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367" r:id="rId2"/>
    <p:sldId id="266" r:id="rId3"/>
    <p:sldId id="353" r:id="rId4"/>
    <p:sldId id="354" r:id="rId5"/>
    <p:sldId id="364" r:id="rId6"/>
    <p:sldId id="327" r:id="rId7"/>
    <p:sldId id="330" r:id="rId8"/>
    <p:sldId id="344" r:id="rId9"/>
    <p:sldId id="355" r:id="rId10"/>
    <p:sldId id="368" r:id="rId11"/>
    <p:sldId id="337" r:id="rId12"/>
    <p:sldId id="338" r:id="rId13"/>
    <p:sldId id="339" r:id="rId14"/>
    <p:sldId id="340" r:id="rId15"/>
    <p:sldId id="335" r:id="rId16"/>
    <p:sldId id="352" r:id="rId17"/>
    <p:sldId id="336" r:id="rId18"/>
    <p:sldId id="333" r:id="rId19"/>
    <p:sldId id="348" r:id="rId20"/>
    <p:sldId id="349" r:id="rId21"/>
    <p:sldId id="342" r:id="rId22"/>
    <p:sldId id="346" r:id="rId23"/>
    <p:sldId id="360" r:id="rId24"/>
    <p:sldId id="358" r:id="rId25"/>
    <p:sldId id="357" r:id="rId26"/>
    <p:sldId id="362" r:id="rId27"/>
    <p:sldId id="363" r:id="rId28"/>
    <p:sldId id="361" r:id="rId29"/>
    <p:sldId id="365" r:id="rId30"/>
    <p:sldId id="356" r:id="rId31"/>
    <p:sldId id="309" r:id="rId32"/>
  </p:sldIdLst>
  <p:sldSz cx="9144000" cy="6858000" type="screen4x3"/>
  <p:notesSz cx="7102475" cy="10234613"/>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258"/>
    <a:srgbClr val="FFD653"/>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551" autoAdjust="0"/>
    <p:restoredTop sz="94660"/>
  </p:normalViewPr>
  <p:slideViewPr>
    <p:cSldViewPr>
      <p:cViewPr varScale="1">
        <p:scale>
          <a:sx n="70" d="100"/>
          <a:sy n="70" d="100"/>
        </p:scale>
        <p:origin x="-20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78163" cy="511175"/>
          </a:xfrm>
          <a:prstGeom prst="rect">
            <a:avLst/>
          </a:prstGeom>
        </p:spPr>
        <p:txBody>
          <a:bodyPr vert="horz" lIns="99066" tIns="49533" rIns="99066" bIns="49533" rtlCol="0"/>
          <a:lstStyle>
            <a:lvl1pPr algn="l" fontAlgn="auto">
              <a:spcBef>
                <a:spcPts val="0"/>
              </a:spcBef>
              <a:spcAft>
                <a:spcPts val="0"/>
              </a:spcAft>
              <a:defRPr sz="1300">
                <a:latin typeface="+mn-lt"/>
                <a:cs typeface="+mn-cs"/>
              </a:defRPr>
            </a:lvl1pPr>
          </a:lstStyle>
          <a:p>
            <a:pPr>
              <a:defRPr/>
            </a:pPr>
            <a:endParaRPr lang="el-GR"/>
          </a:p>
        </p:txBody>
      </p:sp>
      <p:sp>
        <p:nvSpPr>
          <p:cNvPr id="3" name="2 - Θέση ημερομηνίας"/>
          <p:cNvSpPr>
            <a:spLocks noGrp="1"/>
          </p:cNvSpPr>
          <p:nvPr>
            <p:ph type="dt" idx="1"/>
          </p:nvPr>
        </p:nvSpPr>
        <p:spPr>
          <a:xfrm>
            <a:off x="4022725" y="0"/>
            <a:ext cx="3078163" cy="511175"/>
          </a:xfrm>
          <a:prstGeom prst="rect">
            <a:avLst/>
          </a:prstGeom>
        </p:spPr>
        <p:txBody>
          <a:bodyPr vert="horz" lIns="99066" tIns="49533" rIns="99066" bIns="49533" rtlCol="0"/>
          <a:lstStyle>
            <a:lvl1pPr algn="r" fontAlgn="auto">
              <a:spcBef>
                <a:spcPts val="0"/>
              </a:spcBef>
              <a:spcAft>
                <a:spcPts val="0"/>
              </a:spcAft>
              <a:defRPr sz="1300">
                <a:latin typeface="+mn-lt"/>
                <a:cs typeface="+mn-cs"/>
              </a:defRPr>
            </a:lvl1pPr>
          </a:lstStyle>
          <a:p>
            <a:pPr>
              <a:defRPr/>
            </a:pPr>
            <a:fld id="{459B3E33-8EFA-4496-8143-AB3B2DF65125}" type="datetimeFigureOut">
              <a:rPr lang="el-GR"/>
              <a:pPr>
                <a:defRPr/>
              </a:pPr>
              <a:t>9/5/2017</a:t>
            </a:fld>
            <a:endParaRPr lang="el-GR"/>
          </a:p>
        </p:txBody>
      </p:sp>
      <p:sp>
        <p:nvSpPr>
          <p:cNvPr id="4" name="3 - Θέση εικόνας διαφάνειας"/>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pPr lvl="0"/>
            <a:endParaRPr lang="el-GR" noProof="0"/>
          </a:p>
        </p:txBody>
      </p:sp>
      <p:sp>
        <p:nvSpPr>
          <p:cNvPr id="5" name="4 - Θέση σημειώσεων"/>
          <p:cNvSpPr>
            <a:spLocks noGrp="1"/>
          </p:cNvSpPr>
          <p:nvPr>
            <p:ph type="body" sz="quarter" idx="3"/>
          </p:nvPr>
        </p:nvSpPr>
        <p:spPr>
          <a:xfrm>
            <a:off x="709613" y="4860925"/>
            <a:ext cx="5683250" cy="4605338"/>
          </a:xfrm>
          <a:prstGeom prst="rect">
            <a:avLst/>
          </a:prstGeom>
        </p:spPr>
        <p:txBody>
          <a:bodyPr vert="horz" lIns="99066" tIns="49533" rIns="99066" bIns="49533"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9721850"/>
            <a:ext cx="3078163" cy="511175"/>
          </a:xfrm>
          <a:prstGeom prst="rect">
            <a:avLst/>
          </a:prstGeom>
        </p:spPr>
        <p:txBody>
          <a:bodyPr vert="horz" lIns="99066" tIns="49533" rIns="99066" bIns="49533" rtlCol="0" anchor="b"/>
          <a:lstStyle>
            <a:lvl1pPr algn="l" fontAlgn="auto">
              <a:spcBef>
                <a:spcPts val="0"/>
              </a:spcBef>
              <a:spcAft>
                <a:spcPts val="0"/>
              </a:spcAft>
              <a:defRPr sz="13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4022725" y="9721850"/>
            <a:ext cx="3078163" cy="511175"/>
          </a:xfrm>
          <a:prstGeom prst="rect">
            <a:avLst/>
          </a:prstGeom>
        </p:spPr>
        <p:txBody>
          <a:bodyPr vert="horz" lIns="99066" tIns="49533" rIns="99066" bIns="49533" rtlCol="0" anchor="b"/>
          <a:lstStyle>
            <a:lvl1pPr algn="r" fontAlgn="auto">
              <a:spcBef>
                <a:spcPts val="0"/>
              </a:spcBef>
              <a:spcAft>
                <a:spcPts val="0"/>
              </a:spcAft>
              <a:defRPr sz="1300">
                <a:latin typeface="+mn-lt"/>
                <a:cs typeface="+mn-cs"/>
              </a:defRPr>
            </a:lvl1pPr>
          </a:lstStyle>
          <a:p>
            <a:pPr>
              <a:defRPr/>
            </a:pPr>
            <a:fld id="{CF03B74C-E217-4DBE-BC4E-322F4B195C7D}"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662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560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4F7730-369C-450F-A2A7-68F8C94D99BC}" type="slidenum">
              <a:rPr lang="el-GR" smtClean="0"/>
              <a:pPr fontAlgn="base">
                <a:spcBef>
                  <a:spcPct val="0"/>
                </a:spcBef>
                <a:spcAft>
                  <a:spcPct val="0"/>
                </a:spcAft>
                <a:defRPr/>
              </a:pPr>
              <a:t>1</a:t>
            </a:fld>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662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560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4F7730-369C-450F-A2A7-68F8C94D99BC}" type="slidenum">
              <a:rPr lang="el-GR" smtClean="0"/>
              <a:pPr fontAlgn="base">
                <a:spcBef>
                  <a:spcPct val="0"/>
                </a:spcBef>
                <a:spcAft>
                  <a:spcPct val="0"/>
                </a:spcAft>
                <a:defRPr/>
              </a:pPr>
              <a:t>2</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r>
              <a:rPr lang="el-GR"/>
              <a:t>20/10/2012</a:t>
            </a:r>
          </a:p>
        </p:txBody>
      </p:sp>
      <p:sp>
        <p:nvSpPr>
          <p:cNvPr id="5" name="4 - Θέση υποσέλιδου"/>
          <p:cNvSpPr>
            <a:spLocks noGrp="1"/>
          </p:cNvSpPr>
          <p:nvPr>
            <p:ph type="ftr" sz="quarter" idx="11"/>
          </p:nvPr>
        </p:nvSpPr>
        <p:spPr/>
        <p:txBody>
          <a:bodyPr/>
          <a:lstStyle>
            <a:lvl1pPr>
              <a:defRPr/>
            </a:lvl1pPr>
          </a:lstStyle>
          <a:p>
            <a:pPr>
              <a:defRPr/>
            </a:pPr>
            <a:r>
              <a:rPr lang="el-GR"/>
              <a:t>ΟΜΑΔΑ  ΑΣΤΡΟΝΟΜΙΑΣ 3ου ΓΥΜΝΑΣΙΟΥ ΝΑΥΠΑΚΤΟΥ 2012-13</a:t>
            </a:r>
          </a:p>
        </p:txBody>
      </p:sp>
      <p:sp>
        <p:nvSpPr>
          <p:cNvPr id="6" name="5 - Θέση αριθμού διαφάνειας"/>
          <p:cNvSpPr>
            <a:spLocks noGrp="1"/>
          </p:cNvSpPr>
          <p:nvPr>
            <p:ph type="sldNum" sz="quarter" idx="12"/>
          </p:nvPr>
        </p:nvSpPr>
        <p:spPr/>
        <p:txBody>
          <a:bodyPr/>
          <a:lstStyle>
            <a:lvl1pPr>
              <a:defRPr/>
            </a:lvl1pPr>
          </a:lstStyle>
          <a:p>
            <a:pPr>
              <a:defRPr/>
            </a:pPr>
            <a:fld id="{DFD4EE43-5EA6-4CDA-B6BD-5E892A6906B9}"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r>
              <a:rPr lang="el-GR"/>
              <a:t>20/10/2012</a:t>
            </a:r>
          </a:p>
        </p:txBody>
      </p:sp>
      <p:sp>
        <p:nvSpPr>
          <p:cNvPr id="5" name="4 - Θέση υποσέλιδου"/>
          <p:cNvSpPr>
            <a:spLocks noGrp="1"/>
          </p:cNvSpPr>
          <p:nvPr>
            <p:ph type="ftr" sz="quarter" idx="11"/>
          </p:nvPr>
        </p:nvSpPr>
        <p:spPr/>
        <p:txBody>
          <a:bodyPr/>
          <a:lstStyle>
            <a:lvl1pPr>
              <a:defRPr/>
            </a:lvl1pPr>
          </a:lstStyle>
          <a:p>
            <a:pPr>
              <a:defRPr/>
            </a:pPr>
            <a:r>
              <a:rPr lang="el-GR"/>
              <a:t>ΟΜΑΔΑ  ΑΣΤΡΟΝΟΜΙΑΣ 3ου ΓΥΜΝΑΣΙΟΥ ΝΑΥΠΑΚΤΟΥ 2012-13</a:t>
            </a:r>
          </a:p>
        </p:txBody>
      </p:sp>
      <p:sp>
        <p:nvSpPr>
          <p:cNvPr id="6" name="5 - Θέση αριθμού διαφάνειας"/>
          <p:cNvSpPr>
            <a:spLocks noGrp="1"/>
          </p:cNvSpPr>
          <p:nvPr>
            <p:ph type="sldNum" sz="quarter" idx="12"/>
          </p:nvPr>
        </p:nvSpPr>
        <p:spPr/>
        <p:txBody>
          <a:bodyPr/>
          <a:lstStyle>
            <a:lvl1pPr>
              <a:defRPr/>
            </a:lvl1pPr>
          </a:lstStyle>
          <a:p>
            <a:pPr>
              <a:defRPr/>
            </a:pPr>
            <a:fld id="{1C03EB96-A0E9-402C-B8AB-68C0AD853004}"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r>
              <a:rPr lang="el-GR"/>
              <a:t>20/10/2012</a:t>
            </a:r>
          </a:p>
        </p:txBody>
      </p:sp>
      <p:sp>
        <p:nvSpPr>
          <p:cNvPr id="5" name="4 - Θέση υποσέλιδου"/>
          <p:cNvSpPr>
            <a:spLocks noGrp="1"/>
          </p:cNvSpPr>
          <p:nvPr>
            <p:ph type="ftr" sz="quarter" idx="11"/>
          </p:nvPr>
        </p:nvSpPr>
        <p:spPr/>
        <p:txBody>
          <a:bodyPr/>
          <a:lstStyle>
            <a:lvl1pPr>
              <a:defRPr/>
            </a:lvl1pPr>
          </a:lstStyle>
          <a:p>
            <a:pPr>
              <a:defRPr/>
            </a:pPr>
            <a:r>
              <a:rPr lang="el-GR"/>
              <a:t>ΟΜΑΔΑ  ΑΣΤΡΟΝΟΜΙΑΣ 3ου ΓΥΜΝΑΣΙΟΥ ΝΑΥΠΑΚΤΟΥ 2012-13</a:t>
            </a:r>
          </a:p>
        </p:txBody>
      </p:sp>
      <p:sp>
        <p:nvSpPr>
          <p:cNvPr id="6" name="5 - Θέση αριθμού διαφάνειας"/>
          <p:cNvSpPr>
            <a:spLocks noGrp="1"/>
          </p:cNvSpPr>
          <p:nvPr>
            <p:ph type="sldNum" sz="quarter" idx="12"/>
          </p:nvPr>
        </p:nvSpPr>
        <p:spPr/>
        <p:txBody>
          <a:bodyPr/>
          <a:lstStyle>
            <a:lvl1pPr>
              <a:defRPr/>
            </a:lvl1pPr>
          </a:lstStyle>
          <a:p>
            <a:pPr>
              <a:defRPr/>
            </a:pPr>
            <a:fld id="{407B01BD-A125-4B16-ADDD-4EB945CD3276}"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r>
              <a:rPr lang="el-GR"/>
              <a:t>20/10/2012</a:t>
            </a:r>
          </a:p>
        </p:txBody>
      </p:sp>
      <p:sp>
        <p:nvSpPr>
          <p:cNvPr id="5" name="4 - Θέση υποσέλιδου"/>
          <p:cNvSpPr>
            <a:spLocks noGrp="1"/>
          </p:cNvSpPr>
          <p:nvPr>
            <p:ph type="ftr" sz="quarter" idx="11"/>
          </p:nvPr>
        </p:nvSpPr>
        <p:spPr/>
        <p:txBody>
          <a:bodyPr/>
          <a:lstStyle>
            <a:lvl1pPr>
              <a:defRPr/>
            </a:lvl1pPr>
          </a:lstStyle>
          <a:p>
            <a:pPr>
              <a:defRPr/>
            </a:pPr>
            <a:r>
              <a:rPr lang="el-GR"/>
              <a:t>ΟΜΑΔΑ  ΑΣΤΡΟΝΟΜΙΑΣ 3ου ΓΥΜΝΑΣΙΟΥ ΝΑΥΠΑΚΤΟΥ 2012-13</a:t>
            </a:r>
          </a:p>
        </p:txBody>
      </p:sp>
      <p:sp>
        <p:nvSpPr>
          <p:cNvPr id="6" name="5 - Θέση αριθμού διαφάνειας"/>
          <p:cNvSpPr>
            <a:spLocks noGrp="1"/>
          </p:cNvSpPr>
          <p:nvPr>
            <p:ph type="sldNum" sz="quarter" idx="12"/>
          </p:nvPr>
        </p:nvSpPr>
        <p:spPr/>
        <p:txBody>
          <a:bodyPr/>
          <a:lstStyle>
            <a:lvl1pPr>
              <a:defRPr/>
            </a:lvl1pPr>
          </a:lstStyle>
          <a:p>
            <a:pPr>
              <a:defRPr/>
            </a:pPr>
            <a:fld id="{2D158510-A54B-4F27-9F32-7DA39E1CD6BE}"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r>
              <a:rPr lang="el-GR"/>
              <a:t>20/10/2012</a:t>
            </a:r>
          </a:p>
        </p:txBody>
      </p:sp>
      <p:sp>
        <p:nvSpPr>
          <p:cNvPr id="5" name="4 - Θέση υποσέλιδου"/>
          <p:cNvSpPr>
            <a:spLocks noGrp="1"/>
          </p:cNvSpPr>
          <p:nvPr>
            <p:ph type="ftr" sz="quarter" idx="11"/>
          </p:nvPr>
        </p:nvSpPr>
        <p:spPr/>
        <p:txBody>
          <a:bodyPr/>
          <a:lstStyle>
            <a:lvl1pPr>
              <a:defRPr/>
            </a:lvl1pPr>
          </a:lstStyle>
          <a:p>
            <a:pPr>
              <a:defRPr/>
            </a:pPr>
            <a:r>
              <a:rPr lang="el-GR"/>
              <a:t>ΟΜΑΔΑ  ΑΣΤΡΟΝΟΜΙΑΣ 3ου ΓΥΜΝΑΣΙΟΥ ΝΑΥΠΑΚΤΟΥ 2012-13</a:t>
            </a:r>
          </a:p>
        </p:txBody>
      </p:sp>
      <p:sp>
        <p:nvSpPr>
          <p:cNvPr id="6" name="5 - Θέση αριθμού διαφάνειας"/>
          <p:cNvSpPr>
            <a:spLocks noGrp="1"/>
          </p:cNvSpPr>
          <p:nvPr>
            <p:ph type="sldNum" sz="quarter" idx="12"/>
          </p:nvPr>
        </p:nvSpPr>
        <p:spPr/>
        <p:txBody>
          <a:bodyPr/>
          <a:lstStyle>
            <a:lvl1pPr>
              <a:defRPr/>
            </a:lvl1pPr>
          </a:lstStyle>
          <a:p>
            <a:pPr>
              <a:defRPr/>
            </a:pPr>
            <a:fld id="{539A94DE-1780-4CAD-9D6D-2ED94FAB2FF1}"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r>
              <a:rPr lang="el-GR"/>
              <a:t>20/10/2012</a:t>
            </a:r>
          </a:p>
        </p:txBody>
      </p:sp>
      <p:sp>
        <p:nvSpPr>
          <p:cNvPr id="6" name="4 - Θέση υποσέλιδου"/>
          <p:cNvSpPr>
            <a:spLocks noGrp="1"/>
          </p:cNvSpPr>
          <p:nvPr>
            <p:ph type="ftr" sz="quarter" idx="11"/>
          </p:nvPr>
        </p:nvSpPr>
        <p:spPr/>
        <p:txBody>
          <a:bodyPr/>
          <a:lstStyle>
            <a:lvl1pPr>
              <a:defRPr/>
            </a:lvl1pPr>
          </a:lstStyle>
          <a:p>
            <a:pPr>
              <a:defRPr/>
            </a:pPr>
            <a:r>
              <a:rPr lang="el-GR"/>
              <a:t>ΟΜΑΔΑ  ΑΣΤΡΟΝΟΜΙΑΣ 3ου ΓΥΜΝΑΣΙΟΥ ΝΑΥΠΑΚΤΟΥ 2012-13</a:t>
            </a:r>
          </a:p>
        </p:txBody>
      </p:sp>
      <p:sp>
        <p:nvSpPr>
          <p:cNvPr id="7" name="5 - Θέση αριθμού διαφάνειας"/>
          <p:cNvSpPr>
            <a:spLocks noGrp="1"/>
          </p:cNvSpPr>
          <p:nvPr>
            <p:ph type="sldNum" sz="quarter" idx="12"/>
          </p:nvPr>
        </p:nvSpPr>
        <p:spPr/>
        <p:txBody>
          <a:bodyPr/>
          <a:lstStyle>
            <a:lvl1pPr>
              <a:defRPr/>
            </a:lvl1pPr>
          </a:lstStyle>
          <a:p>
            <a:pPr>
              <a:defRPr/>
            </a:pPr>
            <a:fld id="{9EB58BDC-5149-4659-A04D-B6EE1BE90257}"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r>
              <a:rPr lang="el-GR"/>
              <a:t>20/10/2012</a:t>
            </a:r>
          </a:p>
        </p:txBody>
      </p:sp>
      <p:sp>
        <p:nvSpPr>
          <p:cNvPr id="8" name="4 - Θέση υποσέλιδου"/>
          <p:cNvSpPr>
            <a:spLocks noGrp="1"/>
          </p:cNvSpPr>
          <p:nvPr>
            <p:ph type="ftr" sz="quarter" idx="11"/>
          </p:nvPr>
        </p:nvSpPr>
        <p:spPr/>
        <p:txBody>
          <a:bodyPr/>
          <a:lstStyle>
            <a:lvl1pPr>
              <a:defRPr/>
            </a:lvl1pPr>
          </a:lstStyle>
          <a:p>
            <a:pPr>
              <a:defRPr/>
            </a:pPr>
            <a:r>
              <a:rPr lang="el-GR"/>
              <a:t>ΟΜΑΔΑ  ΑΣΤΡΟΝΟΜΙΑΣ 3ου ΓΥΜΝΑΣΙΟΥ ΝΑΥΠΑΚΤΟΥ 2012-13</a:t>
            </a:r>
          </a:p>
        </p:txBody>
      </p:sp>
      <p:sp>
        <p:nvSpPr>
          <p:cNvPr id="9" name="5 - Θέση αριθμού διαφάνειας"/>
          <p:cNvSpPr>
            <a:spLocks noGrp="1"/>
          </p:cNvSpPr>
          <p:nvPr>
            <p:ph type="sldNum" sz="quarter" idx="12"/>
          </p:nvPr>
        </p:nvSpPr>
        <p:spPr/>
        <p:txBody>
          <a:bodyPr/>
          <a:lstStyle>
            <a:lvl1pPr>
              <a:defRPr/>
            </a:lvl1pPr>
          </a:lstStyle>
          <a:p>
            <a:pPr>
              <a:defRPr/>
            </a:pPr>
            <a:fld id="{197C6ABE-5FC6-4191-8354-11E4CA583559}"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r>
              <a:rPr lang="el-GR"/>
              <a:t>20/10/2012</a:t>
            </a:r>
          </a:p>
        </p:txBody>
      </p:sp>
      <p:sp>
        <p:nvSpPr>
          <p:cNvPr id="4" name="4 - Θέση υποσέλιδου"/>
          <p:cNvSpPr>
            <a:spLocks noGrp="1"/>
          </p:cNvSpPr>
          <p:nvPr>
            <p:ph type="ftr" sz="quarter" idx="11"/>
          </p:nvPr>
        </p:nvSpPr>
        <p:spPr/>
        <p:txBody>
          <a:bodyPr/>
          <a:lstStyle>
            <a:lvl1pPr>
              <a:defRPr/>
            </a:lvl1pPr>
          </a:lstStyle>
          <a:p>
            <a:pPr>
              <a:defRPr/>
            </a:pPr>
            <a:r>
              <a:rPr lang="el-GR"/>
              <a:t>ΟΜΑΔΑ  ΑΣΤΡΟΝΟΜΙΑΣ 3ου ΓΥΜΝΑΣΙΟΥ ΝΑΥΠΑΚΤΟΥ 2012-13</a:t>
            </a:r>
          </a:p>
        </p:txBody>
      </p:sp>
      <p:sp>
        <p:nvSpPr>
          <p:cNvPr id="5" name="5 - Θέση αριθμού διαφάνειας"/>
          <p:cNvSpPr>
            <a:spLocks noGrp="1"/>
          </p:cNvSpPr>
          <p:nvPr>
            <p:ph type="sldNum" sz="quarter" idx="12"/>
          </p:nvPr>
        </p:nvSpPr>
        <p:spPr/>
        <p:txBody>
          <a:bodyPr/>
          <a:lstStyle>
            <a:lvl1pPr>
              <a:defRPr/>
            </a:lvl1pPr>
          </a:lstStyle>
          <a:p>
            <a:pPr>
              <a:defRPr/>
            </a:pPr>
            <a:fld id="{0D31544E-78E4-426B-BE79-38682D307110}"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r>
              <a:rPr lang="el-GR"/>
              <a:t>20/10/2012</a:t>
            </a:r>
          </a:p>
        </p:txBody>
      </p:sp>
      <p:sp>
        <p:nvSpPr>
          <p:cNvPr id="3" name="4 - Θέση υποσέλιδου"/>
          <p:cNvSpPr>
            <a:spLocks noGrp="1"/>
          </p:cNvSpPr>
          <p:nvPr>
            <p:ph type="ftr" sz="quarter" idx="11"/>
          </p:nvPr>
        </p:nvSpPr>
        <p:spPr/>
        <p:txBody>
          <a:bodyPr/>
          <a:lstStyle>
            <a:lvl1pPr>
              <a:defRPr/>
            </a:lvl1pPr>
          </a:lstStyle>
          <a:p>
            <a:pPr>
              <a:defRPr/>
            </a:pPr>
            <a:r>
              <a:rPr lang="el-GR"/>
              <a:t>ΟΜΑΔΑ  ΑΣΤΡΟΝΟΜΙΑΣ 3ου ΓΥΜΝΑΣΙΟΥ ΝΑΥΠΑΚΤΟΥ 2012-13</a:t>
            </a:r>
          </a:p>
        </p:txBody>
      </p:sp>
      <p:sp>
        <p:nvSpPr>
          <p:cNvPr id="4" name="5 - Θέση αριθμού διαφάνειας"/>
          <p:cNvSpPr>
            <a:spLocks noGrp="1"/>
          </p:cNvSpPr>
          <p:nvPr>
            <p:ph type="sldNum" sz="quarter" idx="12"/>
          </p:nvPr>
        </p:nvSpPr>
        <p:spPr/>
        <p:txBody>
          <a:bodyPr/>
          <a:lstStyle>
            <a:lvl1pPr>
              <a:defRPr/>
            </a:lvl1pPr>
          </a:lstStyle>
          <a:p>
            <a:pPr>
              <a:defRPr/>
            </a:pPr>
            <a:fld id="{A9E12089-3AC0-42EC-A197-7ED99AFF7161}"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r>
              <a:rPr lang="el-GR"/>
              <a:t>20/10/2012</a:t>
            </a:r>
          </a:p>
        </p:txBody>
      </p:sp>
      <p:sp>
        <p:nvSpPr>
          <p:cNvPr id="6" name="4 - Θέση υποσέλιδου"/>
          <p:cNvSpPr>
            <a:spLocks noGrp="1"/>
          </p:cNvSpPr>
          <p:nvPr>
            <p:ph type="ftr" sz="quarter" idx="11"/>
          </p:nvPr>
        </p:nvSpPr>
        <p:spPr/>
        <p:txBody>
          <a:bodyPr/>
          <a:lstStyle>
            <a:lvl1pPr>
              <a:defRPr/>
            </a:lvl1pPr>
          </a:lstStyle>
          <a:p>
            <a:pPr>
              <a:defRPr/>
            </a:pPr>
            <a:r>
              <a:rPr lang="el-GR"/>
              <a:t>ΟΜΑΔΑ  ΑΣΤΡΟΝΟΜΙΑΣ 3ου ΓΥΜΝΑΣΙΟΥ ΝΑΥΠΑΚΤΟΥ 2012-13</a:t>
            </a:r>
          </a:p>
        </p:txBody>
      </p:sp>
      <p:sp>
        <p:nvSpPr>
          <p:cNvPr id="7" name="5 - Θέση αριθμού διαφάνειας"/>
          <p:cNvSpPr>
            <a:spLocks noGrp="1"/>
          </p:cNvSpPr>
          <p:nvPr>
            <p:ph type="sldNum" sz="quarter" idx="12"/>
          </p:nvPr>
        </p:nvSpPr>
        <p:spPr/>
        <p:txBody>
          <a:bodyPr/>
          <a:lstStyle>
            <a:lvl1pPr>
              <a:defRPr/>
            </a:lvl1pPr>
          </a:lstStyle>
          <a:p>
            <a:pPr>
              <a:defRPr/>
            </a:pPr>
            <a:fld id="{519FF22A-778B-49EA-AF38-3676FC07E985}"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r>
              <a:rPr lang="el-GR"/>
              <a:t>20/10/2012</a:t>
            </a:r>
          </a:p>
        </p:txBody>
      </p:sp>
      <p:sp>
        <p:nvSpPr>
          <p:cNvPr id="6" name="4 - Θέση υποσέλιδου"/>
          <p:cNvSpPr>
            <a:spLocks noGrp="1"/>
          </p:cNvSpPr>
          <p:nvPr>
            <p:ph type="ftr" sz="quarter" idx="11"/>
          </p:nvPr>
        </p:nvSpPr>
        <p:spPr/>
        <p:txBody>
          <a:bodyPr/>
          <a:lstStyle>
            <a:lvl1pPr>
              <a:defRPr/>
            </a:lvl1pPr>
          </a:lstStyle>
          <a:p>
            <a:pPr>
              <a:defRPr/>
            </a:pPr>
            <a:r>
              <a:rPr lang="el-GR"/>
              <a:t>ΟΜΑΔΑ  ΑΣΤΡΟΝΟΜΙΑΣ 3ου ΓΥΜΝΑΣΙΟΥ ΝΑΥΠΑΚΤΟΥ 2012-13</a:t>
            </a:r>
          </a:p>
        </p:txBody>
      </p:sp>
      <p:sp>
        <p:nvSpPr>
          <p:cNvPr id="7" name="5 - Θέση αριθμού διαφάνειας"/>
          <p:cNvSpPr>
            <a:spLocks noGrp="1"/>
          </p:cNvSpPr>
          <p:nvPr>
            <p:ph type="sldNum" sz="quarter" idx="12"/>
          </p:nvPr>
        </p:nvSpPr>
        <p:spPr/>
        <p:txBody>
          <a:bodyPr/>
          <a:lstStyle>
            <a:lvl1pPr>
              <a:defRPr/>
            </a:lvl1pPr>
          </a:lstStyle>
          <a:p>
            <a:pPr>
              <a:defRPr/>
            </a:pPr>
            <a:fld id="{618FA15C-B418-487E-BAE8-17F95765040D}"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r>
              <a:rPr lang="el-GR"/>
              <a:t>20/10/2012</a:t>
            </a: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r>
              <a:rPr lang="el-GR"/>
              <a:t>ΟΜΑΔΑ  ΑΣΤΡΟΝΟΜΙΑΣ 3ου ΓΥΜΝΑΣΙΟΥ ΝΑΥΠΑΚΤΟΥ 2012-13</a:t>
            </a: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63F38CA2-08A9-4398-BAB8-86E5DBA0E719}"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l.wikipedia.org/wiki/%CE%91%CF%81%CF%87%CE%B5%CE%AF%CE%BF:Mondfinsternis_2008-08-16.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G:\2013-14\ASTRONOMIA\15-2-14\&#951;&#955;&#943;&#959;&#965;.wmv" TargetMode="External"/><Relationship Id="rId4" Type="http://schemas.openxmlformats.org/officeDocument/2006/relationships/hyperlink" Target="https://youtu.be/IWEMj6sG05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ia700200.us.archive.org/12/items/aristarchusofsam00heatuoft/aristarchusofsam00heatuoft.pdf" TargetMode="External"/><Relationship Id="rId2" Type="http://schemas.openxmlformats.org/officeDocument/2006/relationships/hyperlink" Target="http://en.wikipedia.org/wiki/On_the_Sizes_and_Distances_(Aristarchus)" TargetMode="External"/><Relationship Id="rId1" Type="http://schemas.openxmlformats.org/officeDocument/2006/relationships/slideLayout" Target="../slideLayouts/slideLayout2.xml"/><Relationship Id="rId4" Type="http://schemas.openxmlformats.org/officeDocument/2006/relationships/hyperlink" Target="http://el.wikipedia.org/wiki/%CE%91%CF%81%CE%AF%CF%83%CF%84%CE%B1%CF%81%CF%87%CE%BF%CF%82_%CE%BF_%CE%A3%CE%AC%CE%BC%CE%B9%CE%BF%CF%8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3 - Ορθογώνιο"/>
          <p:cNvSpPr/>
          <p:nvPr/>
        </p:nvSpPr>
        <p:spPr>
          <a:xfrm>
            <a:off x="0" y="428604"/>
            <a:ext cx="9144000" cy="2123658"/>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l-GR" sz="4400" b="1" i="1"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mn-lt"/>
                <a:cs typeface="+mn-cs"/>
              </a:rPr>
              <a:t>3</a:t>
            </a:r>
            <a:r>
              <a:rPr lang="el-GR" sz="4400" b="1" i="1" baseline="30000"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mn-lt"/>
                <a:cs typeface="+mn-cs"/>
              </a:rPr>
              <a:t>ο</a:t>
            </a:r>
            <a:r>
              <a:rPr lang="el-GR" sz="4400" b="1" i="1"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mn-lt"/>
                <a:cs typeface="+mn-cs"/>
              </a:rPr>
              <a:t> ΓΕΛ Π. Φαλήρου</a:t>
            </a:r>
          </a:p>
          <a:p>
            <a:pPr algn="ctr" fontAlgn="auto">
              <a:spcBef>
                <a:spcPts val="0"/>
              </a:spcBef>
              <a:spcAft>
                <a:spcPts val="0"/>
              </a:spcAft>
              <a:defRPr/>
            </a:pPr>
            <a:r>
              <a:rPr lang="el-GR" sz="4400" b="1" i="1"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mn-lt"/>
                <a:cs typeface="+mn-cs"/>
              </a:rPr>
              <a:t>ΔΗΜΙΟΥΡΓΙΚΗ ΕΡΓΑΣΙΑ</a:t>
            </a:r>
          </a:p>
          <a:p>
            <a:pPr algn="ctr" fontAlgn="auto">
              <a:spcBef>
                <a:spcPts val="0"/>
              </a:spcBef>
              <a:spcAft>
                <a:spcPts val="0"/>
              </a:spcAft>
              <a:defRPr/>
            </a:pPr>
            <a:r>
              <a:rPr lang="el-GR" sz="4400" b="1" i="1"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mn-lt"/>
                <a:cs typeface="+mn-cs"/>
              </a:rPr>
              <a:t>ΣΧΟΛ. ΕΤΟΣ: 2016-17</a:t>
            </a:r>
          </a:p>
        </p:txBody>
      </p:sp>
      <p:sp>
        <p:nvSpPr>
          <p:cNvPr id="5" name="4 - Ορθογώνιο"/>
          <p:cNvSpPr/>
          <p:nvPr/>
        </p:nvSpPr>
        <p:spPr>
          <a:xfrm>
            <a:off x="0" y="3356992"/>
            <a:ext cx="9144000" cy="2123658"/>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l-GR" sz="4400" b="1" i="1"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mn-lt"/>
                <a:cs typeface="+mn-cs"/>
              </a:rPr>
              <a:t>ΤΟ ΗΛΙΟΚΕΝΤΡΙΚΟ ΣΥΣΤΗΜΑ.. ΑΠΌ ΤΟΝ ΑΡΙΣΤΑΡΧΟ ΤΟΝ ΣΑΜΙΟ ΣΤΟ ΝΕΥΤΩΝΑ</a:t>
            </a:r>
            <a:endParaRPr lang="el-GR" sz="4400" b="1" i="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Παρατηρήσεις:</a:t>
            </a:r>
            <a:endParaRPr lang="el-GR" dirty="0"/>
          </a:p>
        </p:txBody>
      </p:sp>
      <p:sp>
        <p:nvSpPr>
          <p:cNvPr id="3" name="2 - Θέση περιεχομένου"/>
          <p:cNvSpPr>
            <a:spLocks noGrp="1"/>
          </p:cNvSpPr>
          <p:nvPr>
            <p:ph idx="1"/>
          </p:nvPr>
        </p:nvSpPr>
        <p:spPr>
          <a:xfrm>
            <a:off x="467544" y="1340768"/>
            <a:ext cx="8229600" cy="4968552"/>
          </a:xfrm>
        </p:spPr>
        <p:txBody>
          <a:bodyPr/>
          <a:lstStyle/>
          <a:p>
            <a:r>
              <a:rPr lang="el-GR" dirty="0" smtClean="0"/>
              <a:t>Η Σελήνη και ο Ήλιος έχουν το ίδιο περίπου «φαινόμενο μέγεθος» όπως παρατηρούνται από ένα παρατηρητή στην Γη. Συγκεκριμένα καλύπτουν </a:t>
            </a:r>
            <a:r>
              <a:rPr lang="el-GR" dirty="0" err="1" smtClean="0"/>
              <a:t>επίκεντρη</a:t>
            </a:r>
            <a:r>
              <a:rPr lang="el-GR" dirty="0" smtClean="0"/>
              <a:t> γωνία περίπου ίση με μισή μοίρα. </a:t>
            </a:r>
          </a:p>
          <a:p>
            <a:r>
              <a:rPr lang="el-GR" dirty="0" smtClean="0"/>
              <a:t>Η Σελήνη σκιάζει τον Ηλιακό δίσκο στην διάρκεια μιας έκλειψης Ηλίου, άρα ο Ήλιος πρέπει να απέχει από την Γή μεγαλύτερη απόσταση και να έχει κατά αναλογία μεγαλύτερο μέγεθος.</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encrypted-tbn0.gstatic.com/images?q=tbn:ANd9GcR1CDy5nZ4HMi4thXkbvfCbMOVrg3Vvb4ci3E_D057bWp329StuLA"/>
          <p:cNvPicPr>
            <a:picLocks noChangeAspect="1" noChangeArrowheads="1"/>
          </p:cNvPicPr>
          <p:nvPr/>
        </p:nvPicPr>
        <p:blipFill>
          <a:blip r:embed="rId2" cstate="print"/>
          <a:srcRect/>
          <a:stretch>
            <a:fillRect/>
          </a:stretch>
        </p:blipFill>
        <p:spPr bwMode="auto">
          <a:xfrm>
            <a:off x="0" y="0"/>
            <a:ext cx="9144000" cy="4486275"/>
          </a:xfrm>
          <a:prstGeom prst="rect">
            <a:avLst/>
          </a:prstGeom>
          <a:noFill/>
          <a:ln w="9525">
            <a:noFill/>
            <a:miter lim="800000"/>
            <a:headEnd/>
            <a:tailEnd/>
          </a:ln>
        </p:spPr>
      </p:pic>
      <p:sp>
        <p:nvSpPr>
          <p:cNvPr id="7171" name="2 - TextBox"/>
          <p:cNvSpPr txBox="1">
            <a:spLocks noChangeArrowheads="1"/>
          </p:cNvSpPr>
          <p:nvPr/>
        </p:nvSpPr>
        <p:spPr bwMode="auto">
          <a:xfrm>
            <a:off x="2771775" y="260350"/>
            <a:ext cx="2881313" cy="708025"/>
          </a:xfrm>
          <a:prstGeom prst="rect">
            <a:avLst/>
          </a:prstGeom>
          <a:noFill/>
          <a:ln w="9525">
            <a:noFill/>
            <a:miter lim="800000"/>
            <a:headEnd/>
            <a:tailEnd/>
          </a:ln>
        </p:spPr>
        <p:txBody>
          <a:bodyPr>
            <a:spAutoFit/>
          </a:bodyPr>
          <a:lstStyle/>
          <a:p>
            <a:r>
              <a:rPr lang="en-US" sz="4000" b="1">
                <a:latin typeface="Calibri" pitchFamily="34" charset="0"/>
              </a:rPr>
              <a:t>H </a:t>
            </a:r>
            <a:r>
              <a:rPr lang="el-GR" sz="4000" b="1">
                <a:latin typeface="Calibri" pitchFamily="34" charset="0"/>
              </a:rPr>
              <a:t>Γεωμετρία</a:t>
            </a:r>
          </a:p>
        </p:txBody>
      </p:sp>
      <p:cxnSp>
        <p:nvCxnSpPr>
          <p:cNvPr id="5" name="4 - Ευθεία γραμμή σύνδεσης"/>
          <p:cNvCxnSpPr/>
          <p:nvPr/>
        </p:nvCxnSpPr>
        <p:spPr>
          <a:xfrm>
            <a:off x="1547813" y="1484313"/>
            <a:ext cx="7488237" cy="720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p:nvPr/>
        </p:nvCxnSpPr>
        <p:spPr>
          <a:xfrm flipV="1">
            <a:off x="1547813" y="2781300"/>
            <a:ext cx="7488237" cy="647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9 - Ευθεία γραμμή σύνδεσης"/>
          <p:cNvCxnSpPr/>
          <p:nvPr/>
        </p:nvCxnSpPr>
        <p:spPr>
          <a:xfrm>
            <a:off x="1547813" y="2492375"/>
            <a:ext cx="74882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1547813" y="1484313"/>
            <a:ext cx="0" cy="19446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7092950" y="1989138"/>
            <a:ext cx="0" cy="935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19 - Ευθεία γραμμή σύνδεσης"/>
          <p:cNvCxnSpPr/>
          <p:nvPr/>
        </p:nvCxnSpPr>
        <p:spPr>
          <a:xfrm>
            <a:off x="8532813" y="2133600"/>
            <a:ext cx="0" cy="719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3331  E" pathEditMode="relative" ptsTypes="">
                                      <p:cBhvr>
                                        <p:cTn id="6" dur="2000" fill="hold"/>
                                        <p:tgtEl>
                                          <p:spTgt spid="13"/>
                                        </p:tgtEl>
                                        <p:attrNameLst>
                                          <p:attrName>ppt_x</p:attrName>
                                          <p:attrName>ppt_y</p:attrName>
                                        </p:attrNameLst>
                                      </p:cBhvr>
                                    </p:animMotion>
                                  </p:childTnLst>
                                </p:cTn>
                              </p:par>
                              <p:par>
                                <p:cTn id="7" presetID="42" presetClass="path" presetSubtype="0" accel="50000" decel="50000" fill="hold" nodeType="withEffect">
                                  <p:stCondLst>
                                    <p:cond delay="0"/>
                                  </p:stCondLst>
                                  <p:childTnLst>
                                    <p:animMotion origin="layout" path="M 0 0  L 0 0.3331  E" pathEditMode="relative" ptsTypes="">
                                      <p:cBhvr>
                                        <p:cTn id="8" dur="2000" fill="hold"/>
                                        <p:tgtEl>
                                          <p:spTgt spid="5"/>
                                        </p:tgtEl>
                                        <p:attrNameLst>
                                          <p:attrName>ppt_x</p:attrName>
                                          <p:attrName>ppt_y</p:attrName>
                                        </p:attrNameLst>
                                      </p:cBhvr>
                                    </p:animMotion>
                                  </p:childTnLst>
                                </p:cTn>
                              </p:par>
                              <p:par>
                                <p:cTn id="9" presetID="42" presetClass="path" presetSubtype="0" accel="50000" decel="50000" fill="hold" nodeType="withEffect">
                                  <p:stCondLst>
                                    <p:cond delay="0"/>
                                  </p:stCondLst>
                                  <p:childTnLst>
                                    <p:animMotion origin="layout" path="M 0 0  L 0 0.3331  E" pathEditMode="relative" ptsTypes="">
                                      <p:cBhvr>
                                        <p:cTn id="10" dur="2000" fill="hold"/>
                                        <p:tgtEl>
                                          <p:spTgt spid="10"/>
                                        </p:tgtEl>
                                        <p:attrNameLst>
                                          <p:attrName>ppt_x</p:attrName>
                                          <p:attrName>ppt_y</p:attrName>
                                        </p:attrNameLst>
                                      </p:cBhvr>
                                    </p:animMotion>
                                  </p:childTnLst>
                                </p:cTn>
                              </p:par>
                              <p:par>
                                <p:cTn id="11" presetID="42" presetClass="path" presetSubtype="0" accel="50000" decel="50000" fill="hold" nodeType="withEffect">
                                  <p:stCondLst>
                                    <p:cond delay="0"/>
                                  </p:stCondLst>
                                  <p:childTnLst>
                                    <p:animMotion origin="layout" path="M 0 0  L 0 0.3331  E" pathEditMode="relative" ptsTypes="">
                                      <p:cBhvr>
                                        <p:cTn id="12" dur="2000" fill="hold"/>
                                        <p:tgtEl>
                                          <p:spTgt spid="8"/>
                                        </p:tgtEl>
                                        <p:attrNameLst>
                                          <p:attrName>ppt_x</p:attrName>
                                          <p:attrName>ppt_y</p:attrName>
                                        </p:attrNameLst>
                                      </p:cBhvr>
                                    </p:animMotion>
                                  </p:childTnLst>
                                </p:cTn>
                              </p:par>
                              <p:par>
                                <p:cTn id="13" presetID="42" presetClass="path" presetSubtype="0" accel="50000" decel="50000" fill="hold" nodeType="withEffect">
                                  <p:stCondLst>
                                    <p:cond delay="0"/>
                                  </p:stCondLst>
                                  <p:childTnLst>
                                    <p:animMotion origin="layout" path="M -4.44444E-6 -3.34259E-6 L -4.44444E-6 0.3412 " pathEditMode="relative" rAng="0" ptsTypes="AA">
                                      <p:cBhvr>
                                        <p:cTn id="14" dur="2000" fill="hold"/>
                                        <p:tgtEl>
                                          <p:spTgt spid="17"/>
                                        </p:tgtEl>
                                        <p:attrNameLst>
                                          <p:attrName>ppt_x</p:attrName>
                                          <p:attrName>ppt_y</p:attrName>
                                        </p:attrNameLst>
                                      </p:cBhvr>
                                      <p:rCtr x="0" y="170"/>
                                    </p:animMotion>
                                  </p:childTnLst>
                                </p:cTn>
                              </p:par>
                              <p:par>
                                <p:cTn id="15" presetID="42" presetClass="path" presetSubtype="0" accel="50000" decel="50000" fill="hold" nodeType="withEffect">
                                  <p:stCondLst>
                                    <p:cond delay="0"/>
                                  </p:stCondLst>
                                  <p:childTnLst>
                                    <p:animMotion origin="layout" path="M 0 0  L 0 0.3331  E" pathEditMode="relative" ptsTypes="">
                                      <p:cBhvr>
                                        <p:cTn id="16" dur="2000" fill="hold"/>
                                        <p:tgtEl>
                                          <p:spTgt spid="2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 Ευθεία γραμμή σύνδεσης"/>
          <p:cNvCxnSpPr/>
          <p:nvPr/>
        </p:nvCxnSpPr>
        <p:spPr>
          <a:xfrm>
            <a:off x="1655763" y="620713"/>
            <a:ext cx="7488237" cy="720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2 - Ευθεία γραμμή σύνδεσης"/>
          <p:cNvCxnSpPr/>
          <p:nvPr/>
        </p:nvCxnSpPr>
        <p:spPr>
          <a:xfrm flipV="1">
            <a:off x="1655763" y="1916113"/>
            <a:ext cx="7488237" cy="6492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1655763" y="1628775"/>
            <a:ext cx="74882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4 - Ευθεία γραμμή σύνδεσης"/>
          <p:cNvCxnSpPr/>
          <p:nvPr/>
        </p:nvCxnSpPr>
        <p:spPr>
          <a:xfrm>
            <a:off x="1692275" y="620713"/>
            <a:ext cx="0" cy="19446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5 - Ευθεία γραμμή σύνδεσης"/>
          <p:cNvCxnSpPr>
            <a:endCxn id="9" idx="4"/>
          </p:cNvCxnSpPr>
          <p:nvPr/>
        </p:nvCxnSpPr>
        <p:spPr>
          <a:xfrm>
            <a:off x="7164388" y="1125538"/>
            <a:ext cx="0" cy="935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6 - Ευθεία γραμμή σύνδεσης"/>
          <p:cNvCxnSpPr/>
          <p:nvPr/>
        </p:nvCxnSpPr>
        <p:spPr>
          <a:xfrm>
            <a:off x="8639175" y="1268413"/>
            <a:ext cx="0" cy="720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7 - Έλλειψη"/>
          <p:cNvSpPr/>
          <p:nvPr/>
        </p:nvSpPr>
        <p:spPr>
          <a:xfrm>
            <a:off x="785786" y="571480"/>
            <a:ext cx="1944688" cy="1944687"/>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9" name="8 - Έλλειψη"/>
          <p:cNvSpPr/>
          <p:nvPr/>
        </p:nvSpPr>
        <p:spPr>
          <a:xfrm>
            <a:off x="6659563" y="1125538"/>
            <a:ext cx="1008062" cy="935037"/>
          </a:xfrm>
          <a:prstGeom prst="ellipse">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0" name="9 - Έλλειψη"/>
          <p:cNvSpPr/>
          <p:nvPr/>
        </p:nvSpPr>
        <p:spPr>
          <a:xfrm>
            <a:off x="8459788" y="1412875"/>
            <a:ext cx="360362" cy="431800"/>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1" name="10 - TextBox"/>
          <p:cNvSpPr txBox="1">
            <a:spLocks noChangeArrowheads="1"/>
          </p:cNvSpPr>
          <p:nvPr/>
        </p:nvSpPr>
        <p:spPr bwMode="auto">
          <a:xfrm>
            <a:off x="3924300" y="2852738"/>
            <a:ext cx="1368425" cy="461962"/>
          </a:xfrm>
          <a:prstGeom prst="rect">
            <a:avLst/>
          </a:prstGeom>
          <a:noFill/>
          <a:ln w="9525">
            <a:noFill/>
            <a:miter lim="800000"/>
            <a:headEnd/>
            <a:tailEnd/>
          </a:ln>
        </p:spPr>
        <p:txBody>
          <a:bodyPr>
            <a:spAutoFit/>
          </a:bodyPr>
          <a:lstStyle/>
          <a:p>
            <a:r>
              <a:rPr lang="el-GR" sz="2400">
                <a:latin typeface="Calibri" pitchFamily="34" charset="0"/>
              </a:rPr>
              <a:t>Σύμβολα</a:t>
            </a:r>
          </a:p>
        </p:txBody>
      </p:sp>
      <p:cxnSp>
        <p:nvCxnSpPr>
          <p:cNvPr id="37" name="36 - Ευθύγραμμο βέλος σύνδεσης"/>
          <p:cNvCxnSpPr/>
          <p:nvPr/>
        </p:nvCxnSpPr>
        <p:spPr>
          <a:xfrm flipH="1">
            <a:off x="1692275" y="1916113"/>
            <a:ext cx="2519363" cy="730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38 - Ευθύγραμμο βέλος σύνδεσης"/>
          <p:cNvCxnSpPr/>
          <p:nvPr/>
        </p:nvCxnSpPr>
        <p:spPr>
          <a:xfrm flipV="1">
            <a:off x="4572000" y="1844675"/>
            <a:ext cx="2592388" cy="714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39 - TextBox"/>
          <p:cNvSpPr txBox="1">
            <a:spLocks noChangeArrowheads="1"/>
          </p:cNvSpPr>
          <p:nvPr/>
        </p:nvSpPr>
        <p:spPr bwMode="auto">
          <a:xfrm>
            <a:off x="4211638" y="1700213"/>
            <a:ext cx="360362" cy="461962"/>
          </a:xfrm>
          <a:prstGeom prst="rect">
            <a:avLst/>
          </a:prstGeom>
          <a:noFill/>
          <a:ln w="9525">
            <a:noFill/>
            <a:miter lim="800000"/>
            <a:headEnd/>
            <a:tailEnd/>
          </a:ln>
        </p:spPr>
        <p:txBody>
          <a:bodyPr>
            <a:spAutoFit/>
          </a:bodyPr>
          <a:lstStyle/>
          <a:p>
            <a:r>
              <a:rPr lang="en-US" sz="2400">
                <a:latin typeface="Calibri" pitchFamily="34" charset="0"/>
              </a:rPr>
              <a:t>S</a:t>
            </a:r>
            <a:endParaRPr lang="el-GR" sz="2400">
              <a:latin typeface="Calibri" pitchFamily="34" charset="0"/>
            </a:endParaRPr>
          </a:p>
        </p:txBody>
      </p:sp>
      <p:cxnSp>
        <p:nvCxnSpPr>
          <p:cNvPr id="42" name="41 - Ευθύγραμμο βέλος σύνδεσης"/>
          <p:cNvCxnSpPr/>
          <p:nvPr/>
        </p:nvCxnSpPr>
        <p:spPr>
          <a:xfrm flipH="1">
            <a:off x="7164388" y="1844675"/>
            <a:ext cx="50323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43 - Ευθύγραμμο βέλος σύνδεσης"/>
          <p:cNvCxnSpPr>
            <a:endCxn id="10" idx="4"/>
          </p:cNvCxnSpPr>
          <p:nvPr/>
        </p:nvCxnSpPr>
        <p:spPr>
          <a:xfrm>
            <a:off x="8027988" y="1844675"/>
            <a:ext cx="61277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44 - TextBox"/>
          <p:cNvSpPr txBox="1">
            <a:spLocks noChangeArrowheads="1"/>
          </p:cNvSpPr>
          <p:nvPr/>
        </p:nvSpPr>
        <p:spPr bwMode="auto">
          <a:xfrm>
            <a:off x="7667625" y="1628775"/>
            <a:ext cx="360363" cy="461963"/>
          </a:xfrm>
          <a:prstGeom prst="rect">
            <a:avLst/>
          </a:prstGeom>
          <a:noFill/>
          <a:ln w="9525">
            <a:noFill/>
            <a:miter lim="800000"/>
            <a:headEnd/>
            <a:tailEnd/>
          </a:ln>
        </p:spPr>
        <p:txBody>
          <a:bodyPr>
            <a:spAutoFit/>
          </a:bodyPr>
          <a:lstStyle/>
          <a:p>
            <a:r>
              <a:rPr lang="en-US" sz="2400">
                <a:latin typeface="Calibri" pitchFamily="34" charset="0"/>
              </a:rPr>
              <a:t>L</a:t>
            </a:r>
            <a:endParaRPr lang="el-GR" sz="2400">
              <a:latin typeface="Calibri" pitchFamily="34" charset="0"/>
            </a:endParaRPr>
          </a:p>
        </p:txBody>
      </p:sp>
      <p:cxnSp>
        <p:nvCxnSpPr>
          <p:cNvPr id="47" name="46 - Ευθύγραμμο βέλος σύνδεσης"/>
          <p:cNvCxnSpPr/>
          <p:nvPr/>
        </p:nvCxnSpPr>
        <p:spPr>
          <a:xfrm>
            <a:off x="1547813" y="620713"/>
            <a:ext cx="0" cy="1008062"/>
          </a:xfrm>
          <a:prstGeom prst="straightConnector1">
            <a:avLst/>
          </a:prstGeom>
          <a:ln>
            <a:solidFill>
              <a:srgbClr val="FF0000"/>
            </a:solidFill>
            <a:headEnd type="stealth"/>
            <a:tailEnd type="arrow"/>
          </a:ln>
        </p:spPr>
        <p:style>
          <a:lnRef idx="1">
            <a:schemeClr val="accent1"/>
          </a:lnRef>
          <a:fillRef idx="0">
            <a:schemeClr val="accent1"/>
          </a:fillRef>
          <a:effectRef idx="0">
            <a:schemeClr val="accent1"/>
          </a:effectRef>
          <a:fontRef idx="minor">
            <a:schemeClr val="tx1"/>
          </a:fontRef>
        </p:style>
      </p:cxnSp>
      <p:cxnSp>
        <p:nvCxnSpPr>
          <p:cNvPr id="48" name="47 - Ευθύγραμμο βέλος σύνδεσης"/>
          <p:cNvCxnSpPr/>
          <p:nvPr/>
        </p:nvCxnSpPr>
        <p:spPr>
          <a:xfrm>
            <a:off x="7092950" y="1196975"/>
            <a:ext cx="0" cy="431800"/>
          </a:xfrm>
          <a:prstGeom prst="straightConnector1">
            <a:avLst/>
          </a:prstGeom>
          <a:ln>
            <a:solidFill>
              <a:srgbClr val="FF0000"/>
            </a:solidFill>
            <a:headEnd type="stealth"/>
            <a:tailEnd type="arrow"/>
          </a:ln>
        </p:spPr>
        <p:style>
          <a:lnRef idx="1">
            <a:schemeClr val="accent1"/>
          </a:lnRef>
          <a:fillRef idx="0">
            <a:schemeClr val="accent1"/>
          </a:fillRef>
          <a:effectRef idx="0">
            <a:schemeClr val="accent1"/>
          </a:effectRef>
          <a:fontRef idx="minor">
            <a:schemeClr val="tx1"/>
          </a:fontRef>
        </p:style>
      </p:cxnSp>
      <p:cxnSp>
        <p:nvCxnSpPr>
          <p:cNvPr id="51" name="50 - Ευθύγραμμο βέλος σύνδεσης"/>
          <p:cNvCxnSpPr/>
          <p:nvPr/>
        </p:nvCxnSpPr>
        <p:spPr>
          <a:xfrm>
            <a:off x="8532813" y="1268413"/>
            <a:ext cx="0" cy="360362"/>
          </a:xfrm>
          <a:prstGeom prst="straightConnector1">
            <a:avLst/>
          </a:prstGeom>
          <a:ln>
            <a:solidFill>
              <a:srgbClr val="FF0000"/>
            </a:solidFill>
            <a:headEnd type="stealth"/>
            <a:tailEnd type="arrow"/>
          </a:ln>
        </p:spPr>
        <p:style>
          <a:lnRef idx="1">
            <a:schemeClr val="accent1"/>
          </a:lnRef>
          <a:fillRef idx="0">
            <a:schemeClr val="accent1"/>
          </a:fillRef>
          <a:effectRef idx="0">
            <a:schemeClr val="accent1"/>
          </a:effectRef>
          <a:fontRef idx="minor">
            <a:schemeClr val="tx1"/>
          </a:fontRef>
        </p:style>
      </p:cxnSp>
      <p:sp>
        <p:nvSpPr>
          <p:cNvPr id="53" name="52 - TextBox"/>
          <p:cNvSpPr txBox="1">
            <a:spLocks noChangeArrowheads="1"/>
          </p:cNvSpPr>
          <p:nvPr/>
        </p:nvSpPr>
        <p:spPr bwMode="auto">
          <a:xfrm>
            <a:off x="1116013" y="836613"/>
            <a:ext cx="360362" cy="461962"/>
          </a:xfrm>
          <a:prstGeom prst="rect">
            <a:avLst/>
          </a:prstGeom>
          <a:noFill/>
          <a:ln w="9525">
            <a:noFill/>
            <a:miter lim="800000"/>
            <a:headEnd/>
            <a:tailEnd/>
          </a:ln>
        </p:spPr>
        <p:txBody>
          <a:bodyPr>
            <a:spAutoFit/>
          </a:bodyPr>
          <a:lstStyle/>
          <a:p>
            <a:r>
              <a:rPr lang="en-US" sz="2400">
                <a:latin typeface="Calibri" pitchFamily="34" charset="0"/>
              </a:rPr>
              <a:t>s</a:t>
            </a:r>
            <a:endParaRPr lang="el-GR" sz="2400">
              <a:latin typeface="Calibri" pitchFamily="34" charset="0"/>
            </a:endParaRPr>
          </a:p>
        </p:txBody>
      </p:sp>
      <p:sp>
        <p:nvSpPr>
          <p:cNvPr id="54" name="53 - TextBox"/>
          <p:cNvSpPr txBox="1">
            <a:spLocks noChangeArrowheads="1"/>
          </p:cNvSpPr>
          <p:nvPr/>
        </p:nvSpPr>
        <p:spPr bwMode="auto">
          <a:xfrm>
            <a:off x="6732588" y="1125538"/>
            <a:ext cx="360362" cy="460375"/>
          </a:xfrm>
          <a:prstGeom prst="rect">
            <a:avLst/>
          </a:prstGeom>
          <a:noFill/>
          <a:ln w="9525">
            <a:noFill/>
            <a:miter lim="800000"/>
            <a:headEnd/>
            <a:tailEnd/>
          </a:ln>
        </p:spPr>
        <p:txBody>
          <a:bodyPr>
            <a:spAutoFit/>
          </a:bodyPr>
          <a:lstStyle/>
          <a:p>
            <a:r>
              <a:rPr lang="en-US" sz="2400">
                <a:latin typeface="Calibri" pitchFamily="34" charset="0"/>
              </a:rPr>
              <a:t>t</a:t>
            </a:r>
            <a:endParaRPr lang="el-GR" sz="2400">
              <a:latin typeface="Calibri" pitchFamily="34" charset="0"/>
            </a:endParaRPr>
          </a:p>
        </p:txBody>
      </p:sp>
      <p:sp>
        <p:nvSpPr>
          <p:cNvPr id="55" name="54 - TextBox"/>
          <p:cNvSpPr txBox="1">
            <a:spLocks noChangeArrowheads="1"/>
          </p:cNvSpPr>
          <p:nvPr/>
        </p:nvSpPr>
        <p:spPr bwMode="auto">
          <a:xfrm>
            <a:off x="8172450" y="1196975"/>
            <a:ext cx="360363" cy="461963"/>
          </a:xfrm>
          <a:prstGeom prst="rect">
            <a:avLst/>
          </a:prstGeom>
          <a:noFill/>
          <a:ln w="9525">
            <a:noFill/>
            <a:miter lim="800000"/>
            <a:headEnd/>
            <a:tailEnd/>
          </a:ln>
        </p:spPr>
        <p:txBody>
          <a:bodyPr>
            <a:spAutoFit/>
          </a:bodyPr>
          <a:lstStyle/>
          <a:p>
            <a:r>
              <a:rPr lang="en-US" sz="2400">
                <a:latin typeface="Calibri" pitchFamily="34" charset="0"/>
              </a:rPr>
              <a:t>d</a:t>
            </a:r>
            <a:endParaRPr lang="el-GR" sz="2400">
              <a:latin typeface="Calibri" pitchFamily="34" charset="0"/>
            </a:endParaRPr>
          </a:p>
        </p:txBody>
      </p:sp>
      <p:cxnSp>
        <p:nvCxnSpPr>
          <p:cNvPr id="56" name="55 - Ευθύγραμμο βέλος σύνδεσης"/>
          <p:cNvCxnSpPr>
            <a:endCxn id="10" idx="4"/>
          </p:cNvCxnSpPr>
          <p:nvPr/>
        </p:nvCxnSpPr>
        <p:spPr>
          <a:xfrm flipH="1">
            <a:off x="8640763" y="1628775"/>
            <a:ext cx="34925" cy="215900"/>
          </a:xfrm>
          <a:prstGeom prst="straightConnector1">
            <a:avLst/>
          </a:prstGeom>
          <a:ln>
            <a:solidFill>
              <a:srgbClr val="FF0000"/>
            </a:solidFill>
            <a:headEnd type="stealth"/>
            <a:tailEnd type="arrow"/>
          </a:ln>
        </p:spPr>
        <p:style>
          <a:lnRef idx="1">
            <a:schemeClr val="accent1"/>
          </a:lnRef>
          <a:fillRef idx="0">
            <a:schemeClr val="accent1"/>
          </a:fillRef>
          <a:effectRef idx="0">
            <a:schemeClr val="accent1"/>
          </a:effectRef>
          <a:fontRef idx="minor">
            <a:schemeClr val="tx1"/>
          </a:fontRef>
        </p:style>
      </p:cxnSp>
      <p:sp>
        <p:nvSpPr>
          <p:cNvPr id="59" name="58 - TextBox"/>
          <p:cNvSpPr txBox="1">
            <a:spLocks noChangeArrowheads="1"/>
          </p:cNvSpPr>
          <p:nvPr/>
        </p:nvSpPr>
        <p:spPr bwMode="auto">
          <a:xfrm>
            <a:off x="8783638" y="1557338"/>
            <a:ext cx="360362" cy="460375"/>
          </a:xfrm>
          <a:prstGeom prst="rect">
            <a:avLst/>
          </a:prstGeom>
          <a:noFill/>
          <a:ln w="9525">
            <a:noFill/>
            <a:miter lim="800000"/>
            <a:headEnd/>
            <a:tailEnd/>
          </a:ln>
        </p:spPr>
        <p:txBody>
          <a:bodyPr>
            <a:spAutoFit/>
          </a:bodyPr>
          <a:lstStyle/>
          <a:p>
            <a:r>
              <a:rPr lang="en-US" sz="2400">
                <a:latin typeface="Calibri" pitchFamily="34" charset="0"/>
              </a:rPr>
              <a:t>λ</a:t>
            </a:r>
            <a:endParaRPr lang="el-GR" sz="2400">
              <a:latin typeface="Calibri" pitchFamily="34" charset="0"/>
            </a:endParaRPr>
          </a:p>
        </p:txBody>
      </p:sp>
      <p:sp>
        <p:nvSpPr>
          <p:cNvPr id="60" name="59 - TextBox"/>
          <p:cNvSpPr txBox="1">
            <a:spLocks noChangeArrowheads="1"/>
          </p:cNvSpPr>
          <p:nvPr/>
        </p:nvSpPr>
        <p:spPr bwMode="auto">
          <a:xfrm>
            <a:off x="755650" y="3500438"/>
            <a:ext cx="3529013" cy="461962"/>
          </a:xfrm>
          <a:prstGeom prst="rect">
            <a:avLst/>
          </a:prstGeom>
          <a:noFill/>
          <a:ln w="9525">
            <a:noFill/>
            <a:miter lim="800000"/>
            <a:headEnd/>
            <a:tailEnd/>
          </a:ln>
        </p:spPr>
        <p:txBody>
          <a:bodyPr>
            <a:spAutoFit/>
          </a:bodyPr>
          <a:lstStyle/>
          <a:p>
            <a:r>
              <a:rPr lang="en-US" sz="2400">
                <a:latin typeface="Calibri" pitchFamily="34" charset="0"/>
              </a:rPr>
              <a:t>S</a:t>
            </a:r>
            <a:r>
              <a:rPr lang="el-GR" sz="2400">
                <a:latin typeface="Calibri" pitchFamily="34" charset="0"/>
              </a:rPr>
              <a:t> = απόσταση Γης - Ηλίου</a:t>
            </a:r>
            <a:r>
              <a:rPr lang="en-US" sz="2400">
                <a:latin typeface="Calibri" pitchFamily="34" charset="0"/>
              </a:rPr>
              <a:t> </a:t>
            </a:r>
            <a:endParaRPr lang="el-GR" sz="2400">
              <a:latin typeface="Calibri" pitchFamily="34" charset="0"/>
            </a:endParaRPr>
          </a:p>
        </p:txBody>
      </p:sp>
      <p:sp>
        <p:nvSpPr>
          <p:cNvPr id="61" name="60 - TextBox"/>
          <p:cNvSpPr txBox="1">
            <a:spLocks noChangeArrowheads="1"/>
          </p:cNvSpPr>
          <p:nvPr/>
        </p:nvSpPr>
        <p:spPr bwMode="auto">
          <a:xfrm>
            <a:off x="755650" y="4076700"/>
            <a:ext cx="2808288" cy="461963"/>
          </a:xfrm>
          <a:prstGeom prst="rect">
            <a:avLst/>
          </a:prstGeom>
          <a:noFill/>
          <a:ln w="9525">
            <a:noFill/>
            <a:miter lim="800000"/>
            <a:headEnd/>
            <a:tailEnd/>
          </a:ln>
        </p:spPr>
        <p:txBody>
          <a:bodyPr>
            <a:spAutoFit/>
          </a:bodyPr>
          <a:lstStyle/>
          <a:p>
            <a:r>
              <a:rPr lang="en-US" sz="2400">
                <a:latin typeface="Calibri" pitchFamily="34" charset="0"/>
              </a:rPr>
              <a:t>s</a:t>
            </a:r>
            <a:r>
              <a:rPr lang="el-GR" sz="2400">
                <a:latin typeface="Calibri" pitchFamily="34" charset="0"/>
              </a:rPr>
              <a:t> = ακτίνα Ήλιου</a:t>
            </a:r>
          </a:p>
        </p:txBody>
      </p:sp>
      <p:sp>
        <p:nvSpPr>
          <p:cNvPr id="62" name="61 - TextBox"/>
          <p:cNvSpPr txBox="1">
            <a:spLocks noChangeArrowheads="1"/>
          </p:cNvSpPr>
          <p:nvPr/>
        </p:nvSpPr>
        <p:spPr bwMode="auto">
          <a:xfrm>
            <a:off x="755650" y="4652963"/>
            <a:ext cx="3673474" cy="461665"/>
          </a:xfrm>
          <a:prstGeom prst="rect">
            <a:avLst/>
          </a:prstGeom>
          <a:noFill/>
          <a:ln w="9525">
            <a:noFill/>
            <a:miter lim="800000"/>
            <a:headEnd/>
            <a:tailEnd/>
          </a:ln>
        </p:spPr>
        <p:txBody>
          <a:bodyPr wrap="square">
            <a:spAutoFit/>
          </a:bodyPr>
          <a:lstStyle/>
          <a:p>
            <a:r>
              <a:rPr lang="en-US" sz="2400" dirty="0">
                <a:latin typeface="Calibri" pitchFamily="34" charset="0"/>
              </a:rPr>
              <a:t>t</a:t>
            </a:r>
            <a:r>
              <a:rPr lang="el-GR" sz="2400" dirty="0">
                <a:latin typeface="Calibri" pitchFamily="34" charset="0"/>
              </a:rPr>
              <a:t> = ακτίνα </a:t>
            </a:r>
            <a:r>
              <a:rPr lang="el-GR" sz="2400" dirty="0" smtClean="0">
                <a:latin typeface="Calibri" pitchFamily="34" charset="0"/>
              </a:rPr>
              <a:t>Γης = 6,400</a:t>
            </a:r>
            <a:endParaRPr lang="el-GR" sz="2400" dirty="0">
              <a:latin typeface="Calibri" pitchFamily="34" charset="0"/>
            </a:endParaRPr>
          </a:p>
        </p:txBody>
      </p:sp>
      <p:sp>
        <p:nvSpPr>
          <p:cNvPr id="63" name="62 - TextBox"/>
          <p:cNvSpPr txBox="1">
            <a:spLocks noChangeArrowheads="1"/>
          </p:cNvSpPr>
          <p:nvPr/>
        </p:nvSpPr>
        <p:spPr bwMode="auto">
          <a:xfrm>
            <a:off x="684213" y="5732463"/>
            <a:ext cx="5903912" cy="461962"/>
          </a:xfrm>
          <a:prstGeom prst="rect">
            <a:avLst/>
          </a:prstGeom>
          <a:noFill/>
          <a:ln w="9525">
            <a:noFill/>
            <a:miter lim="800000"/>
            <a:headEnd/>
            <a:tailEnd/>
          </a:ln>
        </p:spPr>
        <p:txBody>
          <a:bodyPr>
            <a:spAutoFit/>
          </a:bodyPr>
          <a:lstStyle/>
          <a:p>
            <a:r>
              <a:rPr lang="en-US" sz="2400">
                <a:latin typeface="Calibri" pitchFamily="34" charset="0"/>
              </a:rPr>
              <a:t>L</a:t>
            </a:r>
            <a:r>
              <a:rPr lang="el-GR" sz="2400">
                <a:latin typeface="Calibri" pitchFamily="34" charset="0"/>
              </a:rPr>
              <a:t> = απόσταση Γης - Σελήνης</a:t>
            </a:r>
          </a:p>
        </p:txBody>
      </p:sp>
      <p:sp>
        <p:nvSpPr>
          <p:cNvPr id="64" name="63 - TextBox"/>
          <p:cNvSpPr txBox="1">
            <a:spLocks noChangeArrowheads="1"/>
          </p:cNvSpPr>
          <p:nvPr/>
        </p:nvSpPr>
        <p:spPr bwMode="auto">
          <a:xfrm>
            <a:off x="684212" y="6237288"/>
            <a:ext cx="4459291" cy="461665"/>
          </a:xfrm>
          <a:prstGeom prst="rect">
            <a:avLst/>
          </a:prstGeom>
          <a:noFill/>
          <a:ln w="9525">
            <a:noFill/>
            <a:miter lim="800000"/>
            <a:headEnd/>
            <a:tailEnd/>
          </a:ln>
        </p:spPr>
        <p:txBody>
          <a:bodyPr wrap="square">
            <a:spAutoFit/>
          </a:bodyPr>
          <a:lstStyle/>
          <a:p>
            <a:r>
              <a:rPr lang="el-GR" sz="2400" dirty="0">
                <a:latin typeface="Calibri" pitchFamily="34" charset="0"/>
              </a:rPr>
              <a:t>λ = ακτίνα </a:t>
            </a:r>
            <a:r>
              <a:rPr lang="el-GR" sz="2400" dirty="0" smtClean="0">
                <a:latin typeface="Calibri" pitchFamily="34" charset="0"/>
              </a:rPr>
              <a:t>Σελήνης = 5,81</a:t>
            </a:r>
            <a:endParaRPr lang="el-GR" sz="2400" dirty="0">
              <a:latin typeface="Calibri" pitchFamily="34" charset="0"/>
            </a:endParaRPr>
          </a:p>
        </p:txBody>
      </p:sp>
      <p:sp>
        <p:nvSpPr>
          <p:cNvPr id="65" name="64 - TextBox"/>
          <p:cNvSpPr txBox="1">
            <a:spLocks noChangeArrowheads="1"/>
          </p:cNvSpPr>
          <p:nvPr/>
        </p:nvSpPr>
        <p:spPr bwMode="auto">
          <a:xfrm>
            <a:off x="684213" y="5229225"/>
            <a:ext cx="8459787" cy="461963"/>
          </a:xfrm>
          <a:prstGeom prst="rect">
            <a:avLst/>
          </a:prstGeom>
          <a:noFill/>
          <a:ln w="9525">
            <a:noFill/>
            <a:miter lim="800000"/>
            <a:headEnd/>
            <a:tailEnd/>
          </a:ln>
        </p:spPr>
        <p:txBody>
          <a:bodyPr>
            <a:spAutoFit/>
          </a:bodyPr>
          <a:lstStyle/>
          <a:p>
            <a:r>
              <a:rPr lang="en-US" sz="2400" dirty="0">
                <a:latin typeface="Calibri" pitchFamily="34" charset="0"/>
              </a:rPr>
              <a:t>d </a:t>
            </a:r>
            <a:r>
              <a:rPr lang="el-GR" sz="2400" dirty="0">
                <a:latin typeface="Calibri" pitchFamily="34" charset="0"/>
              </a:rPr>
              <a:t>= ακτίνα της σκιάς της Γης στην τροχιά της </a:t>
            </a:r>
            <a:r>
              <a:rPr lang="el-GR" sz="2400" dirty="0" smtClean="0">
                <a:latin typeface="Calibri" pitchFamily="34" charset="0"/>
              </a:rPr>
              <a:t>Σελήνης = 12,35 </a:t>
            </a:r>
            <a:endParaRPr lang="el-GR" sz="2400" dirty="0">
              <a:latin typeface="Calibri" pitchFamily="34" charset="0"/>
            </a:endParaRPr>
          </a:p>
        </p:txBody>
      </p:sp>
      <p:sp>
        <p:nvSpPr>
          <p:cNvPr id="8225" name="32 - TextBox"/>
          <p:cNvSpPr txBox="1">
            <a:spLocks noChangeArrowheads="1"/>
          </p:cNvSpPr>
          <p:nvPr/>
        </p:nvSpPr>
        <p:spPr bwMode="auto">
          <a:xfrm>
            <a:off x="1331913" y="115888"/>
            <a:ext cx="792162" cy="369887"/>
          </a:xfrm>
          <a:prstGeom prst="rect">
            <a:avLst/>
          </a:prstGeom>
          <a:noFill/>
          <a:ln w="9525">
            <a:noFill/>
            <a:miter lim="800000"/>
            <a:headEnd/>
            <a:tailEnd/>
          </a:ln>
        </p:spPr>
        <p:txBody>
          <a:bodyPr>
            <a:spAutoFit/>
          </a:bodyPr>
          <a:lstStyle/>
          <a:p>
            <a:r>
              <a:rPr lang="el-GR">
                <a:latin typeface="Calibri" pitchFamily="34" charset="0"/>
              </a:rPr>
              <a:t>Ήλιος</a:t>
            </a:r>
          </a:p>
        </p:txBody>
      </p:sp>
      <p:sp>
        <p:nvSpPr>
          <p:cNvPr id="8226" name="33 - TextBox"/>
          <p:cNvSpPr txBox="1">
            <a:spLocks noChangeArrowheads="1"/>
          </p:cNvSpPr>
          <p:nvPr/>
        </p:nvSpPr>
        <p:spPr bwMode="auto">
          <a:xfrm>
            <a:off x="6948488" y="549275"/>
            <a:ext cx="431800" cy="368300"/>
          </a:xfrm>
          <a:prstGeom prst="rect">
            <a:avLst/>
          </a:prstGeom>
          <a:noFill/>
          <a:ln w="9525">
            <a:noFill/>
            <a:miter lim="800000"/>
            <a:headEnd/>
            <a:tailEnd/>
          </a:ln>
        </p:spPr>
        <p:txBody>
          <a:bodyPr>
            <a:spAutoFit/>
          </a:bodyPr>
          <a:lstStyle/>
          <a:p>
            <a:r>
              <a:rPr lang="el-GR">
                <a:latin typeface="Calibri" pitchFamily="34" charset="0"/>
              </a:rPr>
              <a:t>Γη</a:t>
            </a:r>
          </a:p>
        </p:txBody>
      </p:sp>
      <p:sp>
        <p:nvSpPr>
          <p:cNvPr id="8227" name="34 - TextBox"/>
          <p:cNvSpPr txBox="1">
            <a:spLocks noChangeArrowheads="1"/>
          </p:cNvSpPr>
          <p:nvPr/>
        </p:nvSpPr>
        <p:spPr bwMode="auto">
          <a:xfrm>
            <a:off x="8172450" y="765175"/>
            <a:ext cx="971550" cy="368300"/>
          </a:xfrm>
          <a:prstGeom prst="rect">
            <a:avLst/>
          </a:prstGeom>
          <a:noFill/>
          <a:ln w="9525">
            <a:noFill/>
            <a:miter lim="800000"/>
            <a:headEnd/>
            <a:tailEnd/>
          </a:ln>
        </p:spPr>
        <p:txBody>
          <a:bodyPr>
            <a:spAutoFit/>
          </a:bodyPr>
          <a:lstStyle/>
          <a:p>
            <a:r>
              <a:rPr lang="el-GR">
                <a:latin typeface="Calibri" pitchFamily="34" charset="0"/>
              </a:rPr>
              <a:t>Σελήνη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slide(fromLeft)">
                                      <p:cBhvr>
                                        <p:cTn id="14" dur="1000"/>
                                        <p:tgtEl>
                                          <p:spTgt spid="60"/>
                                        </p:tgtEl>
                                      </p:cBhvr>
                                    </p:animEffect>
                                  </p:childTnLst>
                                </p:cTn>
                              </p:par>
                              <p:par>
                                <p:cTn id="15" presetID="9"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par>
                                <p:cTn id="18" presetID="9" presetClass="entr" presetSubtype="0"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dissolve">
                                      <p:cBhvr>
                                        <p:cTn id="20" dur="500"/>
                                        <p:tgtEl>
                                          <p:spTgt spid="3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dissolve">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slide(fromLeft)">
                                      <p:cBhvr>
                                        <p:cTn id="28" dur="1000"/>
                                        <p:tgtEl>
                                          <p:spTgt spid="61"/>
                                        </p:tgtEl>
                                      </p:cBhvr>
                                    </p:animEffect>
                                  </p:childTnLst>
                                </p:cTn>
                              </p:par>
                              <p:par>
                                <p:cTn id="29" presetID="9"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dissolve">
                                      <p:cBhvr>
                                        <p:cTn id="31" dur="500"/>
                                        <p:tgtEl>
                                          <p:spTgt spid="4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dissolve">
                                      <p:cBhvr>
                                        <p:cTn id="34" dur="500"/>
                                        <p:tgtEl>
                                          <p:spTgt spid="53"/>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slide(fromLeft)">
                                      <p:cBhvr>
                                        <p:cTn id="39" dur="1000"/>
                                        <p:tgtEl>
                                          <p:spTgt spid="62"/>
                                        </p:tgtEl>
                                      </p:cBhvr>
                                    </p:animEffect>
                                  </p:childTnLst>
                                </p:cTn>
                              </p:par>
                              <p:par>
                                <p:cTn id="40" presetID="9"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dissolve">
                                      <p:cBhvr>
                                        <p:cTn id="42" dur="500"/>
                                        <p:tgtEl>
                                          <p:spTgt spid="48"/>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dissolve">
                                      <p:cBhvr>
                                        <p:cTn id="45" dur="500"/>
                                        <p:tgtEl>
                                          <p:spTgt spid="54"/>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grpId="0" nodeType="click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slide(fromLeft)">
                                      <p:cBhvr>
                                        <p:cTn id="50" dur="1000"/>
                                        <p:tgtEl>
                                          <p:spTgt spid="65"/>
                                        </p:tgtEl>
                                      </p:cBhvr>
                                    </p:animEffect>
                                  </p:childTnLst>
                                </p:cTn>
                              </p:par>
                              <p:par>
                                <p:cTn id="51" presetID="9" presetClass="entr" presetSubtype="0"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dissolve">
                                      <p:cBhvr>
                                        <p:cTn id="53" dur="500"/>
                                        <p:tgtEl>
                                          <p:spTgt spid="51"/>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dissolve">
                                      <p:cBhvr>
                                        <p:cTn id="56" dur="500"/>
                                        <p:tgtEl>
                                          <p:spTgt spid="55"/>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slide(fromLeft)">
                                      <p:cBhvr>
                                        <p:cTn id="61" dur="1000"/>
                                        <p:tgtEl>
                                          <p:spTgt spid="63"/>
                                        </p:tgtEl>
                                      </p:cBhvr>
                                    </p:animEffect>
                                  </p:childTnLst>
                                </p:cTn>
                              </p:par>
                              <p:par>
                                <p:cTn id="62" presetID="9"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dissolve">
                                      <p:cBhvr>
                                        <p:cTn id="64" dur="500"/>
                                        <p:tgtEl>
                                          <p:spTgt spid="42"/>
                                        </p:tgtEl>
                                      </p:cBhvr>
                                    </p:animEffect>
                                  </p:childTnLst>
                                </p:cTn>
                              </p:par>
                              <p:par>
                                <p:cTn id="65" presetID="9" presetClass="entr" presetSubtype="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dissolve">
                                      <p:cBhvr>
                                        <p:cTn id="67" dur="500"/>
                                        <p:tgtEl>
                                          <p:spTgt spid="44"/>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dissolve">
                                      <p:cBhvr>
                                        <p:cTn id="70" dur="500"/>
                                        <p:tgtEl>
                                          <p:spTgt spid="45"/>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8" fill="hold" grpId="0" nodeType="click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slide(fromLeft)">
                                      <p:cBhvr>
                                        <p:cTn id="75" dur="1000"/>
                                        <p:tgtEl>
                                          <p:spTgt spid="64"/>
                                        </p:tgtEl>
                                      </p:cBhvr>
                                    </p:animEffect>
                                  </p:childTnLst>
                                </p:cTn>
                              </p:par>
                              <p:par>
                                <p:cTn id="76" presetID="9" presetClass="entr" presetSubtype="0" fill="hold" nodeType="with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dissolve">
                                      <p:cBhvr>
                                        <p:cTn id="78" dur="500"/>
                                        <p:tgtEl>
                                          <p:spTgt spid="56"/>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dissolve">
                                      <p:cBhvr>
                                        <p:cTn id="8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0" grpId="0"/>
      <p:bldP spid="45" grpId="0"/>
      <p:bldP spid="53" grpId="0"/>
      <p:bldP spid="54" grpId="0"/>
      <p:bldP spid="55" grpId="0"/>
      <p:bldP spid="59" grpId="0"/>
      <p:bldP spid="60" grpId="0"/>
      <p:bldP spid="61" grpId="0"/>
      <p:bldP spid="62" grpId="0"/>
      <p:bldP spid="63" grpId="0"/>
      <p:bldP spid="64" grpId="0"/>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 Ευθεία γραμμή σύνδεσης"/>
          <p:cNvCxnSpPr/>
          <p:nvPr/>
        </p:nvCxnSpPr>
        <p:spPr>
          <a:xfrm flipV="1">
            <a:off x="250825" y="2492375"/>
            <a:ext cx="8893175" cy="730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4 - Ευθεία γραμμή σύνδεσης"/>
          <p:cNvCxnSpPr/>
          <p:nvPr/>
        </p:nvCxnSpPr>
        <p:spPr>
          <a:xfrm>
            <a:off x="250825" y="333375"/>
            <a:ext cx="8893175" cy="12239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 Ευθεία γραμμή σύνδεσης"/>
          <p:cNvCxnSpPr/>
          <p:nvPr/>
        </p:nvCxnSpPr>
        <p:spPr>
          <a:xfrm>
            <a:off x="250825" y="333375"/>
            <a:ext cx="0" cy="22320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9 - Ευθεία γραμμή σύνδεσης"/>
          <p:cNvCxnSpPr/>
          <p:nvPr/>
        </p:nvCxnSpPr>
        <p:spPr>
          <a:xfrm>
            <a:off x="6948488" y="1268413"/>
            <a:ext cx="0" cy="1223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11 - Ευθεία γραμμή σύνδεσης"/>
          <p:cNvCxnSpPr/>
          <p:nvPr/>
        </p:nvCxnSpPr>
        <p:spPr>
          <a:xfrm>
            <a:off x="8675688" y="1484313"/>
            <a:ext cx="0" cy="10080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223" name="15 - TextBox"/>
          <p:cNvSpPr txBox="1">
            <a:spLocks noChangeArrowheads="1"/>
          </p:cNvSpPr>
          <p:nvPr/>
        </p:nvSpPr>
        <p:spPr bwMode="auto">
          <a:xfrm>
            <a:off x="0" y="1412875"/>
            <a:ext cx="360363" cy="461963"/>
          </a:xfrm>
          <a:prstGeom prst="rect">
            <a:avLst/>
          </a:prstGeom>
          <a:noFill/>
          <a:ln w="9525">
            <a:noFill/>
            <a:miter lim="800000"/>
            <a:headEnd/>
            <a:tailEnd/>
          </a:ln>
        </p:spPr>
        <p:txBody>
          <a:bodyPr>
            <a:spAutoFit/>
          </a:bodyPr>
          <a:lstStyle/>
          <a:p>
            <a:r>
              <a:rPr lang="en-US" sz="2400">
                <a:latin typeface="Calibri" pitchFamily="34" charset="0"/>
              </a:rPr>
              <a:t>s</a:t>
            </a:r>
            <a:endParaRPr lang="el-GR" sz="2400">
              <a:latin typeface="Calibri" pitchFamily="34" charset="0"/>
            </a:endParaRPr>
          </a:p>
        </p:txBody>
      </p:sp>
      <p:sp>
        <p:nvSpPr>
          <p:cNvPr id="9224" name="16 - TextBox"/>
          <p:cNvSpPr txBox="1">
            <a:spLocks noChangeArrowheads="1"/>
          </p:cNvSpPr>
          <p:nvPr/>
        </p:nvSpPr>
        <p:spPr bwMode="auto">
          <a:xfrm>
            <a:off x="3059113" y="2708275"/>
            <a:ext cx="360362" cy="461963"/>
          </a:xfrm>
          <a:prstGeom prst="rect">
            <a:avLst/>
          </a:prstGeom>
          <a:noFill/>
          <a:ln w="9525">
            <a:noFill/>
            <a:miter lim="800000"/>
            <a:headEnd/>
            <a:tailEnd/>
          </a:ln>
        </p:spPr>
        <p:txBody>
          <a:bodyPr>
            <a:spAutoFit/>
          </a:bodyPr>
          <a:lstStyle/>
          <a:p>
            <a:r>
              <a:rPr lang="en-US" sz="2400">
                <a:latin typeface="Calibri" pitchFamily="34" charset="0"/>
              </a:rPr>
              <a:t>S</a:t>
            </a:r>
            <a:endParaRPr lang="el-GR" sz="2400">
              <a:latin typeface="Calibri" pitchFamily="34" charset="0"/>
            </a:endParaRPr>
          </a:p>
        </p:txBody>
      </p:sp>
      <p:sp>
        <p:nvSpPr>
          <p:cNvPr id="9225" name="17 - TextBox"/>
          <p:cNvSpPr txBox="1">
            <a:spLocks noChangeArrowheads="1"/>
          </p:cNvSpPr>
          <p:nvPr/>
        </p:nvSpPr>
        <p:spPr bwMode="auto">
          <a:xfrm>
            <a:off x="6443663" y="1773238"/>
            <a:ext cx="360362" cy="461962"/>
          </a:xfrm>
          <a:prstGeom prst="rect">
            <a:avLst/>
          </a:prstGeom>
          <a:noFill/>
          <a:ln w="9525">
            <a:noFill/>
            <a:miter lim="800000"/>
            <a:headEnd/>
            <a:tailEnd/>
          </a:ln>
        </p:spPr>
        <p:txBody>
          <a:bodyPr>
            <a:spAutoFit/>
          </a:bodyPr>
          <a:lstStyle/>
          <a:p>
            <a:r>
              <a:rPr lang="en-US" sz="2400">
                <a:latin typeface="Calibri" pitchFamily="34" charset="0"/>
              </a:rPr>
              <a:t>t</a:t>
            </a:r>
            <a:endParaRPr lang="el-GR" sz="2400">
              <a:latin typeface="Calibri" pitchFamily="34" charset="0"/>
            </a:endParaRPr>
          </a:p>
        </p:txBody>
      </p:sp>
      <p:sp>
        <p:nvSpPr>
          <p:cNvPr id="9226" name="22 - TextBox"/>
          <p:cNvSpPr txBox="1">
            <a:spLocks noChangeArrowheads="1"/>
          </p:cNvSpPr>
          <p:nvPr/>
        </p:nvSpPr>
        <p:spPr bwMode="auto">
          <a:xfrm>
            <a:off x="8243888" y="1773238"/>
            <a:ext cx="360362" cy="461962"/>
          </a:xfrm>
          <a:prstGeom prst="rect">
            <a:avLst/>
          </a:prstGeom>
          <a:noFill/>
          <a:ln w="9525">
            <a:noFill/>
            <a:miter lim="800000"/>
            <a:headEnd/>
            <a:tailEnd/>
          </a:ln>
        </p:spPr>
        <p:txBody>
          <a:bodyPr>
            <a:spAutoFit/>
          </a:bodyPr>
          <a:lstStyle/>
          <a:p>
            <a:r>
              <a:rPr lang="en-US" sz="2400">
                <a:latin typeface="Calibri" pitchFamily="34" charset="0"/>
              </a:rPr>
              <a:t>d</a:t>
            </a:r>
            <a:endParaRPr lang="el-GR" sz="2400">
              <a:latin typeface="Calibri" pitchFamily="34" charset="0"/>
            </a:endParaRPr>
          </a:p>
        </p:txBody>
      </p:sp>
      <p:sp>
        <p:nvSpPr>
          <p:cNvPr id="9227" name="23 - TextBox"/>
          <p:cNvSpPr txBox="1">
            <a:spLocks noChangeArrowheads="1"/>
          </p:cNvSpPr>
          <p:nvPr/>
        </p:nvSpPr>
        <p:spPr bwMode="auto">
          <a:xfrm>
            <a:off x="7667625" y="2636838"/>
            <a:ext cx="360363" cy="461962"/>
          </a:xfrm>
          <a:prstGeom prst="rect">
            <a:avLst/>
          </a:prstGeom>
          <a:noFill/>
          <a:ln w="9525">
            <a:noFill/>
            <a:miter lim="800000"/>
            <a:headEnd/>
            <a:tailEnd/>
          </a:ln>
        </p:spPr>
        <p:txBody>
          <a:bodyPr>
            <a:spAutoFit/>
          </a:bodyPr>
          <a:lstStyle/>
          <a:p>
            <a:r>
              <a:rPr lang="en-US" sz="2400">
                <a:latin typeface="Calibri" pitchFamily="34" charset="0"/>
              </a:rPr>
              <a:t>L</a:t>
            </a:r>
            <a:endParaRPr lang="el-GR" sz="2400">
              <a:latin typeface="Calibri" pitchFamily="34" charset="0"/>
            </a:endParaRPr>
          </a:p>
        </p:txBody>
      </p:sp>
      <p:cxnSp>
        <p:nvCxnSpPr>
          <p:cNvPr id="26" name="25 - Ευθεία γραμμή σύνδεσης"/>
          <p:cNvCxnSpPr/>
          <p:nvPr/>
        </p:nvCxnSpPr>
        <p:spPr>
          <a:xfrm flipH="1">
            <a:off x="250825" y="1268413"/>
            <a:ext cx="66976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27 - TextBox"/>
          <p:cNvSpPr txBox="1">
            <a:spLocks noChangeArrowheads="1"/>
          </p:cNvSpPr>
          <p:nvPr/>
        </p:nvSpPr>
        <p:spPr bwMode="auto">
          <a:xfrm>
            <a:off x="323850" y="549275"/>
            <a:ext cx="647700" cy="460375"/>
          </a:xfrm>
          <a:prstGeom prst="rect">
            <a:avLst/>
          </a:prstGeom>
          <a:noFill/>
          <a:ln w="9525">
            <a:noFill/>
            <a:miter lim="800000"/>
            <a:headEnd/>
            <a:tailEnd/>
          </a:ln>
        </p:spPr>
        <p:txBody>
          <a:bodyPr>
            <a:spAutoFit/>
          </a:bodyPr>
          <a:lstStyle/>
          <a:p>
            <a:r>
              <a:rPr lang="en-US" sz="2400">
                <a:latin typeface="Calibri" pitchFamily="34" charset="0"/>
              </a:rPr>
              <a:t>s - t</a:t>
            </a:r>
            <a:endParaRPr lang="el-GR" sz="2400">
              <a:latin typeface="Calibri" pitchFamily="34" charset="0"/>
            </a:endParaRPr>
          </a:p>
        </p:txBody>
      </p:sp>
      <p:cxnSp>
        <p:nvCxnSpPr>
          <p:cNvPr id="32" name="31 - Ευθεία γραμμή σύνδεσης"/>
          <p:cNvCxnSpPr/>
          <p:nvPr/>
        </p:nvCxnSpPr>
        <p:spPr>
          <a:xfrm flipH="1">
            <a:off x="6948488" y="1484313"/>
            <a:ext cx="172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32 - TextBox"/>
          <p:cNvSpPr txBox="1">
            <a:spLocks noChangeArrowheads="1"/>
          </p:cNvSpPr>
          <p:nvPr/>
        </p:nvSpPr>
        <p:spPr bwMode="auto">
          <a:xfrm>
            <a:off x="7524750" y="549275"/>
            <a:ext cx="792163" cy="460375"/>
          </a:xfrm>
          <a:prstGeom prst="rect">
            <a:avLst/>
          </a:prstGeom>
          <a:noFill/>
          <a:ln w="9525">
            <a:noFill/>
            <a:miter lim="800000"/>
            <a:headEnd/>
            <a:tailEnd/>
          </a:ln>
        </p:spPr>
        <p:txBody>
          <a:bodyPr>
            <a:spAutoFit/>
          </a:bodyPr>
          <a:lstStyle/>
          <a:p>
            <a:r>
              <a:rPr lang="en-US" sz="2400">
                <a:latin typeface="Calibri" pitchFamily="34" charset="0"/>
              </a:rPr>
              <a:t>t - d</a:t>
            </a:r>
            <a:endParaRPr lang="el-GR" sz="2400">
              <a:latin typeface="Calibri" pitchFamily="34" charset="0"/>
            </a:endParaRPr>
          </a:p>
        </p:txBody>
      </p:sp>
      <p:cxnSp>
        <p:nvCxnSpPr>
          <p:cNvPr id="35" name="34 - Ευθύγραμμο βέλος σύνδεσης"/>
          <p:cNvCxnSpPr/>
          <p:nvPr/>
        </p:nvCxnSpPr>
        <p:spPr>
          <a:xfrm flipH="1">
            <a:off x="6948488" y="1052513"/>
            <a:ext cx="576262" cy="36036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7" name="36 - TextBox"/>
          <p:cNvSpPr txBox="1">
            <a:spLocks noChangeArrowheads="1"/>
          </p:cNvSpPr>
          <p:nvPr/>
        </p:nvSpPr>
        <p:spPr bwMode="auto">
          <a:xfrm>
            <a:off x="395288" y="3357563"/>
            <a:ext cx="6840537" cy="368300"/>
          </a:xfrm>
          <a:prstGeom prst="rect">
            <a:avLst/>
          </a:prstGeom>
          <a:noFill/>
          <a:ln w="9525">
            <a:noFill/>
            <a:miter lim="800000"/>
            <a:headEnd/>
            <a:tailEnd/>
          </a:ln>
        </p:spPr>
        <p:txBody>
          <a:bodyPr>
            <a:spAutoFit/>
          </a:bodyPr>
          <a:lstStyle/>
          <a:p>
            <a:r>
              <a:rPr lang="el-GR">
                <a:latin typeface="Calibri" pitchFamily="34" charset="0"/>
              </a:rPr>
              <a:t>Από την ομοιότητα των δύο ορθογωνίων τριγώνων προκύπτει ότι:</a:t>
            </a:r>
          </a:p>
        </p:txBody>
      </p:sp>
      <p:sp>
        <p:nvSpPr>
          <p:cNvPr id="38" name="37 - TextBox"/>
          <p:cNvSpPr txBox="1">
            <a:spLocks noChangeArrowheads="1"/>
          </p:cNvSpPr>
          <p:nvPr/>
        </p:nvSpPr>
        <p:spPr bwMode="auto">
          <a:xfrm>
            <a:off x="395288" y="4076700"/>
            <a:ext cx="3097212" cy="1754188"/>
          </a:xfrm>
          <a:prstGeom prst="rect">
            <a:avLst/>
          </a:prstGeom>
          <a:noFill/>
          <a:ln w="9525">
            <a:noFill/>
            <a:miter lim="800000"/>
            <a:headEnd/>
            <a:tailEnd/>
          </a:ln>
        </p:spPr>
        <p:txBody>
          <a:bodyPr>
            <a:spAutoFit/>
          </a:bodyPr>
          <a:lstStyle/>
          <a:p>
            <a:r>
              <a:rPr lang="en-US">
                <a:latin typeface="Calibri" pitchFamily="34" charset="0"/>
              </a:rPr>
              <a:t>   L           S  </a:t>
            </a:r>
            <a:r>
              <a:rPr lang="el-GR">
                <a:latin typeface="Calibri" pitchFamily="34" charset="0"/>
              </a:rPr>
              <a:t>              </a:t>
            </a:r>
            <a:r>
              <a:rPr lang="en-US">
                <a:latin typeface="Calibri" pitchFamily="34" charset="0"/>
              </a:rPr>
              <a:t>L</a:t>
            </a:r>
            <a:r>
              <a:rPr lang="el-GR">
                <a:latin typeface="Calibri" pitchFamily="34" charset="0"/>
              </a:rPr>
              <a:t>         </a:t>
            </a:r>
            <a:r>
              <a:rPr lang="en-US">
                <a:latin typeface="Calibri" pitchFamily="34" charset="0"/>
              </a:rPr>
              <a:t>t - d  </a:t>
            </a:r>
            <a:endParaRPr lang="el-GR">
              <a:latin typeface="Calibri" pitchFamily="34" charset="0"/>
            </a:endParaRPr>
          </a:p>
          <a:p>
            <a:r>
              <a:rPr lang="en-US">
                <a:latin typeface="Calibri" pitchFamily="34" charset="0"/>
              </a:rPr>
              <a:t>         =               </a:t>
            </a:r>
            <a:r>
              <a:rPr lang="el-GR">
                <a:latin typeface="Calibri" pitchFamily="34" charset="0"/>
              </a:rPr>
              <a:t>ή           </a:t>
            </a:r>
            <a:r>
              <a:rPr lang="en-US">
                <a:latin typeface="Calibri" pitchFamily="34" charset="0"/>
              </a:rPr>
              <a:t>= </a:t>
            </a:r>
            <a:r>
              <a:rPr lang="el-GR">
                <a:latin typeface="Calibri" pitchFamily="34" charset="0"/>
              </a:rPr>
              <a:t>  </a:t>
            </a:r>
          </a:p>
          <a:p>
            <a:r>
              <a:rPr lang="en-US">
                <a:latin typeface="Calibri" pitchFamily="34" charset="0"/>
              </a:rPr>
              <a:t>t - d       s - t   </a:t>
            </a:r>
            <a:r>
              <a:rPr lang="el-GR">
                <a:latin typeface="Calibri" pitchFamily="34" charset="0"/>
              </a:rPr>
              <a:t>          </a:t>
            </a:r>
            <a:r>
              <a:rPr lang="en-US">
                <a:latin typeface="Calibri" pitchFamily="34" charset="0"/>
              </a:rPr>
              <a:t>S </a:t>
            </a:r>
            <a:r>
              <a:rPr lang="el-GR">
                <a:latin typeface="Calibri" pitchFamily="34" charset="0"/>
              </a:rPr>
              <a:t>        </a:t>
            </a:r>
            <a:r>
              <a:rPr lang="en-US">
                <a:latin typeface="Calibri" pitchFamily="34" charset="0"/>
              </a:rPr>
              <a:t>s - t </a:t>
            </a:r>
            <a:endParaRPr lang="el-GR">
              <a:latin typeface="Calibri" pitchFamily="34" charset="0"/>
            </a:endParaRPr>
          </a:p>
          <a:p>
            <a:endParaRPr lang="el-GR">
              <a:latin typeface="Calibri" pitchFamily="34" charset="0"/>
            </a:endParaRPr>
          </a:p>
          <a:p>
            <a:endParaRPr lang="el-GR">
              <a:latin typeface="Calibri" pitchFamily="34" charset="0"/>
            </a:endParaRPr>
          </a:p>
          <a:p>
            <a:endParaRPr lang="el-GR">
              <a:latin typeface="Calibri" pitchFamily="34" charset="0"/>
            </a:endParaRPr>
          </a:p>
        </p:txBody>
      </p:sp>
      <p:cxnSp>
        <p:nvCxnSpPr>
          <p:cNvPr id="40" name="39 - Ευθεία γραμμή σύνδεσης"/>
          <p:cNvCxnSpPr/>
          <p:nvPr/>
        </p:nvCxnSpPr>
        <p:spPr>
          <a:xfrm>
            <a:off x="468313" y="4581525"/>
            <a:ext cx="3587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 Ευθεία γραμμή σύνδεσης"/>
          <p:cNvCxnSpPr/>
          <p:nvPr/>
        </p:nvCxnSpPr>
        <p:spPr>
          <a:xfrm>
            <a:off x="1187450" y="4581525"/>
            <a:ext cx="3603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41 - Ευθεία γραμμή σύνδεσης"/>
          <p:cNvCxnSpPr/>
          <p:nvPr/>
        </p:nvCxnSpPr>
        <p:spPr>
          <a:xfrm>
            <a:off x="2124075" y="4581525"/>
            <a:ext cx="3603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42 - Ευθεία γραμμή σύνδεσης"/>
          <p:cNvCxnSpPr/>
          <p:nvPr/>
        </p:nvCxnSpPr>
        <p:spPr>
          <a:xfrm>
            <a:off x="2771775" y="4581525"/>
            <a:ext cx="5048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44 - TextBox"/>
          <p:cNvSpPr txBox="1">
            <a:spLocks noChangeArrowheads="1"/>
          </p:cNvSpPr>
          <p:nvPr/>
        </p:nvSpPr>
        <p:spPr bwMode="auto">
          <a:xfrm>
            <a:off x="3924300" y="3860800"/>
            <a:ext cx="1800225" cy="2586038"/>
          </a:xfrm>
          <a:prstGeom prst="rect">
            <a:avLst/>
          </a:prstGeom>
          <a:noFill/>
          <a:ln w="9525">
            <a:noFill/>
            <a:miter lim="800000"/>
            <a:headEnd/>
            <a:tailEnd/>
          </a:ln>
        </p:spPr>
        <p:txBody>
          <a:bodyPr>
            <a:spAutoFit/>
          </a:bodyPr>
          <a:lstStyle/>
          <a:p>
            <a:r>
              <a:rPr lang="el-GR">
                <a:latin typeface="Calibri" pitchFamily="34" charset="0"/>
              </a:rPr>
              <a:t>Από το γεγονός ότι Ήλιος και Σελήνη φαίνεται να έχουν ίδιο μέγεθος, προκύπτει ότι</a:t>
            </a:r>
          </a:p>
          <a:p>
            <a:r>
              <a:rPr lang="el-GR">
                <a:latin typeface="Calibri" pitchFamily="34" charset="0"/>
              </a:rPr>
              <a:t>     </a:t>
            </a:r>
            <a:r>
              <a:rPr lang="en-US">
                <a:latin typeface="Calibri" pitchFamily="34" charset="0"/>
              </a:rPr>
              <a:t>L       </a:t>
            </a:r>
            <a:r>
              <a:rPr lang="el-GR">
                <a:latin typeface="Calibri" pitchFamily="34" charset="0"/>
              </a:rPr>
              <a:t>λ</a:t>
            </a:r>
          </a:p>
          <a:p>
            <a:r>
              <a:rPr lang="en-US">
                <a:latin typeface="Calibri" pitchFamily="34" charset="0"/>
              </a:rPr>
              <a:t>         =   </a:t>
            </a:r>
            <a:endParaRPr lang="el-GR">
              <a:latin typeface="Calibri" pitchFamily="34" charset="0"/>
            </a:endParaRPr>
          </a:p>
          <a:p>
            <a:r>
              <a:rPr lang="en-US">
                <a:latin typeface="Calibri" pitchFamily="34" charset="0"/>
              </a:rPr>
              <a:t>     S       s</a:t>
            </a:r>
            <a:endParaRPr lang="el-GR">
              <a:latin typeface="Calibri" pitchFamily="34" charset="0"/>
            </a:endParaRPr>
          </a:p>
        </p:txBody>
      </p:sp>
      <p:cxnSp>
        <p:nvCxnSpPr>
          <p:cNvPr id="46" name="45 - Ευθεία γραμμή σύνδεσης"/>
          <p:cNvCxnSpPr/>
          <p:nvPr/>
        </p:nvCxnSpPr>
        <p:spPr>
          <a:xfrm>
            <a:off x="4211638" y="5949950"/>
            <a:ext cx="215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47 - Ευθεία γραμμή σύνδεσης"/>
          <p:cNvCxnSpPr/>
          <p:nvPr/>
        </p:nvCxnSpPr>
        <p:spPr>
          <a:xfrm>
            <a:off x="4643438" y="5949950"/>
            <a:ext cx="215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48 - TextBox"/>
          <p:cNvSpPr txBox="1">
            <a:spLocks noChangeArrowheads="1"/>
          </p:cNvSpPr>
          <p:nvPr/>
        </p:nvSpPr>
        <p:spPr bwMode="auto">
          <a:xfrm>
            <a:off x="6443663" y="4005263"/>
            <a:ext cx="2376487" cy="1200150"/>
          </a:xfrm>
          <a:prstGeom prst="rect">
            <a:avLst/>
          </a:prstGeom>
          <a:noFill/>
          <a:ln w="9525">
            <a:noFill/>
            <a:miter lim="800000"/>
            <a:headEnd/>
            <a:tailEnd/>
          </a:ln>
        </p:spPr>
        <p:txBody>
          <a:bodyPr>
            <a:spAutoFit/>
          </a:bodyPr>
          <a:lstStyle/>
          <a:p>
            <a:r>
              <a:rPr lang="en-US">
                <a:latin typeface="Calibri" pitchFamily="34" charset="0"/>
              </a:rPr>
              <a:t>                    </a:t>
            </a:r>
            <a:r>
              <a:rPr lang="el-GR">
                <a:latin typeface="Calibri" pitchFamily="34" charset="0"/>
              </a:rPr>
              <a:t>λ         </a:t>
            </a:r>
            <a:r>
              <a:rPr lang="en-US">
                <a:latin typeface="Calibri" pitchFamily="34" charset="0"/>
              </a:rPr>
              <a:t>t - d  </a:t>
            </a:r>
            <a:endParaRPr lang="el-GR">
              <a:latin typeface="Calibri" pitchFamily="34" charset="0"/>
            </a:endParaRPr>
          </a:p>
          <a:p>
            <a:r>
              <a:rPr lang="en-US">
                <a:latin typeface="Calibri" pitchFamily="34" charset="0"/>
              </a:rPr>
              <a:t>     </a:t>
            </a:r>
            <a:r>
              <a:rPr lang="el-GR">
                <a:latin typeface="Calibri" pitchFamily="34" charset="0"/>
              </a:rPr>
              <a:t>οπότε          </a:t>
            </a:r>
            <a:r>
              <a:rPr lang="en-US">
                <a:latin typeface="Calibri" pitchFamily="34" charset="0"/>
              </a:rPr>
              <a:t>= </a:t>
            </a:r>
            <a:r>
              <a:rPr lang="el-GR">
                <a:latin typeface="Calibri" pitchFamily="34" charset="0"/>
              </a:rPr>
              <a:t>  </a:t>
            </a:r>
          </a:p>
          <a:p>
            <a:r>
              <a:rPr lang="en-US">
                <a:latin typeface="Calibri" pitchFamily="34" charset="0"/>
              </a:rPr>
              <a:t>                    S </a:t>
            </a:r>
            <a:r>
              <a:rPr lang="el-GR">
                <a:latin typeface="Calibri" pitchFamily="34" charset="0"/>
              </a:rPr>
              <a:t>        </a:t>
            </a:r>
            <a:r>
              <a:rPr lang="en-US">
                <a:latin typeface="Calibri" pitchFamily="34" charset="0"/>
              </a:rPr>
              <a:t>s - t</a:t>
            </a:r>
            <a:endParaRPr lang="el-GR">
              <a:latin typeface="Calibri" pitchFamily="34" charset="0"/>
            </a:endParaRPr>
          </a:p>
          <a:p>
            <a:endParaRPr lang="el-GR">
              <a:latin typeface="Calibri" pitchFamily="34" charset="0"/>
            </a:endParaRPr>
          </a:p>
        </p:txBody>
      </p:sp>
      <p:cxnSp>
        <p:nvCxnSpPr>
          <p:cNvPr id="50" name="49 - Ευθεία γραμμή σύνδεσης"/>
          <p:cNvCxnSpPr/>
          <p:nvPr/>
        </p:nvCxnSpPr>
        <p:spPr>
          <a:xfrm>
            <a:off x="7524750" y="4508500"/>
            <a:ext cx="215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50 - Ευθεία γραμμή σύνδεσης"/>
          <p:cNvCxnSpPr/>
          <p:nvPr/>
        </p:nvCxnSpPr>
        <p:spPr>
          <a:xfrm>
            <a:off x="8101013" y="4508500"/>
            <a:ext cx="5746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28 - TextBox"/>
          <p:cNvSpPr txBox="1">
            <a:spLocks noChangeArrowheads="1"/>
          </p:cNvSpPr>
          <p:nvPr/>
        </p:nvSpPr>
        <p:spPr bwMode="auto">
          <a:xfrm>
            <a:off x="6767513" y="5013325"/>
            <a:ext cx="2376487" cy="1754188"/>
          </a:xfrm>
          <a:prstGeom prst="rect">
            <a:avLst/>
          </a:prstGeom>
          <a:noFill/>
          <a:ln w="9525">
            <a:noFill/>
            <a:miter lim="800000"/>
            <a:headEnd/>
            <a:tailEnd/>
          </a:ln>
        </p:spPr>
        <p:txBody>
          <a:bodyPr>
            <a:spAutoFit/>
          </a:bodyPr>
          <a:lstStyle/>
          <a:p>
            <a:r>
              <a:rPr lang="el-GR">
                <a:latin typeface="Calibri" pitchFamily="34" charset="0"/>
              </a:rPr>
              <a:t>Επιλύουμε τον τύπο αυτόν ως προς  </a:t>
            </a:r>
            <a:r>
              <a:rPr lang="en-US" b="1">
                <a:latin typeface="Calibri" pitchFamily="34" charset="0"/>
              </a:rPr>
              <a:t>t / </a:t>
            </a:r>
            <a:r>
              <a:rPr lang="el-GR" b="1">
                <a:latin typeface="Calibri" pitchFamily="34" charset="0"/>
              </a:rPr>
              <a:t>λ</a:t>
            </a:r>
            <a:r>
              <a:rPr lang="el-GR">
                <a:latin typeface="Calibri" pitchFamily="34" charset="0"/>
              </a:rPr>
              <a:t>, ώστε να βρούμε τη σχέση του μεγέθους της Γης προς της Σελήνης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1000"/>
                                        <p:tgtEl>
                                          <p:spTgt spid="26"/>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dissolve">
                                      <p:cBhvr>
                                        <p:cTn id="11" dur="10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dissolve">
                                      <p:cBhvr>
                                        <p:cTn id="16" dur="1000"/>
                                        <p:tgtEl>
                                          <p:spTgt spid="32"/>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dissolve">
                                      <p:cBhvr>
                                        <p:cTn id="20" dur="1000"/>
                                        <p:tgtEl>
                                          <p:spTgt spid="33"/>
                                        </p:tgtEl>
                                      </p:cBhvr>
                                    </p:animEffect>
                                  </p:childTnLst>
                                </p:cTn>
                              </p:par>
                              <p:par>
                                <p:cTn id="21" presetID="9"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dissolve">
                                      <p:cBhvr>
                                        <p:cTn id="23" dur="10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dissolv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dissolve">
                                      <p:cBhvr>
                                        <p:cTn id="33" dur="500"/>
                                        <p:tgtEl>
                                          <p:spTgt spid="38"/>
                                        </p:tgtEl>
                                      </p:cBhvr>
                                    </p:animEffect>
                                  </p:childTnLst>
                                </p:cTn>
                              </p:par>
                              <p:par>
                                <p:cTn id="34" presetID="9"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dissolve">
                                      <p:cBhvr>
                                        <p:cTn id="36" dur="1000"/>
                                        <p:tgtEl>
                                          <p:spTgt spid="40"/>
                                        </p:tgtEl>
                                      </p:cBhvr>
                                    </p:animEffect>
                                  </p:childTnLst>
                                </p:cTn>
                              </p:par>
                              <p:par>
                                <p:cTn id="37" presetID="9"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dissolve">
                                      <p:cBhvr>
                                        <p:cTn id="39" dur="1000"/>
                                        <p:tgtEl>
                                          <p:spTgt spid="41"/>
                                        </p:tgtEl>
                                      </p:cBhvr>
                                    </p:animEffect>
                                  </p:childTnLst>
                                </p:cTn>
                              </p:par>
                              <p:par>
                                <p:cTn id="40" presetID="9" presetClass="entr" presetSubtype="0"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dissolve">
                                      <p:cBhvr>
                                        <p:cTn id="42" dur="1000"/>
                                        <p:tgtEl>
                                          <p:spTgt spid="42"/>
                                        </p:tgtEl>
                                      </p:cBhvr>
                                    </p:animEffect>
                                  </p:childTnLst>
                                </p:cTn>
                              </p:par>
                              <p:par>
                                <p:cTn id="43" presetID="9"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dissolve">
                                      <p:cBhvr>
                                        <p:cTn id="45" dur="10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dissolve">
                                      <p:cBhvr>
                                        <p:cTn id="50" dur="500"/>
                                        <p:tgtEl>
                                          <p:spTgt spid="45"/>
                                        </p:tgtEl>
                                      </p:cBhvr>
                                    </p:animEffect>
                                  </p:childTnLst>
                                </p:cTn>
                              </p:par>
                              <p:par>
                                <p:cTn id="51" presetID="9"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dissolve">
                                      <p:cBhvr>
                                        <p:cTn id="53" dur="500"/>
                                        <p:tgtEl>
                                          <p:spTgt spid="46"/>
                                        </p:tgtEl>
                                      </p:cBhvr>
                                    </p:animEffect>
                                  </p:childTnLst>
                                </p:cTn>
                              </p:par>
                              <p:par>
                                <p:cTn id="54" presetID="9" presetClass="entr" presetSubtype="0"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dissolve">
                                      <p:cBhvr>
                                        <p:cTn id="56" dur="500"/>
                                        <p:tgtEl>
                                          <p:spTgt spid="48"/>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dissolve">
                                      <p:cBhvr>
                                        <p:cTn id="61" dur="500"/>
                                        <p:tgtEl>
                                          <p:spTgt spid="49"/>
                                        </p:tgtEl>
                                      </p:cBhvr>
                                    </p:animEffect>
                                  </p:childTnLst>
                                </p:cTn>
                              </p:par>
                              <p:par>
                                <p:cTn id="62" presetID="9" presetClass="entr" presetSubtype="0" fill="hold"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dissolve">
                                      <p:cBhvr>
                                        <p:cTn id="64" dur="500"/>
                                        <p:tgtEl>
                                          <p:spTgt spid="50"/>
                                        </p:tgtEl>
                                      </p:cBhvr>
                                    </p:animEffect>
                                  </p:childTnLst>
                                </p:cTn>
                              </p:par>
                              <p:par>
                                <p:cTn id="65" presetID="9" presetClass="entr" presetSubtype="0"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dissolve">
                                      <p:cBhvr>
                                        <p:cTn id="67" dur="500"/>
                                        <p:tgtEl>
                                          <p:spTgt spid="51"/>
                                        </p:tgtEl>
                                      </p:cBhvr>
                                    </p:animEffect>
                                  </p:childTnLst>
                                </p:cTn>
                              </p:par>
                            </p:childTnLst>
                          </p:cTn>
                        </p:par>
                      </p:childTnLst>
                    </p:cTn>
                  </p:par>
                  <p:par>
                    <p:cTn id="68" fill="hold">
                      <p:stCondLst>
                        <p:cond delay="indefinite"/>
                      </p:stCondLst>
                      <p:childTnLst>
                        <p:par>
                          <p:cTn id="69" fill="hold">
                            <p:stCondLst>
                              <p:cond delay="0"/>
                            </p:stCondLst>
                            <p:childTnLst>
                              <p:par>
                                <p:cTn id="70" presetID="35" presetClass="entr" presetSubtype="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2000"/>
                                        <p:tgtEl>
                                          <p:spTgt spid="29"/>
                                        </p:tgtEl>
                                      </p:cBhvr>
                                    </p:animEffect>
                                    <p:anim calcmode="lin" valueType="num">
                                      <p:cBhvr>
                                        <p:cTn id="73" dur="2000" fill="hold"/>
                                        <p:tgtEl>
                                          <p:spTgt spid="29"/>
                                        </p:tgtEl>
                                        <p:attrNameLst>
                                          <p:attrName>style.rotation</p:attrName>
                                        </p:attrNameLst>
                                      </p:cBhvr>
                                      <p:tavLst>
                                        <p:tav tm="0">
                                          <p:val>
                                            <p:fltVal val="720"/>
                                          </p:val>
                                        </p:tav>
                                        <p:tav tm="100000">
                                          <p:val>
                                            <p:fltVal val="0"/>
                                          </p:val>
                                        </p:tav>
                                      </p:tavLst>
                                    </p:anim>
                                    <p:anim calcmode="lin" valueType="num">
                                      <p:cBhvr>
                                        <p:cTn id="74" dur="2000" fill="hold"/>
                                        <p:tgtEl>
                                          <p:spTgt spid="29"/>
                                        </p:tgtEl>
                                        <p:attrNameLst>
                                          <p:attrName>ppt_h</p:attrName>
                                        </p:attrNameLst>
                                      </p:cBhvr>
                                      <p:tavLst>
                                        <p:tav tm="0">
                                          <p:val>
                                            <p:fltVal val="0"/>
                                          </p:val>
                                        </p:tav>
                                        <p:tav tm="100000">
                                          <p:val>
                                            <p:strVal val="#ppt_h"/>
                                          </p:val>
                                        </p:tav>
                                      </p:tavLst>
                                    </p:anim>
                                    <p:anim calcmode="lin" valueType="num">
                                      <p:cBhvr>
                                        <p:cTn id="75" dur="2000" fill="hold"/>
                                        <p:tgtEl>
                                          <p:spTgt spid="2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P spid="37" grpId="0"/>
      <p:bldP spid="38" grpId="0"/>
      <p:bldP spid="45" grpId="0"/>
      <p:bldP spid="49"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 TextBox"/>
          <p:cNvSpPr txBox="1">
            <a:spLocks noChangeArrowheads="1"/>
          </p:cNvSpPr>
          <p:nvPr/>
        </p:nvSpPr>
        <p:spPr bwMode="auto">
          <a:xfrm>
            <a:off x="395288" y="476250"/>
            <a:ext cx="3529012" cy="2032000"/>
          </a:xfrm>
          <a:prstGeom prst="rect">
            <a:avLst/>
          </a:prstGeom>
          <a:noFill/>
          <a:ln w="9525">
            <a:noFill/>
            <a:miter lim="800000"/>
            <a:headEnd/>
            <a:tailEnd/>
          </a:ln>
        </p:spPr>
        <p:txBody>
          <a:bodyPr>
            <a:spAutoFit/>
          </a:bodyPr>
          <a:lstStyle/>
          <a:p>
            <a:r>
              <a:rPr lang="el-GR" b="1">
                <a:latin typeface="Calibri" pitchFamily="34" charset="0"/>
              </a:rPr>
              <a:t>                                                </a:t>
            </a:r>
            <a:r>
              <a:rPr lang="en-US" b="1">
                <a:latin typeface="Calibri" pitchFamily="34" charset="0"/>
              </a:rPr>
              <a:t>d</a:t>
            </a:r>
            <a:r>
              <a:rPr lang="el-GR" b="1">
                <a:latin typeface="Calibri" pitchFamily="34" charset="0"/>
              </a:rPr>
              <a:t> </a:t>
            </a:r>
            <a:r>
              <a:rPr lang="en-US" b="1">
                <a:latin typeface="Calibri" pitchFamily="34" charset="0"/>
              </a:rPr>
              <a:t>       s </a:t>
            </a:r>
            <a:endParaRPr lang="el-GR" b="1">
              <a:latin typeface="Calibri" pitchFamily="34" charset="0"/>
            </a:endParaRPr>
          </a:p>
          <a:p>
            <a:r>
              <a:rPr lang="el-GR" b="1">
                <a:latin typeface="Calibri" pitchFamily="34" charset="0"/>
              </a:rPr>
              <a:t>                                     ( 1 +         )</a:t>
            </a:r>
            <a:r>
              <a:rPr lang="en-US" b="1">
                <a:latin typeface="Calibri" pitchFamily="34" charset="0"/>
              </a:rPr>
              <a:t>  </a:t>
            </a:r>
            <a:r>
              <a:rPr lang="el-GR" b="1">
                <a:latin typeface="Calibri" pitchFamily="34" charset="0"/>
              </a:rPr>
              <a:t> </a:t>
            </a:r>
          </a:p>
          <a:p>
            <a:r>
              <a:rPr lang="el-GR" b="1">
                <a:latin typeface="Calibri" pitchFamily="34" charset="0"/>
              </a:rPr>
              <a:t>                          </a:t>
            </a:r>
            <a:r>
              <a:rPr lang="en-US" b="1">
                <a:latin typeface="Calibri" pitchFamily="34" charset="0"/>
              </a:rPr>
              <a:t>t  </a:t>
            </a:r>
            <a:r>
              <a:rPr lang="el-GR" b="1">
                <a:latin typeface="Calibri" pitchFamily="34" charset="0"/>
              </a:rPr>
              <a:t>                   λ   </a:t>
            </a:r>
            <a:r>
              <a:rPr lang="en-US" b="1">
                <a:latin typeface="Calibri" pitchFamily="34" charset="0"/>
              </a:rPr>
              <a:t>     </a:t>
            </a:r>
            <a:r>
              <a:rPr lang="el-GR" b="1">
                <a:latin typeface="Calibri" pitchFamily="34" charset="0"/>
              </a:rPr>
              <a:t>λ    </a:t>
            </a:r>
            <a:r>
              <a:rPr lang="en-US" b="1">
                <a:latin typeface="Calibri" pitchFamily="34" charset="0"/>
              </a:rPr>
              <a:t>     </a:t>
            </a:r>
            <a:endParaRPr lang="el-GR" b="1">
              <a:latin typeface="Calibri" pitchFamily="34" charset="0"/>
            </a:endParaRPr>
          </a:p>
          <a:p>
            <a:r>
              <a:rPr lang="el-GR">
                <a:latin typeface="Calibri" pitchFamily="34" charset="0"/>
              </a:rPr>
              <a:t>Η λύση είναι</a:t>
            </a:r>
            <a:r>
              <a:rPr lang="el-GR" b="1">
                <a:latin typeface="Calibri" pitchFamily="34" charset="0"/>
              </a:rPr>
              <a:t>         =   </a:t>
            </a:r>
          </a:p>
          <a:p>
            <a:r>
              <a:rPr lang="en-US" b="1">
                <a:latin typeface="Calibri" pitchFamily="34" charset="0"/>
              </a:rPr>
              <a:t>                          </a:t>
            </a:r>
            <a:r>
              <a:rPr lang="el-GR" b="1">
                <a:latin typeface="Calibri" pitchFamily="34" charset="0"/>
              </a:rPr>
              <a:t>λ                        </a:t>
            </a:r>
            <a:r>
              <a:rPr lang="en-US" b="1">
                <a:latin typeface="Calibri" pitchFamily="34" charset="0"/>
              </a:rPr>
              <a:t>s</a:t>
            </a:r>
            <a:endParaRPr lang="el-GR" b="1">
              <a:latin typeface="Calibri" pitchFamily="34" charset="0"/>
            </a:endParaRPr>
          </a:p>
          <a:p>
            <a:r>
              <a:rPr lang="en-US" b="1">
                <a:latin typeface="Calibri" pitchFamily="34" charset="0"/>
              </a:rPr>
              <a:t>                                          1  + </a:t>
            </a:r>
            <a:endParaRPr lang="el-GR" b="1">
              <a:latin typeface="Calibri" pitchFamily="34" charset="0"/>
            </a:endParaRPr>
          </a:p>
          <a:p>
            <a:r>
              <a:rPr lang="en-US" b="1">
                <a:latin typeface="Calibri" pitchFamily="34" charset="0"/>
              </a:rPr>
              <a:t>                                                  </a:t>
            </a:r>
            <a:r>
              <a:rPr lang="el-GR" b="1">
                <a:latin typeface="Calibri" pitchFamily="34" charset="0"/>
              </a:rPr>
              <a:t> </a:t>
            </a:r>
            <a:r>
              <a:rPr lang="en-US" b="1">
                <a:latin typeface="Calibri" pitchFamily="34" charset="0"/>
              </a:rPr>
              <a:t> </a:t>
            </a:r>
            <a:r>
              <a:rPr lang="el-GR" b="1">
                <a:latin typeface="Calibri" pitchFamily="34" charset="0"/>
              </a:rPr>
              <a:t>λ</a:t>
            </a:r>
          </a:p>
        </p:txBody>
      </p:sp>
      <p:cxnSp>
        <p:nvCxnSpPr>
          <p:cNvPr id="5" name="4 - Ευθεία γραμμή σύνδεσης"/>
          <p:cNvCxnSpPr/>
          <p:nvPr/>
        </p:nvCxnSpPr>
        <p:spPr>
          <a:xfrm>
            <a:off x="1763713" y="1484313"/>
            <a:ext cx="287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5 - Ευθεία γραμμή σύνδεσης"/>
          <p:cNvCxnSpPr/>
          <p:nvPr/>
        </p:nvCxnSpPr>
        <p:spPr>
          <a:xfrm>
            <a:off x="2268538" y="1484313"/>
            <a:ext cx="15827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 Ευθεία γραμμή σύνδεσης"/>
          <p:cNvCxnSpPr/>
          <p:nvPr/>
        </p:nvCxnSpPr>
        <p:spPr>
          <a:xfrm>
            <a:off x="2916238" y="981075"/>
            <a:ext cx="287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9 - Ευθεία γραμμή σύνδεσης"/>
          <p:cNvCxnSpPr/>
          <p:nvPr/>
        </p:nvCxnSpPr>
        <p:spPr>
          <a:xfrm>
            <a:off x="3419475" y="981075"/>
            <a:ext cx="288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11 - Ευθεία γραμμή σύνδεσης"/>
          <p:cNvCxnSpPr/>
          <p:nvPr/>
        </p:nvCxnSpPr>
        <p:spPr>
          <a:xfrm>
            <a:off x="3132138" y="2060575"/>
            <a:ext cx="287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12 - TextBox"/>
          <p:cNvSpPr txBox="1">
            <a:spLocks noChangeArrowheads="1"/>
          </p:cNvSpPr>
          <p:nvPr/>
        </p:nvSpPr>
        <p:spPr bwMode="auto">
          <a:xfrm>
            <a:off x="4572000" y="188913"/>
            <a:ext cx="4572000" cy="923925"/>
          </a:xfrm>
          <a:prstGeom prst="rect">
            <a:avLst/>
          </a:prstGeom>
          <a:noFill/>
          <a:ln w="9525">
            <a:noFill/>
            <a:miter lim="800000"/>
            <a:headEnd/>
            <a:tailEnd/>
          </a:ln>
        </p:spPr>
        <p:txBody>
          <a:bodyPr>
            <a:spAutoFit/>
          </a:bodyPr>
          <a:lstStyle/>
          <a:p>
            <a:r>
              <a:rPr lang="el-GR">
                <a:latin typeface="Calibri" pitchFamily="34" charset="0"/>
              </a:rPr>
              <a:t>                   </a:t>
            </a:r>
            <a:r>
              <a:rPr lang="en-US">
                <a:latin typeface="Calibri" pitchFamily="34" charset="0"/>
              </a:rPr>
              <a:t>d</a:t>
            </a:r>
            <a:endParaRPr lang="el-GR">
              <a:latin typeface="Calibri" pitchFamily="34" charset="0"/>
            </a:endParaRPr>
          </a:p>
          <a:p>
            <a:r>
              <a:rPr lang="el-GR">
                <a:latin typeface="Calibri" pitchFamily="34" charset="0"/>
              </a:rPr>
              <a:t>Ο λόγος             μπορεί να μετρηθεί από</a:t>
            </a:r>
            <a:r>
              <a:rPr lang="en-US">
                <a:latin typeface="Calibri" pitchFamily="34" charset="0"/>
              </a:rPr>
              <a:t> </a:t>
            </a:r>
            <a:r>
              <a:rPr lang="el-GR">
                <a:latin typeface="Calibri" pitchFamily="34" charset="0"/>
              </a:rPr>
              <a:t>μια </a:t>
            </a:r>
          </a:p>
          <a:p>
            <a:r>
              <a:rPr lang="en-US">
                <a:latin typeface="Calibri" pitchFamily="34" charset="0"/>
              </a:rPr>
              <a:t>                   </a:t>
            </a:r>
            <a:r>
              <a:rPr lang="el-GR">
                <a:latin typeface="Calibri" pitchFamily="34" charset="0"/>
              </a:rPr>
              <a:t>λ      φωτογραφία έκλειψης Σελήνης  </a:t>
            </a:r>
          </a:p>
        </p:txBody>
      </p:sp>
      <p:cxnSp>
        <p:nvCxnSpPr>
          <p:cNvPr id="14" name="13 - Ευθεία γραμμή σύνδεσης"/>
          <p:cNvCxnSpPr/>
          <p:nvPr/>
        </p:nvCxnSpPr>
        <p:spPr>
          <a:xfrm>
            <a:off x="5580063" y="620713"/>
            <a:ext cx="287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14 - TextBox"/>
          <p:cNvSpPr txBox="1">
            <a:spLocks noChangeArrowheads="1"/>
          </p:cNvSpPr>
          <p:nvPr/>
        </p:nvSpPr>
        <p:spPr bwMode="auto">
          <a:xfrm>
            <a:off x="250825" y="2708275"/>
            <a:ext cx="4138613" cy="1200150"/>
          </a:xfrm>
          <a:prstGeom prst="rect">
            <a:avLst/>
          </a:prstGeom>
          <a:noFill/>
          <a:ln w="9525">
            <a:noFill/>
            <a:miter lim="800000"/>
            <a:headEnd/>
            <a:tailEnd/>
          </a:ln>
        </p:spPr>
        <p:txBody>
          <a:bodyPr>
            <a:spAutoFit/>
          </a:bodyPr>
          <a:lstStyle/>
          <a:p>
            <a:r>
              <a:rPr lang="el-GR">
                <a:latin typeface="Calibri" pitchFamily="34" charset="0"/>
              </a:rPr>
              <a:t>                                                    </a:t>
            </a:r>
            <a:r>
              <a:rPr lang="en-US">
                <a:latin typeface="Calibri" pitchFamily="34" charset="0"/>
              </a:rPr>
              <a:t>s</a:t>
            </a:r>
            <a:endParaRPr lang="el-GR">
              <a:latin typeface="Calibri" pitchFamily="34" charset="0"/>
            </a:endParaRPr>
          </a:p>
          <a:p>
            <a:r>
              <a:rPr lang="el-GR">
                <a:latin typeface="Calibri" pitchFamily="34" charset="0"/>
              </a:rPr>
              <a:t>Αρκεί να μετρηθεί ο λόγος          , δηλαδή</a:t>
            </a:r>
          </a:p>
          <a:p>
            <a:r>
              <a:rPr lang="en-US">
                <a:latin typeface="Calibri" pitchFamily="34" charset="0"/>
              </a:rPr>
              <a:t>                   </a:t>
            </a:r>
            <a:r>
              <a:rPr lang="el-GR">
                <a:latin typeface="Calibri" pitchFamily="34" charset="0"/>
              </a:rPr>
              <a:t>                                 λ</a:t>
            </a:r>
          </a:p>
          <a:p>
            <a:r>
              <a:rPr lang="el-GR">
                <a:latin typeface="Calibri" pitchFamily="34" charset="0"/>
              </a:rPr>
              <a:t>ο λόγος των μεγεθών Ηλίου και Σελήνης</a:t>
            </a:r>
          </a:p>
        </p:txBody>
      </p:sp>
      <p:cxnSp>
        <p:nvCxnSpPr>
          <p:cNvPr id="16" name="15 - Ευθεία γραμμή σύνδεσης"/>
          <p:cNvCxnSpPr/>
          <p:nvPr/>
        </p:nvCxnSpPr>
        <p:spPr>
          <a:xfrm>
            <a:off x="2987675" y="3213100"/>
            <a:ext cx="288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16 - TextBox"/>
          <p:cNvSpPr txBox="1">
            <a:spLocks noChangeArrowheads="1"/>
          </p:cNvSpPr>
          <p:nvPr/>
        </p:nvSpPr>
        <p:spPr bwMode="auto">
          <a:xfrm>
            <a:off x="323850" y="4365625"/>
            <a:ext cx="8820150" cy="2308225"/>
          </a:xfrm>
          <a:prstGeom prst="rect">
            <a:avLst/>
          </a:prstGeom>
          <a:noFill/>
          <a:ln w="9525">
            <a:noFill/>
            <a:miter lim="800000"/>
            <a:headEnd/>
            <a:tailEnd/>
          </a:ln>
        </p:spPr>
        <p:txBody>
          <a:bodyPr>
            <a:spAutoFit/>
          </a:bodyPr>
          <a:lstStyle/>
          <a:p>
            <a:r>
              <a:rPr lang="el-GR">
                <a:latin typeface="Calibri" pitchFamily="34" charset="0"/>
              </a:rPr>
              <a:t>Αυτός ο λόγος</a:t>
            </a:r>
          </a:p>
          <a:p>
            <a:r>
              <a:rPr lang="el-GR">
                <a:latin typeface="Calibri" pitchFamily="34" charset="0"/>
              </a:rPr>
              <a:t>                          </a:t>
            </a:r>
            <a:r>
              <a:rPr lang="en-US">
                <a:latin typeface="Calibri" pitchFamily="34" charset="0"/>
              </a:rPr>
              <a:t>S </a:t>
            </a:r>
            <a:endParaRPr lang="el-GR">
              <a:latin typeface="Calibri" pitchFamily="34" charset="0"/>
            </a:endParaRPr>
          </a:p>
          <a:p>
            <a:r>
              <a:rPr lang="el-GR">
                <a:latin typeface="Calibri" pitchFamily="34" charset="0"/>
              </a:rPr>
              <a:t>είναι ίσος με         , δηλαδή ίσος με το</a:t>
            </a:r>
          </a:p>
          <a:p>
            <a:r>
              <a:rPr lang="el-GR">
                <a:latin typeface="Calibri" pitchFamily="34" charset="0"/>
              </a:rPr>
              <a:t>                          </a:t>
            </a:r>
            <a:r>
              <a:rPr lang="en-US">
                <a:latin typeface="Calibri" pitchFamily="34" charset="0"/>
              </a:rPr>
              <a:t>L </a:t>
            </a:r>
            <a:endParaRPr lang="el-GR">
              <a:latin typeface="Calibri" pitchFamily="34" charset="0"/>
            </a:endParaRPr>
          </a:p>
          <a:p>
            <a:r>
              <a:rPr lang="el-GR">
                <a:latin typeface="Calibri" pitchFamily="34" charset="0"/>
              </a:rPr>
              <a:t>λόγο των αποστάσεων Ηλίου και Σελήνης,</a:t>
            </a:r>
          </a:p>
          <a:p>
            <a:endParaRPr lang="el-GR">
              <a:latin typeface="Calibri" pitchFamily="34" charset="0"/>
            </a:endParaRPr>
          </a:p>
          <a:p>
            <a:r>
              <a:rPr lang="el-GR">
                <a:latin typeface="Calibri" pitchFamily="34" charset="0"/>
              </a:rPr>
              <a:t>όπως  θα δούμε στη συνέχεια,  με βάση τη γεωμετρία μιας ολικής έκλειψης Ηλίου</a:t>
            </a:r>
            <a:r>
              <a:rPr lang="en-US">
                <a:latin typeface="Calibri" pitchFamily="34" charset="0"/>
              </a:rPr>
              <a:t>           </a:t>
            </a:r>
            <a:endParaRPr lang="el-GR">
              <a:latin typeface="Calibri" pitchFamily="34" charset="0"/>
            </a:endParaRPr>
          </a:p>
          <a:p>
            <a:endParaRPr lang="el-GR">
              <a:latin typeface="Calibri" pitchFamily="34" charset="0"/>
            </a:endParaRPr>
          </a:p>
        </p:txBody>
      </p:sp>
      <p:cxnSp>
        <p:nvCxnSpPr>
          <p:cNvPr id="18" name="17 - Ευθεία γραμμή σύνδεσης"/>
          <p:cNvCxnSpPr/>
          <p:nvPr/>
        </p:nvCxnSpPr>
        <p:spPr>
          <a:xfrm>
            <a:off x="1692275" y="5084763"/>
            <a:ext cx="288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 descr="E:\ΑΣΤΡΟΝΟΜΙΑ\αστρονομια υλικο\αστροεικονες\αστρα\δασελ.jpg"/>
          <p:cNvPicPr>
            <a:picLocks noChangeAspect="1" noChangeArrowheads="1"/>
          </p:cNvPicPr>
          <p:nvPr/>
        </p:nvPicPr>
        <p:blipFill>
          <a:blip r:embed="rId2" cstate="print"/>
          <a:srcRect l="44778" t="43597" r="38657" b="30789"/>
          <a:stretch>
            <a:fillRect/>
          </a:stretch>
        </p:blipFill>
        <p:spPr bwMode="auto">
          <a:xfrm>
            <a:off x="6227763" y="1341438"/>
            <a:ext cx="1728787" cy="2182812"/>
          </a:xfrm>
          <a:prstGeom prst="rect">
            <a:avLst/>
          </a:prstGeom>
          <a:noFill/>
          <a:ln w="9525">
            <a:noFill/>
            <a:miter lim="800000"/>
            <a:headEnd/>
            <a:tailEnd/>
          </a:ln>
        </p:spPr>
      </p:pic>
      <p:pic>
        <p:nvPicPr>
          <p:cNvPr id="22" name="Picture 2" descr="http://www.astro.gr/galaxy/orbits/celestial/constel/Hybrid-T.gif"/>
          <p:cNvPicPr>
            <a:picLocks noChangeAspect="1" noChangeArrowheads="1"/>
          </p:cNvPicPr>
          <p:nvPr/>
        </p:nvPicPr>
        <p:blipFill>
          <a:blip r:embed="rId3" cstate="print"/>
          <a:srcRect/>
          <a:stretch>
            <a:fillRect/>
          </a:stretch>
        </p:blipFill>
        <p:spPr bwMode="auto">
          <a:xfrm>
            <a:off x="4368800" y="4365625"/>
            <a:ext cx="4775200" cy="1511300"/>
          </a:xfrm>
          <a:prstGeom prst="rect">
            <a:avLst/>
          </a:prstGeom>
          <a:noFill/>
          <a:ln w="9525">
            <a:noFill/>
            <a:miter lim="800000"/>
            <a:headEnd/>
            <a:tailEnd/>
          </a:ln>
        </p:spPr>
      </p:pic>
      <p:sp>
        <p:nvSpPr>
          <p:cNvPr id="19" name="18 - Ορθογώνιο"/>
          <p:cNvSpPr/>
          <p:nvPr/>
        </p:nvSpPr>
        <p:spPr>
          <a:xfrm>
            <a:off x="251520" y="332656"/>
            <a:ext cx="3816424" cy="2376264"/>
          </a:xfrm>
          <a:prstGeom prst="rect">
            <a:avLst/>
          </a:prstGeom>
          <a:noFill/>
          <a:ln w="63500"/>
          <a:effectLst>
            <a:outerShdw blurRad="152400" dist="317500" dir="5400000" sx="90000" sy="-19000" rotWithShape="0">
              <a:prstClr val="black">
                <a:alpha val="15000"/>
              </a:prstClr>
            </a:outerShdw>
          </a:effectLst>
          <a:scene3d>
            <a:camera prst="orthographicFront"/>
            <a:lightRig rig="threePt" dir="t"/>
          </a:scene3d>
          <a:sp3d>
            <a:bevelB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0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1000"/>
                                        <p:tgtEl>
                                          <p:spTgt spid="15"/>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1000"/>
                                        <p:tgtEl>
                                          <p:spTgt spid="17"/>
                                        </p:tgtEl>
                                      </p:cBhvr>
                                    </p:animEffect>
                                  </p:childTnLst>
                                </p:cTn>
                              </p:par>
                              <p:par>
                                <p:cTn id="24" presetID="9"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500"/>
                                        <p:tgtEl>
                                          <p:spTgt spid="18"/>
                                        </p:tgtEl>
                                      </p:cBhvr>
                                    </p:animEffect>
                                  </p:childTnLst>
                                </p:cTn>
                              </p:par>
                              <p:par>
                                <p:cTn id="27" presetID="53"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a:xfrm>
            <a:off x="0" y="0"/>
            <a:ext cx="9144000" cy="1143000"/>
          </a:xfrm>
        </p:spPr>
        <p:txBody>
          <a:bodyPr/>
          <a:lstStyle/>
          <a:p>
            <a:pPr eaLnBrk="1" hangingPunct="1"/>
            <a:r>
              <a:rPr lang="el-GR" sz="3600" b="1" smtClean="0"/>
              <a:t>Μέτρηση του λόγου </a:t>
            </a:r>
            <a:r>
              <a:rPr lang="en-US" sz="3600" b="1" smtClean="0"/>
              <a:t>d</a:t>
            </a:r>
            <a:r>
              <a:rPr lang="el-GR" sz="3600" b="1" smtClean="0"/>
              <a:t> / λ</a:t>
            </a:r>
          </a:p>
        </p:txBody>
      </p:sp>
      <p:sp>
        <p:nvSpPr>
          <p:cNvPr id="11267" name="2 - Θέση περιεχομένου"/>
          <p:cNvSpPr>
            <a:spLocks noGrp="1"/>
          </p:cNvSpPr>
          <p:nvPr>
            <p:ph idx="1"/>
          </p:nvPr>
        </p:nvSpPr>
        <p:spPr>
          <a:xfrm>
            <a:off x="611188" y="1412875"/>
            <a:ext cx="4259262" cy="1800225"/>
          </a:xfrm>
        </p:spPr>
        <p:txBody>
          <a:bodyPr/>
          <a:lstStyle/>
          <a:p>
            <a:pPr marL="0" indent="0" eaLnBrk="1" hangingPunct="1">
              <a:buFont typeface="Arial" charset="0"/>
              <a:buNone/>
            </a:pPr>
            <a:r>
              <a:rPr lang="el-GR" sz="2800" smtClean="0"/>
              <a:t>Η σκιά της Γης στην τροχιά της Σελήνης είναι πιο μεγάλη σε μέγεθος από τη Σελήνη.</a:t>
            </a:r>
          </a:p>
        </p:txBody>
      </p:sp>
      <p:pic>
        <p:nvPicPr>
          <p:cNvPr id="11269" name="Picture 2" descr="E:\ΑΣΤΡΟΝΟΜΙΑ\αστρονομια υλικο\αστροεικονες\αστρα\δασελ.jpg"/>
          <p:cNvPicPr>
            <a:picLocks noChangeAspect="1" noChangeArrowheads="1"/>
          </p:cNvPicPr>
          <p:nvPr/>
        </p:nvPicPr>
        <p:blipFill>
          <a:blip r:embed="rId2" cstate="print"/>
          <a:srcRect l="44778" t="43597" r="38657" b="30789"/>
          <a:stretch>
            <a:fillRect/>
          </a:stretch>
        </p:blipFill>
        <p:spPr bwMode="auto">
          <a:xfrm>
            <a:off x="6804025" y="908050"/>
            <a:ext cx="1938338" cy="2449513"/>
          </a:xfrm>
          <a:prstGeom prst="rect">
            <a:avLst/>
          </a:prstGeom>
          <a:noFill/>
          <a:ln w="9525">
            <a:noFill/>
            <a:miter lim="800000"/>
            <a:headEnd/>
            <a:tailEnd/>
          </a:ln>
        </p:spPr>
      </p:pic>
      <p:sp>
        <p:nvSpPr>
          <p:cNvPr id="11270" name="2 - Θέση περιεχομένου"/>
          <p:cNvSpPr txBox="1">
            <a:spLocks/>
          </p:cNvSpPr>
          <p:nvPr/>
        </p:nvSpPr>
        <p:spPr bwMode="auto">
          <a:xfrm>
            <a:off x="611188" y="3500438"/>
            <a:ext cx="4259262" cy="2159000"/>
          </a:xfrm>
          <a:prstGeom prst="rect">
            <a:avLst/>
          </a:prstGeom>
          <a:noFill/>
          <a:ln w="9525">
            <a:noFill/>
            <a:miter lim="800000"/>
            <a:headEnd/>
            <a:tailEnd/>
          </a:ln>
        </p:spPr>
        <p:txBody>
          <a:bodyPr/>
          <a:lstStyle/>
          <a:p>
            <a:pPr>
              <a:spcBef>
                <a:spcPct val="20000"/>
              </a:spcBef>
              <a:buFont typeface="Arial" charset="0"/>
              <a:buNone/>
            </a:pPr>
            <a:r>
              <a:rPr lang="el-GR" sz="2800">
                <a:latin typeface="Calibri" pitchFamily="34" charset="0"/>
              </a:rPr>
              <a:t>Η γεωμετρία μας βοηθάει </a:t>
            </a:r>
            <a:r>
              <a:rPr lang="el-GR" sz="2800" b="1" i="1">
                <a:latin typeface="Calibri" pitchFamily="34" charset="0"/>
              </a:rPr>
              <a:t>να μετρήσουμε </a:t>
            </a:r>
            <a:r>
              <a:rPr lang="el-GR" sz="2800">
                <a:latin typeface="Calibri" pitchFamily="34" charset="0"/>
              </a:rPr>
              <a:t>το λόγο της ακτίνας της σκιάς της Γης προς την ακτίνα της Σελήνης. </a:t>
            </a:r>
          </a:p>
        </p:txBody>
      </p:sp>
      <p:pic>
        <p:nvPicPr>
          <p:cNvPr id="11271" name="Picture 10" descr="https://encrypted-tbn3.gstatic.com/images?q=tbn:ANd9GcQOr_thmfj1tkNOYjifJAZnil0C5_x1HcIxLdZVNoSecMUVclDxMg"/>
          <p:cNvPicPr>
            <a:picLocks noChangeAspect="1" noChangeArrowheads="1"/>
          </p:cNvPicPr>
          <p:nvPr/>
        </p:nvPicPr>
        <p:blipFill>
          <a:blip r:embed="rId3" cstate="print"/>
          <a:srcRect l="42274" t="17572"/>
          <a:stretch>
            <a:fillRect/>
          </a:stretch>
        </p:blipFill>
        <p:spPr bwMode="auto">
          <a:xfrm>
            <a:off x="5867400" y="3367088"/>
            <a:ext cx="3276600" cy="349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a:xfrm>
            <a:off x="0" y="0"/>
            <a:ext cx="9144000" cy="1143000"/>
          </a:xfrm>
        </p:spPr>
        <p:txBody>
          <a:bodyPr/>
          <a:lstStyle/>
          <a:p>
            <a:r>
              <a:rPr lang="el-GR" sz="4000" smtClean="0"/>
              <a:t>Η φωτογραφία που χρησιμοποιήσαμε  </a:t>
            </a:r>
            <a:r>
              <a:rPr lang="en-US" sz="1400" smtClean="0">
                <a:hlinkClick r:id="rId2"/>
              </a:rPr>
              <a:t>http://el.wikipedia.org/wiki/%CE%91%CF%81%CF%87%CE%B5%CE%AF%CE%BF:Mondfinsternis_2008-08-16.jpg</a:t>
            </a:r>
            <a:r>
              <a:rPr lang="el-GR" sz="1400" smtClean="0"/>
              <a:t> </a:t>
            </a:r>
            <a:endParaRPr lang="el-GR" smtClean="0"/>
          </a:p>
        </p:txBody>
      </p:sp>
      <p:pic>
        <p:nvPicPr>
          <p:cNvPr id="12291" name="4 - Θέση περιεχομένου" descr="350px-Mondfinsternis_2008-08-16.jpg"/>
          <p:cNvPicPr>
            <a:picLocks noGrp="1" noChangeAspect="1"/>
          </p:cNvPicPr>
          <p:nvPr>
            <p:ph idx="1"/>
          </p:nvPr>
        </p:nvPicPr>
        <p:blipFill>
          <a:blip r:embed="rId3" cstate="print"/>
          <a:srcRect/>
          <a:stretch>
            <a:fillRect/>
          </a:stretch>
        </p:blipFill>
        <p:spPr>
          <a:xfrm>
            <a:off x="1908175" y="1268413"/>
            <a:ext cx="4967288" cy="496887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ΑΣΤΡΟΝΟΜΙΑ\αστρονομια υλικο\αστροεικονες\αστρα\δασελ.jpg"/>
          <p:cNvPicPr>
            <a:picLocks noChangeAspect="1" noChangeArrowheads="1"/>
          </p:cNvPicPr>
          <p:nvPr/>
        </p:nvPicPr>
        <p:blipFill>
          <a:blip r:embed="rId2" cstate="print"/>
          <a:srcRect l="46004" t="48169" r="40593" b="35422"/>
          <a:stretch>
            <a:fillRect/>
          </a:stretch>
        </p:blipFill>
        <p:spPr bwMode="auto">
          <a:xfrm>
            <a:off x="4211638" y="115888"/>
            <a:ext cx="1944687" cy="1944687"/>
          </a:xfrm>
          <a:prstGeom prst="rect">
            <a:avLst/>
          </a:prstGeom>
          <a:noFill/>
          <a:ln w="9525">
            <a:noFill/>
            <a:miter lim="800000"/>
            <a:headEnd/>
            <a:tailEnd/>
          </a:ln>
        </p:spPr>
      </p:pic>
      <p:sp>
        <p:nvSpPr>
          <p:cNvPr id="4" name="3 - Έλλειψη"/>
          <p:cNvSpPr/>
          <p:nvPr/>
        </p:nvSpPr>
        <p:spPr>
          <a:xfrm>
            <a:off x="2195513" y="765175"/>
            <a:ext cx="4537075" cy="540067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5" name="4 - Έλλειψη"/>
          <p:cNvSpPr/>
          <p:nvPr/>
        </p:nvSpPr>
        <p:spPr>
          <a:xfrm>
            <a:off x="4284663" y="188913"/>
            <a:ext cx="1727200" cy="18002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cxnSp>
        <p:nvCxnSpPr>
          <p:cNvPr id="7" name="6 - Ευθεία γραμμή σύνδεσης"/>
          <p:cNvCxnSpPr/>
          <p:nvPr/>
        </p:nvCxnSpPr>
        <p:spPr>
          <a:xfrm flipV="1">
            <a:off x="3635375" y="0"/>
            <a:ext cx="1873250" cy="58054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8 - Ευθεία γραμμή σύνδεσης"/>
          <p:cNvCxnSpPr/>
          <p:nvPr/>
        </p:nvCxnSpPr>
        <p:spPr>
          <a:xfrm flipH="1">
            <a:off x="4356100" y="260350"/>
            <a:ext cx="1079500" cy="5048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9 - Ευθεία γραμμή σύνδεσης"/>
          <p:cNvCxnSpPr/>
          <p:nvPr/>
        </p:nvCxnSpPr>
        <p:spPr>
          <a:xfrm>
            <a:off x="5435600" y="260350"/>
            <a:ext cx="504825" cy="11525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859338" y="404813"/>
            <a:ext cx="433387" cy="10795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5" name="14 - Ευθεία γραμμή σύνδεσης"/>
          <p:cNvCxnSpPr/>
          <p:nvPr/>
        </p:nvCxnSpPr>
        <p:spPr>
          <a:xfrm flipH="1">
            <a:off x="5003800" y="765175"/>
            <a:ext cx="792163" cy="4318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8" name="17 - Ευθεία γραμμή σύνδεσης"/>
          <p:cNvCxnSpPr/>
          <p:nvPr/>
        </p:nvCxnSpPr>
        <p:spPr>
          <a:xfrm>
            <a:off x="4356100" y="765175"/>
            <a:ext cx="1584325" cy="6477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19 - Ευθεία γραμμή σύνδεσης"/>
          <p:cNvCxnSpPr/>
          <p:nvPr/>
        </p:nvCxnSpPr>
        <p:spPr>
          <a:xfrm>
            <a:off x="5219700" y="908050"/>
            <a:ext cx="720725" cy="504825"/>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22 - Ευθεία γραμμή σύνδεσης"/>
          <p:cNvCxnSpPr>
            <a:stCxn id="4" idx="0"/>
          </p:cNvCxnSpPr>
          <p:nvPr/>
        </p:nvCxnSpPr>
        <p:spPr>
          <a:xfrm>
            <a:off x="4464050" y="765175"/>
            <a:ext cx="755650" cy="142875"/>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7" name="26 - Ευθεία γραμμή σύνδεσης"/>
          <p:cNvCxnSpPr/>
          <p:nvPr/>
        </p:nvCxnSpPr>
        <p:spPr>
          <a:xfrm flipH="1">
            <a:off x="4067175" y="908050"/>
            <a:ext cx="1657350" cy="3025775"/>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0" name="29 - Ευθεία γραμμή σύνδεσης"/>
          <p:cNvCxnSpPr/>
          <p:nvPr/>
        </p:nvCxnSpPr>
        <p:spPr>
          <a:xfrm flipH="1">
            <a:off x="4356100" y="549275"/>
            <a:ext cx="431800" cy="3600450"/>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6" name="35 - Ευθεία γραμμή σύνδεσης"/>
          <p:cNvCxnSpPr/>
          <p:nvPr/>
        </p:nvCxnSpPr>
        <p:spPr>
          <a:xfrm flipH="1">
            <a:off x="5148263" y="260350"/>
            <a:ext cx="287337" cy="8651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37 - Ευθεία γραμμή σύνδεσης"/>
          <p:cNvCxnSpPr/>
          <p:nvPr/>
        </p:nvCxnSpPr>
        <p:spPr>
          <a:xfrm flipH="1">
            <a:off x="4500563" y="908050"/>
            <a:ext cx="719137" cy="22336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38 - TextBox"/>
          <p:cNvSpPr txBox="1">
            <a:spLocks noChangeArrowheads="1"/>
          </p:cNvSpPr>
          <p:nvPr/>
        </p:nvSpPr>
        <p:spPr bwMode="auto">
          <a:xfrm>
            <a:off x="7885113" y="1196975"/>
            <a:ext cx="1258887" cy="646113"/>
          </a:xfrm>
          <a:prstGeom prst="rect">
            <a:avLst/>
          </a:prstGeom>
          <a:noFill/>
          <a:ln w="9525">
            <a:noFill/>
            <a:miter lim="800000"/>
            <a:headEnd/>
            <a:tailEnd/>
          </a:ln>
        </p:spPr>
        <p:txBody>
          <a:bodyPr>
            <a:spAutoFit/>
          </a:bodyPr>
          <a:lstStyle/>
          <a:p>
            <a:r>
              <a:rPr lang="el-GR">
                <a:latin typeface="Calibri" pitchFamily="34" charset="0"/>
              </a:rPr>
              <a:t>λ = ακτίνα Σελήνης</a:t>
            </a:r>
          </a:p>
        </p:txBody>
      </p:sp>
      <p:sp>
        <p:nvSpPr>
          <p:cNvPr id="40" name="39 - TextBox"/>
          <p:cNvSpPr txBox="1">
            <a:spLocks noChangeArrowheads="1"/>
          </p:cNvSpPr>
          <p:nvPr/>
        </p:nvSpPr>
        <p:spPr bwMode="auto">
          <a:xfrm>
            <a:off x="7596188" y="3644900"/>
            <a:ext cx="1223962" cy="1754188"/>
          </a:xfrm>
          <a:prstGeom prst="rect">
            <a:avLst/>
          </a:prstGeom>
          <a:noFill/>
          <a:ln w="9525">
            <a:noFill/>
            <a:miter lim="800000"/>
            <a:headEnd/>
            <a:tailEnd/>
          </a:ln>
        </p:spPr>
        <p:txBody>
          <a:bodyPr>
            <a:spAutoFit/>
          </a:bodyPr>
          <a:lstStyle/>
          <a:p>
            <a:r>
              <a:rPr lang="en-US">
                <a:latin typeface="Calibri" pitchFamily="34" charset="0"/>
              </a:rPr>
              <a:t>d = </a:t>
            </a:r>
            <a:r>
              <a:rPr lang="el-GR">
                <a:latin typeface="Calibri" pitchFamily="34" charset="0"/>
              </a:rPr>
              <a:t>ακτίνα της σκιάς της Γης στην τροχιά της Σελήνης</a:t>
            </a:r>
          </a:p>
        </p:txBody>
      </p:sp>
      <p:sp>
        <p:nvSpPr>
          <p:cNvPr id="41" name="40 - TextBox"/>
          <p:cNvSpPr txBox="1">
            <a:spLocks noChangeArrowheads="1"/>
          </p:cNvSpPr>
          <p:nvPr/>
        </p:nvSpPr>
        <p:spPr bwMode="auto">
          <a:xfrm>
            <a:off x="2771775" y="3357563"/>
            <a:ext cx="1079500" cy="1476375"/>
          </a:xfrm>
          <a:prstGeom prst="rect">
            <a:avLst/>
          </a:prstGeom>
          <a:noFill/>
          <a:ln w="9525">
            <a:noFill/>
            <a:miter lim="800000"/>
            <a:headEnd/>
            <a:tailEnd/>
          </a:ln>
        </p:spPr>
        <p:txBody>
          <a:bodyPr>
            <a:spAutoFit/>
          </a:bodyPr>
          <a:lstStyle/>
          <a:p>
            <a:r>
              <a:rPr lang="el-GR">
                <a:latin typeface="Calibri" pitchFamily="34" charset="0"/>
              </a:rPr>
              <a:t>Σκιά της Γης στην τροχιά της Σελήνης</a:t>
            </a:r>
          </a:p>
        </p:txBody>
      </p:sp>
      <p:sp>
        <p:nvSpPr>
          <p:cNvPr id="42" name="41 - TextBox"/>
          <p:cNvSpPr txBox="1">
            <a:spLocks noChangeArrowheads="1"/>
          </p:cNvSpPr>
          <p:nvPr/>
        </p:nvSpPr>
        <p:spPr bwMode="auto">
          <a:xfrm>
            <a:off x="6084888" y="404813"/>
            <a:ext cx="863600" cy="369887"/>
          </a:xfrm>
          <a:prstGeom prst="rect">
            <a:avLst/>
          </a:prstGeom>
          <a:noFill/>
          <a:ln w="9525">
            <a:noFill/>
            <a:miter lim="800000"/>
            <a:headEnd/>
            <a:tailEnd/>
          </a:ln>
        </p:spPr>
        <p:txBody>
          <a:bodyPr>
            <a:spAutoFit/>
          </a:bodyPr>
          <a:lstStyle/>
          <a:p>
            <a:r>
              <a:rPr lang="el-GR">
                <a:latin typeface="Calibri" pitchFamily="34" charset="0"/>
              </a:rPr>
              <a:t>Σελήνη</a:t>
            </a:r>
          </a:p>
        </p:txBody>
      </p:sp>
      <p:sp>
        <p:nvSpPr>
          <p:cNvPr id="43" name="42 - TextBox"/>
          <p:cNvSpPr txBox="1">
            <a:spLocks noChangeArrowheads="1"/>
          </p:cNvSpPr>
          <p:nvPr/>
        </p:nvSpPr>
        <p:spPr bwMode="auto">
          <a:xfrm>
            <a:off x="250825" y="765175"/>
            <a:ext cx="2089150" cy="1200150"/>
          </a:xfrm>
          <a:prstGeom prst="rect">
            <a:avLst/>
          </a:prstGeom>
          <a:noFill/>
          <a:ln w="9525">
            <a:noFill/>
            <a:miter lim="800000"/>
            <a:headEnd/>
            <a:tailEnd/>
          </a:ln>
        </p:spPr>
        <p:txBody>
          <a:bodyPr>
            <a:spAutoFit/>
          </a:bodyPr>
          <a:lstStyle/>
          <a:p>
            <a:r>
              <a:rPr lang="el-GR">
                <a:latin typeface="Calibri" pitchFamily="34" charset="0"/>
              </a:rPr>
              <a:t>1. Κάπου στη μεσοκάθετο της χορδής βρίσκεται το κέντρο της Γης  </a:t>
            </a:r>
          </a:p>
        </p:txBody>
      </p:sp>
      <p:sp>
        <p:nvSpPr>
          <p:cNvPr id="48" name="47 - TextBox"/>
          <p:cNvSpPr txBox="1">
            <a:spLocks noChangeArrowheads="1"/>
          </p:cNvSpPr>
          <p:nvPr/>
        </p:nvSpPr>
        <p:spPr bwMode="auto">
          <a:xfrm>
            <a:off x="323850" y="2276475"/>
            <a:ext cx="1584325" cy="923925"/>
          </a:xfrm>
          <a:prstGeom prst="rect">
            <a:avLst/>
          </a:prstGeom>
          <a:noFill/>
          <a:ln w="9525">
            <a:noFill/>
            <a:miter lim="800000"/>
            <a:headEnd/>
            <a:tailEnd/>
          </a:ln>
        </p:spPr>
        <p:txBody>
          <a:bodyPr>
            <a:spAutoFit/>
          </a:bodyPr>
          <a:lstStyle/>
          <a:p>
            <a:r>
              <a:rPr lang="el-GR">
                <a:latin typeface="Calibri" pitchFamily="34" charset="0"/>
              </a:rPr>
              <a:t>2. Βρίσκουμε το κέντρο της Σελήνης</a:t>
            </a:r>
          </a:p>
        </p:txBody>
      </p:sp>
      <p:sp>
        <p:nvSpPr>
          <p:cNvPr id="49" name="48 - TextBox"/>
          <p:cNvSpPr txBox="1">
            <a:spLocks noChangeArrowheads="1"/>
          </p:cNvSpPr>
          <p:nvPr/>
        </p:nvSpPr>
        <p:spPr bwMode="auto">
          <a:xfrm>
            <a:off x="323850" y="3644900"/>
            <a:ext cx="1584325" cy="923925"/>
          </a:xfrm>
          <a:prstGeom prst="rect">
            <a:avLst/>
          </a:prstGeom>
          <a:noFill/>
          <a:ln w="9525">
            <a:noFill/>
            <a:miter lim="800000"/>
            <a:headEnd/>
            <a:tailEnd/>
          </a:ln>
        </p:spPr>
        <p:txBody>
          <a:bodyPr>
            <a:spAutoFit/>
          </a:bodyPr>
          <a:lstStyle/>
          <a:p>
            <a:r>
              <a:rPr lang="el-GR">
                <a:latin typeface="Calibri" pitchFamily="34" charset="0"/>
              </a:rPr>
              <a:t>3. Βρίσκουμε το κέντρο της Γης</a:t>
            </a:r>
          </a:p>
        </p:txBody>
      </p:sp>
      <p:sp>
        <p:nvSpPr>
          <p:cNvPr id="50" name="49 - TextBox"/>
          <p:cNvSpPr txBox="1">
            <a:spLocks noChangeArrowheads="1"/>
          </p:cNvSpPr>
          <p:nvPr/>
        </p:nvSpPr>
        <p:spPr bwMode="auto">
          <a:xfrm>
            <a:off x="323850" y="5084763"/>
            <a:ext cx="2232025" cy="1200150"/>
          </a:xfrm>
          <a:prstGeom prst="rect">
            <a:avLst/>
          </a:prstGeom>
          <a:noFill/>
          <a:ln w="9525">
            <a:noFill/>
            <a:miter lim="800000"/>
            <a:headEnd/>
            <a:tailEnd/>
          </a:ln>
        </p:spPr>
        <p:txBody>
          <a:bodyPr>
            <a:spAutoFit/>
          </a:bodyPr>
          <a:lstStyle/>
          <a:p>
            <a:r>
              <a:rPr lang="el-GR">
                <a:latin typeface="Calibri" pitchFamily="34" charset="0"/>
              </a:rPr>
              <a:t>4. Συγκρίνουμε την ακτίνα της Σελήνης και την ακτίνα της σκιάς της Γης</a:t>
            </a:r>
          </a:p>
        </p:txBody>
      </p:sp>
      <p:sp>
        <p:nvSpPr>
          <p:cNvPr id="25" name="24 - TextBox"/>
          <p:cNvSpPr txBox="1">
            <a:spLocks noChangeArrowheads="1"/>
          </p:cNvSpPr>
          <p:nvPr/>
        </p:nvSpPr>
        <p:spPr bwMode="auto">
          <a:xfrm>
            <a:off x="6084888" y="5516563"/>
            <a:ext cx="2879725" cy="677862"/>
          </a:xfrm>
          <a:prstGeom prst="rect">
            <a:avLst/>
          </a:prstGeom>
          <a:noFill/>
          <a:ln w="9525">
            <a:noFill/>
            <a:miter lim="800000"/>
            <a:headEnd/>
            <a:tailEnd/>
          </a:ln>
        </p:spPr>
        <p:txBody>
          <a:bodyPr>
            <a:spAutoFit/>
          </a:bodyPr>
          <a:lstStyle/>
          <a:p>
            <a:r>
              <a:rPr lang="el-GR" dirty="0">
                <a:latin typeface="Calibri" pitchFamily="34" charset="0"/>
              </a:rPr>
              <a:t>Έτσι μετράμε το λόγο </a:t>
            </a:r>
            <a:r>
              <a:rPr lang="en-US" b="1" dirty="0">
                <a:latin typeface="Calibri" pitchFamily="34" charset="0"/>
              </a:rPr>
              <a:t>d</a:t>
            </a:r>
            <a:r>
              <a:rPr lang="el-GR" b="1" dirty="0">
                <a:latin typeface="Calibri" pitchFamily="34" charset="0"/>
              </a:rPr>
              <a:t> </a:t>
            </a:r>
            <a:r>
              <a:rPr lang="en-US" b="1" dirty="0">
                <a:latin typeface="Calibri" pitchFamily="34" charset="0"/>
              </a:rPr>
              <a:t>/</a:t>
            </a:r>
            <a:r>
              <a:rPr lang="el-GR" b="1" dirty="0">
                <a:latin typeface="Calibri" pitchFamily="34" charset="0"/>
              </a:rPr>
              <a:t> λ. </a:t>
            </a:r>
            <a:r>
              <a:rPr lang="el-GR" sz="2000" b="1" dirty="0">
                <a:latin typeface="Calibri" pitchFamily="34" charset="0"/>
              </a:rPr>
              <a:t>Εμείς βρήκαμε</a:t>
            </a:r>
            <a:r>
              <a:rPr lang="en-US" sz="2000" b="1" dirty="0">
                <a:latin typeface="Calibri" pitchFamily="34" charset="0"/>
              </a:rPr>
              <a:t> d</a:t>
            </a:r>
            <a:r>
              <a:rPr lang="el-GR" sz="2000" b="1" dirty="0">
                <a:latin typeface="Calibri" pitchFamily="34" charset="0"/>
              </a:rPr>
              <a:t>/λ=</a:t>
            </a:r>
            <a:r>
              <a:rPr lang="en-US" sz="2000" b="1" dirty="0" smtClean="0">
                <a:latin typeface="Calibri" pitchFamily="34" charset="0"/>
              </a:rPr>
              <a:t>2,</a:t>
            </a:r>
            <a:r>
              <a:rPr lang="el-GR" sz="2000" b="1" dirty="0" smtClean="0">
                <a:latin typeface="Calibri" pitchFamily="34" charset="0"/>
              </a:rPr>
              <a:t>125</a:t>
            </a:r>
            <a:endParaRPr lang="el-GR" sz="20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1000"/>
                                        <p:tgtEl>
                                          <p:spTgt spid="4"/>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dissolve">
                                      <p:cBhvr>
                                        <p:cTn id="15" dur="500"/>
                                        <p:tgtEl>
                                          <p:spTgt spid="42"/>
                                        </p:tgtEl>
                                      </p:cBhvr>
                                    </p:animEffect>
                                  </p:childTnLst>
                                </p:cTn>
                              </p:par>
                            </p:childTnLst>
                          </p:cTn>
                        </p:par>
                        <p:par>
                          <p:cTn id="16" fill="hold">
                            <p:stCondLst>
                              <p:cond delay="2500"/>
                            </p:stCondLst>
                            <p:childTnLst>
                              <p:par>
                                <p:cTn id="17" presetID="9"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dissolve">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nodeType="clickEffect">
                                  <p:stCondLst>
                                    <p:cond delay="0"/>
                                  </p:stCondLst>
                                  <p:childTnLst>
                                    <p:animEffect transition="out" filter="wipe(down)">
                                      <p:cBhvr>
                                        <p:cTn id="23" dur="1000"/>
                                        <p:tgtEl>
                                          <p:spTgt spid="3"/>
                                        </p:tgtEl>
                                      </p:cBhvr>
                                    </p:animEffect>
                                    <p:set>
                                      <p:cBhvr>
                                        <p:cTn id="24" dur="1" fill="hold">
                                          <p:stCondLst>
                                            <p:cond delay="9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dissolve">
                                      <p:cBhvr>
                                        <p:cTn id="29" dur="500"/>
                                        <p:tgtEl>
                                          <p:spTgt spid="43"/>
                                        </p:tgtEl>
                                      </p:cBhvr>
                                    </p:animEffect>
                                  </p:childTnLst>
                                </p:cTn>
                              </p:par>
                            </p:childTnLst>
                          </p:cTn>
                        </p:par>
                        <p:par>
                          <p:cTn id="30" fill="hold">
                            <p:stCondLst>
                              <p:cond delay="500"/>
                            </p:stCondLst>
                            <p:childTnLst>
                              <p:par>
                                <p:cTn id="31" presetID="9"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1000"/>
                                        <p:tgtEl>
                                          <p:spTgt spid="18"/>
                                        </p:tgtEl>
                                      </p:cBhvr>
                                    </p:animEffect>
                                  </p:childTnLst>
                                </p:cTn>
                              </p:par>
                            </p:childTnLst>
                          </p:cTn>
                        </p:par>
                        <p:par>
                          <p:cTn id="34" fill="hold">
                            <p:stCondLst>
                              <p:cond delay="1500"/>
                            </p:stCondLst>
                            <p:childTnLst>
                              <p:par>
                                <p:cTn id="35" presetID="9"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dissolve">
                                      <p:cBhvr>
                                        <p:cTn id="42" dur="500"/>
                                        <p:tgtEl>
                                          <p:spTgt spid="48"/>
                                        </p:tgtEl>
                                      </p:cBhvr>
                                    </p:animEffect>
                                  </p:childTnLst>
                                </p:cTn>
                              </p:par>
                            </p:childTnLst>
                          </p:cTn>
                        </p:par>
                        <p:par>
                          <p:cTn id="43" fill="hold">
                            <p:stCondLst>
                              <p:cond delay="500"/>
                            </p:stCondLst>
                            <p:childTnLst>
                              <p:par>
                                <p:cTn id="44" presetID="9" presetClass="entr" presetSubtype="0"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dissolve">
                                      <p:cBhvr>
                                        <p:cTn id="46" dur="1000"/>
                                        <p:tgtEl>
                                          <p:spTgt spid="9"/>
                                        </p:tgtEl>
                                      </p:cBhvr>
                                    </p:animEffect>
                                  </p:childTnLst>
                                </p:cTn>
                              </p:par>
                              <p:par>
                                <p:cTn id="47" presetID="9"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dissolve">
                                      <p:cBhvr>
                                        <p:cTn id="49" dur="1000"/>
                                        <p:tgtEl>
                                          <p:spTgt spid="10"/>
                                        </p:tgtEl>
                                      </p:cBhvr>
                                    </p:animEffect>
                                  </p:childTnLst>
                                </p:cTn>
                              </p:par>
                            </p:childTnLst>
                          </p:cTn>
                        </p:par>
                        <p:par>
                          <p:cTn id="50" fill="hold">
                            <p:stCondLst>
                              <p:cond delay="1500"/>
                            </p:stCondLst>
                            <p:childTnLst>
                              <p:par>
                                <p:cTn id="51" presetID="9"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dissolve">
                                      <p:cBhvr>
                                        <p:cTn id="53" dur="1000"/>
                                        <p:tgtEl>
                                          <p:spTgt spid="13"/>
                                        </p:tgtEl>
                                      </p:cBhvr>
                                    </p:animEffect>
                                  </p:childTnLst>
                                </p:cTn>
                              </p:par>
                              <p:par>
                                <p:cTn id="54" presetID="9"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dissolve">
                                      <p:cBhvr>
                                        <p:cTn id="56" dur="10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dissolve">
                                      <p:cBhvr>
                                        <p:cTn id="61" dur="500"/>
                                        <p:tgtEl>
                                          <p:spTgt spid="49"/>
                                        </p:tgtEl>
                                      </p:cBhvr>
                                    </p:animEffect>
                                  </p:childTnLst>
                                </p:cTn>
                              </p:par>
                            </p:childTnLst>
                          </p:cTn>
                        </p:par>
                        <p:par>
                          <p:cTn id="62" fill="hold">
                            <p:stCondLst>
                              <p:cond delay="500"/>
                            </p:stCondLst>
                            <p:childTnLst>
                              <p:par>
                                <p:cTn id="63" presetID="9" presetClass="entr" presetSubtype="0"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dissolve">
                                      <p:cBhvr>
                                        <p:cTn id="65" dur="1000"/>
                                        <p:tgtEl>
                                          <p:spTgt spid="23"/>
                                        </p:tgtEl>
                                      </p:cBhvr>
                                    </p:animEffect>
                                  </p:childTnLst>
                                </p:cTn>
                              </p:par>
                            </p:childTnLst>
                          </p:cTn>
                        </p:par>
                        <p:par>
                          <p:cTn id="66" fill="hold">
                            <p:stCondLst>
                              <p:cond delay="1500"/>
                            </p:stCondLst>
                            <p:childTnLst>
                              <p:par>
                                <p:cTn id="67" presetID="9" presetClass="entr" presetSubtype="0" fill="hold"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dissolve">
                                      <p:cBhvr>
                                        <p:cTn id="69" dur="1000"/>
                                        <p:tgtEl>
                                          <p:spTgt spid="20"/>
                                        </p:tgtEl>
                                      </p:cBhvr>
                                    </p:animEffect>
                                  </p:childTnLst>
                                </p:cTn>
                              </p:par>
                            </p:childTnLst>
                          </p:cTn>
                        </p:par>
                        <p:par>
                          <p:cTn id="70" fill="hold">
                            <p:stCondLst>
                              <p:cond delay="2500"/>
                            </p:stCondLst>
                            <p:childTnLst>
                              <p:par>
                                <p:cTn id="71" presetID="9"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dissolve">
                                      <p:cBhvr>
                                        <p:cTn id="73" dur="1000"/>
                                        <p:tgtEl>
                                          <p:spTgt spid="30"/>
                                        </p:tgtEl>
                                      </p:cBhvr>
                                    </p:animEffect>
                                  </p:childTnLst>
                                </p:cTn>
                              </p:par>
                              <p:par>
                                <p:cTn id="74" presetID="9" presetClass="entr" presetSubtype="0" fill="hold"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dissolve">
                                      <p:cBhvr>
                                        <p:cTn id="76" dur="10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dissolve">
                                      <p:cBhvr>
                                        <p:cTn id="81" dur="500"/>
                                        <p:tgtEl>
                                          <p:spTgt spid="50"/>
                                        </p:tgtEl>
                                      </p:cBhvr>
                                    </p:animEffect>
                                  </p:childTnLst>
                                </p:cTn>
                              </p:par>
                            </p:childTnLst>
                          </p:cTn>
                        </p:par>
                        <p:par>
                          <p:cTn id="82" fill="hold">
                            <p:stCondLst>
                              <p:cond delay="500"/>
                            </p:stCondLst>
                            <p:childTnLst>
                              <p:par>
                                <p:cTn id="83" presetID="9" presetClass="entr" presetSubtype="0"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dissolve">
                                      <p:cBhvr>
                                        <p:cTn id="85" dur="500"/>
                                        <p:tgtEl>
                                          <p:spTgt spid="36"/>
                                        </p:tgtEl>
                                      </p:cBhvr>
                                    </p:animEffect>
                                  </p:childTnLst>
                                </p:cTn>
                              </p:par>
                            </p:childTnLst>
                          </p:cTn>
                        </p:par>
                        <p:par>
                          <p:cTn id="86" fill="hold">
                            <p:stCondLst>
                              <p:cond delay="1000"/>
                            </p:stCondLst>
                            <p:childTnLst>
                              <p:par>
                                <p:cTn id="87" presetID="49" presetClass="path" presetSubtype="0" accel="50000" decel="50000" fill="hold" nodeType="afterEffect">
                                  <p:stCondLst>
                                    <p:cond delay="0"/>
                                  </p:stCondLst>
                                  <p:childTnLst>
                                    <p:animMotion origin="layout" path="M 0.00017 4.11288E-6 L 0.23628 0.08397 " pathEditMode="relative" rAng="0" ptsTypes="AA">
                                      <p:cBhvr>
                                        <p:cTn id="88" dur="2000" fill="hold"/>
                                        <p:tgtEl>
                                          <p:spTgt spid="36"/>
                                        </p:tgtEl>
                                        <p:attrNameLst>
                                          <p:attrName>ppt_x</p:attrName>
                                          <p:attrName>ppt_y</p:attrName>
                                        </p:attrNameLst>
                                      </p:cBhvr>
                                      <p:rCtr x="118" y="42"/>
                                    </p:animMotion>
                                  </p:childTnLst>
                                </p:cTn>
                              </p:par>
                            </p:childTnLst>
                          </p:cTn>
                        </p:par>
                        <p:par>
                          <p:cTn id="89" fill="hold">
                            <p:stCondLst>
                              <p:cond delay="3000"/>
                            </p:stCondLst>
                            <p:childTnLst>
                              <p:par>
                                <p:cTn id="90" presetID="9"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dissolve">
                                      <p:cBhvr>
                                        <p:cTn id="92" dur="500"/>
                                        <p:tgtEl>
                                          <p:spTgt spid="39"/>
                                        </p:tgtEl>
                                      </p:cBhvr>
                                    </p:animEffect>
                                  </p:childTnLst>
                                </p:cTn>
                              </p:par>
                            </p:childTnLst>
                          </p:cTn>
                        </p:par>
                        <p:par>
                          <p:cTn id="93" fill="hold">
                            <p:stCondLst>
                              <p:cond delay="3500"/>
                            </p:stCondLst>
                            <p:childTnLst>
                              <p:par>
                                <p:cTn id="94" presetID="9" presetClass="entr" presetSubtype="0" fill="hold" nodeType="after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dissolve">
                                      <p:cBhvr>
                                        <p:cTn id="96" dur="500"/>
                                        <p:tgtEl>
                                          <p:spTgt spid="38"/>
                                        </p:tgtEl>
                                      </p:cBhvr>
                                    </p:animEffect>
                                  </p:childTnLst>
                                </p:cTn>
                              </p:par>
                            </p:childTnLst>
                          </p:cTn>
                        </p:par>
                        <p:par>
                          <p:cTn id="97" fill="hold">
                            <p:stCondLst>
                              <p:cond delay="4000"/>
                            </p:stCondLst>
                            <p:childTnLst>
                              <p:par>
                                <p:cTn id="98" presetID="49" presetClass="path" presetSubtype="0" accel="50000" decel="50000" fill="hold" nodeType="afterEffect">
                                  <p:stCondLst>
                                    <p:cond delay="0"/>
                                  </p:stCondLst>
                                  <p:childTnLst>
                                    <p:animMotion origin="layout" path="M 0 0  L 0.25 0.3331  E" pathEditMode="relative" ptsTypes="">
                                      <p:cBhvr>
                                        <p:cTn id="99" dur="2000" fill="hold"/>
                                        <p:tgtEl>
                                          <p:spTgt spid="38"/>
                                        </p:tgtEl>
                                        <p:attrNameLst>
                                          <p:attrName>ppt_x</p:attrName>
                                          <p:attrName>ppt_y</p:attrName>
                                        </p:attrNameLst>
                                      </p:cBhvr>
                                    </p:animMotion>
                                  </p:childTnLst>
                                </p:cTn>
                              </p:par>
                            </p:childTnLst>
                          </p:cTn>
                        </p:par>
                        <p:par>
                          <p:cTn id="100" fill="hold">
                            <p:stCondLst>
                              <p:cond delay="6000"/>
                            </p:stCondLst>
                            <p:childTnLst>
                              <p:par>
                                <p:cTn id="101" presetID="9" presetClass="entr" presetSubtype="0"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dissolve">
                                      <p:cBhvr>
                                        <p:cTn id="103" dur="500"/>
                                        <p:tgtEl>
                                          <p:spTgt spid="40"/>
                                        </p:tgtEl>
                                      </p:cBhvr>
                                    </p:animEffect>
                                  </p:childTnLst>
                                </p:cTn>
                              </p:par>
                            </p:childTnLst>
                          </p:cTn>
                        </p:par>
                      </p:childTnLst>
                    </p:cTn>
                  </p:par>
                  <p:par>
                    <p:cTn id="104" fill="hold">
                      <p:stCondLst>
                        <p:cond delay="indefinite"/>
                      </p:stCondLst>
                      <p:childTnLst>
                        <p:par>
                          <p:cTn id="105" fill="hold">
                            <p:stCondLst>
                              <p:cond delay="0"/>
                            </p:stCondLst>
                            <p:childTnLst>
                              <p:par>
                                <p:cTn id="106" presetID="35" presetClass="entr" presetSubtype="0" fill="hold" grpId="0" nodeType="click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2000"/>
                                        <p:tgtEl>
                                          <p:spTgt spid="25"/>
                                        </p:tgtEl>
                                      </p:cBhvr>
                                    </p:animEffect>
                                    <p:anim calcmode="lin" valueType="num">
                                      <p:cBhvr>
                                        <p:cTn id="109" dur="2000" fill="hold"/>
                                        <p:tgtEl>
                                          <p:spTgt spid="25"/>
                                        </p:tgtEl>
                                        <p:attrNameLst>
                                          <p:attrName>style.rotation</p:attrName>
                                        </p:attrNameLst>
                                      </p:cBhvr>
                                      <p:tavLst>
                                        <p:tav tm="0">
                                          <p:val>
                                            <p:fltVal val="720"/>
                                          </p:val>
                                        </p:tav>
                                        <p:tav tm="100000">
                                          <p:val>
                                            <p:fltVal val="0"/>
                                          </p:val>
                                        </p:tav>
                                      </p:tavLst>
                                    </p:anim>
                                    <p:anim calcmode="lin" valueType="num">
                                      <p:cBhvr>
                                        <p:cTn id="110" dur="2000" fill="hold"/>
                                        <p:tgtEl>
                                          <p:spTgt spid="25"/>
                                        </p:tgtEl>
                                        <p:attrNameLst>
                                          <p:attrName>ppt_h</p:attrName>
                                        </p:attrNameLst>
                                      </p:cBhvr>
                                      <p:tavLst>
                                        <p:tav tm="0">
                                          <p:val>
                                            <p:fltVal val="0"/>
                                          </p:val>
                                        </p:tav>
                                        <p:tav tm="100000">
                                          <p:val>
                                            <p:strVal val="#ppt_h"/>
                                          </p:val>
                                        </p:tav>
                                      </p:tavLst>
                                    </p:anim>
                                    <p:anim calcmode="lin" valueType="num">
                                      <p:cBhvr>
                                        <p:cTn id="111" dur="2000" fill="hold"/>
                                        <p:tgtEl>
                                          <p:spTgt spid="2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9" grpId="0"/>
      <p:bldP spid="40" grpId="0"/>
      <p:bldP spid="41" grpId="0"/>
      <p:bldP spid="42" grpId="0"/>
      <p:bldP spid="43" grpId="0"/>
      <p:bldP spid="48" grpId="0"/>
      <p:bldP spid="49" grpId="0"/>
      <p:bldP spid="50"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2 - Ομάδα"/>
          <p:cNvGrpSpPr>
            <a:grpSpLocks/>
          </p:cNvGrpSpPr>
          <p:nvPr/>
        </p:nvGrpSpPr>
        <p:grpSpPr bwMode="auto">
          <a:xfrm>
            <a:off x="1619250" y="765175"/>
            <a:ext cx="5256213" cy="2016125"/>
            <a:chOff x="1619672" y="2132856"/>
            <a:chExt cx="5256584" cy="2016224"/>
          </a:xfrm>
        </p:grpSpPr>
        <p:cxnSp>
          <p:nvCxnSpPr>
            <p:cNvPr id="4" name="3 - Ευθεία γραμμή σύνδεσης"/>
            <p:cNvCxnSpPr/>
            <p:nvPr/>
          </p:nvCxnSpPr>
          <p:spPr>
            <a:xfrm flipH="1" flipV="1">
              <a:off x="1619672" y="2132856"/>
              <a:ext cx="5256584" cy="10081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4 - Ευθεία γραμμή σύνδεσης"/>
            <p:cNvCxnSpPr/>
            <p:nvPr/>
          </p:nvCxnSpPr>
          <p:spPr>
            <a:xfrm flipH="1">
              <a:off x="1619672" y="3140969"/>
              <a:ext cx="5256584" cy="10081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5 - Ευθεία γραμμή σύνδεσης"/>
            <p:cNvCxnSpPr/>
            <p:nvPr/>
          </p:nvCxnSpPr>
          <p:spPr>
            <a:xfrm>
              <a:off x="1619672" y="2132856"/>
              <a:ext cx="0" cy="20162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6 - Ευθεία γραμμή σύνδεσης"/>
            <p:cNvCxnSpPr/>
            <p:nvPr/>
          </p:nvCxnSpPr>
          <p:spPr>
            <a:xfrm>
              <a:off x="6228510" y="2996498"/>
              <a:ext cx="0" cy="2889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 name="8 - Ευθεία γραμμή σύνδεσης"/>
          <p:cNvCxnSpPr/>
          <p:nvPr/>
        </p:nvCxnSpPr>
        <p:spPr>
          <a:xfrm flipH="1">
            <a:off x="1619250" y="1773238"/>
            <a:ext cx="51847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11 - Έλλειψη"/>
          <p:cNvSpPr/>
          <p:nvPr/>
        </p:nvSpPr>
        <p:spPr>
          <a:xfrm>
            <a:off x="611188" y="765175"/>
            <a:ext cx="1944687" cy="2016125"/>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3" name="12 - Έλλειψη"/>
          <p:cNvSpPr/>
          <p:nvPr/>
        </p:nvSpPr>
        <p:spPr>
          <a:xfrm>
            <a:off x="6084888" y="1628775"/>
            <a:ext cx="287337" cy="287338"/>
          </a:xfrm>
          <a:prstGeom prst="ellipse">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5366" name="16 - TextBox"/>
          <p:cNvSpPr txBox="1">
            <a:spLocks noChangeArrowheads="1"/>
          </p:cNvSpPr>
          <p:nvPr/>
        </p:nvSpPr>
        <p:spPr bwMode="auto">
          <a:xfrm>
            <a:off x="2555875" y="188913"/>
            <a:ext cx="4824413" cy="646112"/>
          </a:xfrm>
          <a:prstGeom prst="rect">
            <a:avLst/>
          </a:prstGeom>
          <a:noFill/>
          <a:ln w="9525">
            <a:noFill/>
            <a:miter lim="800000"/>
            <a:headEnd/>
            <a:tailEnd/>
          </a:ln>
        </p:spPr>
        <p:txBody>
          <a:bodyPr>
            <a:spAutoFit/>
          </a:bodyPr>
          <a:lstStyle/>
          <a:p>
            <a:r>
              <a:rPr lang="el-GR" sz="3600" b="1">
                <a:latin typeface="Calibri" pitchFamily="34" charset="0"/>
              </a:rPr>
              <a:t>Μέτρηση του λόγου </a:t>
            </a:r>
            <a:r>
              <a:rPr lang="en-US" sz="3600" b="1">
                <a:latin typeface="Calibri" pitchFamily="34" charset="0"/>
              </a:rPr>
              <a:t>s/</a:t>
            </a:r>
            <a:r>
              <a:rPr lang="el-GR" sz="3600" b="1">
                <a:latin typeface="Calibri" pitchFamily="34" charset="0"/>
              </a:rPr>
              <a:t>λ</a:t>
            </a:r>
          </a:p>
        </p:txBody>
      </p:sp>
      <p:sp>
        <p:nvSpPr>
          <p:cNvPr id="14" name="13 - Έλλειψη"/>
          <p:cNvSpPr/>
          <p:nvPr/>
        </p:nvSpPr>
        <p:spPr>
          <a:xfrm flipV="1">
            <a:off x="6875463" y="1268413"/>
            <a:ext cx="1009650" cy="1081087"/>
          </a:xfrm>
          <a:prstGeom prst="ellipse">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5368" name="14 - TextBox"/>
          <p:cNvSpPr txBox="1">
            <a:spLocks noChangeArrowheads="1"/>
          </p:cNvSpPr>
          <p:nvPr/>
        </p:nvSpPr>
        <p:spPr bwMode="auto">
          <a:xfrm>
            <a:off x="395288" y="2781300"/>
            <a:ext cx="720725" cy="368300"/>
          </a:xfrm>
          <a:prstGeom prst="rect">
            <a:avLst/>
          </a:prstGeom>
          <a:noFill/>
          <a:ln w="9525">
            <a:noFill/>
            <a:miter lim="800000"/>
            <a:headEnd/>
            <a:tailEnd/>
          </a:ln>
        </p:spPr>
        <p:txBody>
          <a:bodyPr>
            <a:spAutoFit/>
          </a:bodyPr>
          <a:lstStyle/>
          <a:p>
            <a:r>
              <a:rPr lang="el-GR">
                <a:latin typeface="Calibri" pitchFamily="34" charset="0"/>
              </a:rPr>
              <a:t>Ήλιος</a:t>
            </a:r>
          </a:p>
        </p:txBody>
      </p:sp>
      <p:sp>
        <p:nvSpPr>
          <p:cNvPr id="15369" name="15 - TextBox"/>
          <p:cNvSpPr txBox="1">
            <a:spLocks noChangeArrowheads="1"/>
          </p:cNvSpPr>
          <p:nvPr/>
        </p:nvSpPr>
        <p:spPr bwMode="auto">
          <a:xfrm>
            <a:off x="5651500" y="2133600"/>
            <a:ext cx="936625" cy="368300"/>
          </a:xfrm>
          <a:prstGeom prst="rect">
            <a:avLst/>
          </a:prstGeom>
          <a:noFill/>
          <a:ln w="9525">
            <a:noFill/>
            <a:miter lim="800000"/>
            <a:headEnd/>
            <a:tailEnd/>
          </a:ln>
        </p:spPr>
        <p:txBody>
          <a:bodyPr>
            <a:spAutoFit/>
          </a:bodyPr>
          <a:lstStyle/>
          <a:p>
            <a:r>
              <a:rPr lang="el-GR">
                <a:latin typeface="Calibri" pitchFamily="34" charset="0"/>
              </a:rPr>
              <a:t>Σελήνη</a:t>
            </a:r>
          </a:p>
        </p:txBody>
      </p:sp>
      <p:sp>
        <p:nvSpPr>
          <p:cNvPr id="15370" name="17 - TextBox"/>
          <p:cNvSpPr txBox="1">
            <a:spLocks noChangeArrowheads="1"/>
          </p:cNvSpPr>
          <p:nvPr/>
        </p:nvSpPr>
        <p:spPr bwMode="auto">
          <a:xfrm>
            <a:off x="7235825" y="2492375"/>
            <a:ext cx="504825" cy="369888"/>
          </a:xfrm>
          <a:prstGeom prst="rect">
            <a:avLst/>
          </a:prstGeom>
          <a:noFill/>
          <a:ln w="9525">
            <a:noFill/>
            <a:miter lim="800000"/>
            <a:headEnd/>
            <a:tailEnd/>
          </a:ln>
        </p:spPr>
        <p:txBody>
          <a:bodyPr>
            <a:spAutoFit/>
          </a:bodyPr>
          <a:lstStyle/>
          <a:p>
            <a:r>
              <a:rPr lang="el-GR">
                <a:latin typeface="Calibri" pitchFamily="34" charset="0"/>
              </a:rPr>
              <a:t>Γη</a:t>
            </a:r>
          </a:p>
        </p:txBody>
      </p:sp>
      <p:cxnSp>
        <p:nvCxnSpPr>
          <p:cNvPr id="20" name="19 - Ευθεία γραμμή σύνδεσης"/>
          <p:cNvCxnSpPr/>
          <p:nvPr/>
        </p:nvCxnSpPr>
        <p:spPr>
          <a:xfrm>
            <a:off x="1619250" y="1773238"/>
            <a:ext cx="51847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 Ευθεία γραμμή σύνδεσης"/>
          <p:cNvCxnSpPr/>
          <p:nvPr/>
        </p:nvCxnSpPr>
        <p:spPr>
          <a:xfrm>
            <a:off x="1619250" y="765175"/>
            <a:ext cx="5184775" cy="10080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24 - Ευθεία γραμμή σύνδεσης"/>
          <p:cNvCxnSpPr/>
          <p:nvPr/>
        </p:nvCxnSpPr>
        <p:spPr>
          <a:xfrm>
            <a:off x="1619250" y="765175"/>
            <a:ext cx="0" cy="10080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1 - Ευθεία γραμμή σύνδεσης"/>
          <p:cNvCxnSpPr/>
          <p:nvPr/>
        </p:nvCxnSpPr>
        <p:spPr>
          <a:xfrm>
            <a:off x="6227763" y="1628775"/>
            <a:ext cx="0" cy="1444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42 - TextBox"/>
          <p:cNvSpPr txBox="1">
            <a:spLocks noChangeArrowheads="1"/>
          </p:cNvSpPr>
          <p:nvPr/>
        </p:nvSpPr>
        <p:spPr bwMode="auto">
          <a:xfrm>
            <a:off x="6875463" y="3860800"/>
            <a:ext cx="288925" cy="369888"/>
          </a:xfrm>
          <a:prstGeom prst="rect">
            <a:avLst/>
          </a:prstGeom>
          <a:noFill/>
          <a:ln w="9525">
            <a:noFill/>
            <a:miter lim="800000"/>
            <a:headEnd/>
            <a:tailEnd/>
          </a:ln>
        </p:spPr>
        <p:txBody>
          <a:bodyPr>
            <a:spAutoFit/>
          </a:bodyPr>
          <a:lstStyle/>
          <a:p>
            <a:r>
              <a:rPr lang="el-GR">
                <a:latin typeface="Calibri" pitchFamily="34" charset="0"/>
              </a:rPr>
              <a:t>Α</a:t>
            </a:r>
          </a:p>
        </p:txBody>
      </p:sp>
      <p:sp>
        <p:nvSpPr>
          <p:cNvPr id="44" name="43 - TextBox"/>
          <p:cNvSpPr txBox="1">
            <a:spLocks noChangeArrowheads="1"/>
          </p:cNvSpPr>
          <p:nvPr/>
        </p:nvSpPr>
        <p:spPr bwMode="auto">
          <a:xfrm>
            <a:off x="6084888" y="4076700"/>
            <a:ext cx="287337" cy="369888"/>
          </a:xfrm>
          <a:prstGeom prst="rect">
            <a:avLst/>
          </a:prstGeom>
          <a:noFill/>
          <a:ln w="9525">
            <a:noFill/>
            <a:miter lim="800000"/>
            <a:headEnd/>
            <a:tailEnd/>
          </a:ln>
        </p:spPr>
        <p:txBody>
          <a:bodyPr>
            <a:spAutoFit/>
          </a:bodyPr>
          <a:lstStyle/>
          <a:p>
            <a:r>
              <a:rPr lang="el-GR">
                <a:latin typeface="Calibri" pitchFamily="34" charset="0"/>
              </a:rPr>
              <a:t>Β</a:t>
            </a:r>
          </a:p>
        </p:txBody>
      </p:sp>
      <p:sp>
        <p:nvSpPr>
          <p:cNvPr id="45" name="44 - TextBox"/>
          <p:cNvSpPr txBox="1">
            <a:spLocks noChangeArrowheads="1"/>
          </p:cNvSpPr>
          <p:nvPr/>
        </p:nvSpPr>
        <p:spPr bwMode="auto">
          <a:xfrm>
            <a:off x="6084888" y="3429000"/>
            <a:ext cx="287337" cy="369888"/>
          </a:xfrm>
          <a:prstGeom prst="rect">
            <a:avLst/>
          </a:prstGeom>
          <a:noFill/>
          <a:ln w="9525">
            <a:noFill/>
            <a:miter lim="800000"/>
            <a:headEnd/>
            <a:tailEnd/>
          </a:ln>
        </p:spPr>
        <p:txBody>
          <a:bodyPr>
            <a:spAutoFit/>
          </a:bodyPr>
          <a:lstStyle/>
          <a:p>
            <a:r>
              <a:rPr lang="el-GR">
                <a:latin typeface="Calibri" pitchFamily="34" charset="0"/>
              </a:rPr>
              <a:t>Γ</a:t>
            </a:r>
          </a:p>
        </p:txBody>
      </p:sp>
      <p:sp>
        <p:nvSpPr>
          <p:cNvPr id="46" name="45 - TextBox"/>
          <p:cNvSpPr txBox="1">
            <a:spLocks noChangeArrowheads="1"/>
          </p:cNvSpPr>
          <p:nvPr/>
        </p:nvSpPr>
        <p:spPr bwMode="auto">
          <a:xfrm>
            <a:off x="1116013" y="3789363"/>
            <a:ext cx="287337" cy="368300"/>
          </a:xfrm>
          <a:prstGeom prst="rect">
            <a:avLst/>
          </a:prstGeom>
          <a:noFill/>
          <a:ln w="9525">
            <a:noFill/>
            <a:miter lim="800000"/>
            <a:headEnd/>
            <a:tailEnd/>
          </a:ln>
        </p:spPr>
        <p:txBody>
          <a:bodyPr>
            <a:spAutoFit/>
          </a:bodyPr>
          <a:lstStyle/>
          <a:p>
            <a:r>
              <a:rPr lang="el-GR">
                <a:latin typeface="Calibri" pitchFamily="34" charset="0"/>
              </a:rPr>
              <a:t>Δ</a:t>
            </a:r>
          </a:p>
        </p:txBody>
      </p:sp>
      <p:sp>
        <p:nvSpPr>
          <p:cNvPr id="47" name="46 - TextBox"/>
          <p:cNvSpPr txBox="1">
            <a:spLocks noChangeArrowheads="1"/>
          </p:cNvSpPr>
          <p:nvPr/>
        </p:nvSpPr>
        <p:spPr bwMode="auto">
          <a:xfrm>
            <a:off x="1116013" y="2924175"/>
            <a:ext cx="287337" cy="369888"/>
          </a:xfrm>
          <a:prstGeom prst="rect">
            <a:avLst/>
          </a:prstGeom>
          <a:noFill/>
          <a:ln w="9525">
            <a:noFill/>
            <a:miter lim="800000"/>
            <a:headEnd/>
            <a:tailEnd/>
          </a:ln>
        </p:spPr>
        <p:txBody>
          <a:bodyPr>
            <a:spAutoFit/>
          </a:bodyPr>
          <a:lstStyle/>
          <a:p>
            <a:r>
              <a:rPr lang="el-GR">
                <a:latin typeface="Calibri" pitchFamily="34" charset="0"/>
              </a:rPr>
              <a:t>Ε</a:t>
            </a:r>
          </a:p>
        </p:txBody>
      </p:sp>
      <p:sp>
        <p:nvSpPr>
          <p:cNvPr id="48" name="47 - TextBox"/>
          <p:cNvSpPr txBox="1">
            <a:spLocks noChangeArrowheads="1"/>
          </p:cNvSpPr>
          <p:nvPr/>
        </p:nvSpPr>
        <p:spPr bwMode="auto">
          <a:xfrm>
            <a:off x="179388" y="5084763"/>
            <a:ext cx="2736850" cy="923925"/>
          </a:xfrm>
          <a:prstGeom prst="rect">
            <a:avLst/>
          </a:prstGeom>
          <a:noFill/>
          <a:ln w="9525">
            <a:noFill/>
            <a:miter lim="800000"/>
            <a:headEnd/>
            <a:tailEnd/>
          </a:ln>
        </p:spPr>
        <p:txBody>
          <a:bodyPr>
            <a:spAutoFit/>
          </a:bodyPr>
          <a:lstStyle/>
          <a:p>
            <a:r>
              <a:rPr lang="el-GR">
                <a:latin typeface="Calibri" pitchFamily="34" charset="0"/>
              </a:rPr>
              <a:t>ΑΒ       ΑΔ           ΑΒ        ΒΓ</a:t>
            </a:r>
          </a:p>
          <a:p>
            <a:r>
              <a:rPr lang="el-GR">
                <a:latin typeface="Calibri" pitchFamily="34" charset="0"/>
              </a:rPr>
              <a:t>       =          ή             =  </a:t>
            </a:r>
          </a:p>
          <a:p>
            <a:r>
              <a:rPr lang="el-GR">
                <a:latin typeface="Calibri" pitchFamily="34" charset="0"/>
              </a:rPr>
              <a:t>ΒΓ        ΔΕ           ΑΔ        ΔΕ</a:t>
            </a:r>
          </a:p>
        </p:txBody>
      </p:sp>
      <p:cxnSp>
        <p:nvCxnSpPr>
          <p:cNvPr id="50" name="49 - Ευθεία γραμμή σύνδεσης"/>
          <p:cNvCxnSpPr/>
          <p:nvPr/>
        </p:nvCxnSpPr>
        <p:spPr>
          <a:xfrm>
            <a:off x="250825" y="5516563"/>
            <a:ext cx="288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50 - Ευθεία γραμμή σύνδεσης"/>
          <p:cNvCxnSpPr/>
          <p:nvPr/>
        </p:nvCxnSpPr>
        <p:spPr>
          <a:xfrm>
            <a:off x="827088" y="5516563"/>
            <a:ext cx="288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51 - Ευθεία γραμμή σύνδεσης"/>
          <p:cNvCxnSpPr/>
          <p:nvPr/>
        </p:nvCxnSpPr>
        <p:spPr>
          <a:xfrm>
            <a:off x="1692275" y="5516563"/>
            <a:ext cx="2873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52 - Ευθεία γραμμή σύνδεσης"/>
          <p:cNvCxnSpPr/>
          <p:nvPr/>
        </p:nvCxnSpPr>
        <p:spPr>
          <a:xfrm>
            <a:off x="2339975" y="5516563"/>
            <a:ext cx="2873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53 - TextBox"/>
          <p:cNvSpPr txBox="1">
            <a:spLocks noChangeArrowheads="1"/>
          </p:cNvSpPr>
          <p:nvPr/>
        </p:nvSpPr>
        <p:spPr bwMode="auto">
          <a:xfrm>
            <a:off x="4211638" y="4508500"/>
            <a:ext cx="4537075" cy="923925"/>
          </a:xfrm>
          <a:prstGeom prst="rect">
            <a:avLst/>
          </a:prstGeom>
          <a:noFill/>
          <a:ln w="9525">
            <a:solidFill>
              <a:schemeClr val="tx1"/>
            </a:solidFill>
            <a:miter lim="800000"/>
            <a:headEnd/>
            <a:tailEnd/>
          </a:ln>
        </p:spPr>
        <p:txBody>
          <a:bodyPr>
            <a:spAutoFit/>
          </a:bodyPr>
          <a:lstStyle/>
          <a:p>
            <a:r>
              <a:rPr lang="el-GR" b="1">
                <a:latin typeface="Calibri" pitchFamily="34" charset="0"/>
              </a:rPr>
              <a:t>απόσταση Γης – Σελήνης        ακτίνα Σελήνης</a:t>
            </a:r>
          </a:p>
          <a:p>
            <a:r>
              <a:rPr lang="el-GR" b="1">
                <a:latin typeface="Calibri" pitchFamily="34" charset="0"/>
              </a:rPr>
              <a:t>                                               =</a:t>
            </a:r>
          </a:p>
          <a:p>
            <a:r>
              <a:rPr lang="el-GR" b="1">
                <a:latin typeface="Calibri" pitchFamily="34" charset="0"/>
              </a:rPr>
              <a:t>απόσταση Γης – Ήλιου            ακτίνα Ήλιου</a:t>
            </a:r>
          </a:p>
        </p:txBody>
      </p:sp>
      <p:cxnSp>
        <p:nvCxnSpPr>
          <p:cNvPr id="55" name="54 - Ευθεία γραμμή σύνδεσης"/>
          <p:cNvCxnSpPr/>
          <p:nvPr/>
        </p:nvCxnSpPr>
        <p:spPr>
          <a:xfrm>
            <a:off x="4356100" y="5013325"/>
            <a:ext cx="23034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56 - Ευθεία γραμμή σύνδεσης"/>
          <p:cNvCxnSpPr/>
          <p:nvPr/>
        </p:nvCxnSpPr>
        <p:spPr>
          <a:xfrm>
            <a:off x="7019925" y="5013325"/>
            <a:ext cx="1512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58 - TextBox"/>
          <p:cNvSpPr txBox="1">
            <a:spLocks noChangeArrowheads="1"/>
          </p:cNvSpPr>
          <p:nvPr/>
        </p:nvSpPr>
        <p:spPr bwMode="auto">
          <a:xfrm>
            <a:off x="3203575" y="5300663"/>
            <a:ext cx="647700" cy="369887"/>
          </a:xfrm>
          <a:prstGeom prst="rect">
            <a:avLst/>
          </a:prstGeom>
          <a:noFill/>
          <a:ln w="9525">
            <a:noFill/>
            <a:miter lim="800000"/>
            <a:headEnd/>
            <a:tailEnd/>
          </a:ln>
        </p:spPr>
        <p:txBody>
          <a:bodyPr>
            <a:spAutoFit/>
          </a:bodyPr>
          <a:lstStyle/>
          <a:p>
            <a:r>
              <a:rPr lang="el-GR">
                <a:latin typeface="Calibri" pitchFamily="34" charset="0"/>
              </a:rPr>
              <a:t>δηλ.</a:t>
            </a:r>
          </a:p>
        </p:txBody>
      </p:sp>
      <p:sp>
        <p:nvSpPr>
          <p:cNvPr id="60" name="59 - TextBox"/>
          <p:cNvSpPr txBox="1">
            <a:spLocks noChangeArrowheads="1"/>
          </p:cNvSpPr>
          <p:nvPr/>
        </p:nvSpPr>
        <p:spPr bwMode="auto">
          <a:xfrm>
            <a:off x="250825" y="4652963"/>
            <a:ext cx="3529013" cy="369887"/>
          </a:xfrm>
          <a:prstGeom prst="rect">
            <a:avLst/>
          </a:prstGeom>
          <a:noFill/>
          <a:ln w="9525">
            <a:noFill/>
            <a:miter lim="800000"/>
            <a:headEnd/>
            <a:tailEnd/>
          </a:ln>
        </p:spPr>
        <p:txBody>
          <a:bodyPr>
            <a:spAutoFit/>
          </a:bodyPr>
          <a:lstStyle/>
          <a:p>
            <a:r>
              <a:rPr lang="el-GR">
                <a:latin typeface="Calibri" pitchFamily="34" charset="0"/>
              </a:rPr>
              <a:t>Από τα όμοια τρίγωνα ΑΒΓ και ΑΔΕ:</a:t>
            </a:r>
          </a:p>
        </p:txBody>
      </p:sp>
      <p:sp>
        <p:nvSpPr>
          <p:cNvPr id="34" name="33 - TextBox"/>
          <p:cNvSpPr txBox="1">
            <a:spLocks noChangeArrowheads="1"/>
          </p:cNvSpPr>
          <p:nvPr/>
        </p:nvSpPr>
        <p:spPr bwMode="auto">
          <a:xfrm>
            <a:off x="4427538" y="5445125"/>
            <a:ext cx="4176712" cy="1016000"/>
          </a:xfrm>
          <a:prstGeom prst="rect">
            <a:avLst/>
          </a:prstGeom>
          <a:noFill/>
          <a:ln w="9525">
            <a:solidFill>
              <a:schemeClr val="tx1"/>
            </a:solidFill>
            <a:miter lim="800000"/>
            <a:headEnd/>
            <a:tailEnd/>
          </a:ln>
        </p:spPr>
        <p:txBody>
          <a:bodyPr>
            <a:spAutoFit/>
          </a:bodyPr>
          <a:lstStyle/>
          <a:p>
            <a:r>
              <a:rPr lang="el-GR" sz="2000" b="1">
                <a:latin typeface="Calibri" pitchFamily="34" charset="0"/>
              </a:rPr>
              <a:t>Με άλλα λόγια, όσες φορές είναι μεγαλύτερος ο Ήλιος από τη Σελήνη, τόσες φορές μακρύτερα βρίσκεται.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3331  E" pathEditMode="relative" ptsTypes="">
                                      <p:cBhvr>
                                        <p:cTn id="6" dur="2000" fill="hold"/>
                                        <p:tgtEl>
                                          <p:spTgt spid="32"/>
                                        </p:tgtEl>
                                        <p:attrNameLst>
                                          <p:attrName>ppt_x</p:attrName>
                                          <p:attrName>ppt_y</p:attrName>
                                        </p:attrNameLst>
                                      </p:cBhvr>
                                    </p:animMotion>
                                  </p:childTnLst>
                                </p:cTn>
                              </p:par>
                              <p:par>
                                <p:cTn id="7" presetID="42" presetClass="path" presetSubtype="0" accel="50000" decel="50000" fill="hold" nodeType="withEffect">
                                  <p:stCondLst>
                                    <p:cond delay="0"/>
                                  </p:stCondLst>
                                  <p:childTnLst>
                                    <p:animMotion origin="layout" path="M 0 0  L 0 0.3331  E" pathEditMode="relative" ptsTypes="">
                                      <p:cBhvr>
                                        <p:cTn id="8" dur="2000" fill="hold"/>
                                        <p:tgtEl>
                                          <p:spTgt spid="20"/>
                                        </p:tgtEl>
                                        <p:attrNameLst>
                                          <p:attrName>ppt_x</p:attrName>
                                          <p:attrName>ppt_y</p:attrName>
                                        </p:attrNameLst>
                                      </p:cBhvr>
                                    </p:animMotion>
                                  </p:childTnLst>
                                </p:cTn>
                              </p:par>
                              <p:par>
                                <p:cTn id="9" presetID="42" presetClass="path" presetSubtype="0" accel="50000" decel="50000" fill="hold" nodeType="withEffect">
                                  <p:stCondLst>
                                    <p:cond delay="0"/>
                                  </p:stCondLst>
                                  <p:childTnLst>
                                    <p:animMotion origin="layout" path="M -3.33333E-6 4.64724E-6 L -3.33333E-6 0.3331 " pathEditMode="relative" rAng="0" ptsTypes="AA">
                                      <p:cBhvr>
                                        <p:cTn id="10" dur="2000" fill="hold"/>
                                        <p:tgtEl>
                                          <p:spTgt spid="25"/>
                                        </p:tgtEl>
                                        <p:attrNameLst>
                                          <p:attrName>ppt_x</p:attrName>
                                          <p:attrName>ppt_y</p:attrName>
                                        </p:attrNameLst>
                                      </p:cBhvr>
                                      <p:rCtr x="0" y="167"/>
                                    </p:animMotion>
                                  </p:childTnLst>
                                </p:cTn>
                              </p:par>
                              <p:par>
                                <p:cTn id="11" presetID="42" presetClass="path" presetSubtype="0" accel="50000" decel="50000" fill="hold" nodeType="withEffect">
                                  <p:stCondLst>
                                    <p:cond delay="0"/>
                                  </p:stCondLst>
                                  <p:childTnLst>
                                    <p:animMotion origin="layout" path="M 0 0  L 0 0.3331  E" pathEditMode="relative" ptsTypes="">
                                      <p:cBhvr>
                                        <p:cTn id="12" dur="2000" fill="hold"/>
                                        <p:tgtEl>
                                          <p:spTgt spid="21"/>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dissolve">
                                      <p:cBhvr>
                                        <p:cTn id="17" dur="500"/>
                                        <p:tgtEl>
                                          <p:spTgt spid="4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dissolve">
                                      <p:cBhvr>
                                        <p:cTn id="20" dur="500"/>
                                        <p:tgtEl>
                                          <p:spTgt spid="4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dissolve">
                                      <p:cBhvr>
                                        <p:cTn id="23" dur="500"/>
                                        <p:tgtEl>
                                          <p:spTgt spid="4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dissolve">
                                      <p:cBhvr>
                                        <p:cTn id="26" dur="500"/>
                                        <p:tgtEl>
                                          <p:spTgt spid="4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dissolve">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dissolve">
                                      <p:cBhvr>
                                        <p:cTn id="34" dur="500"/>
                                        <p:tgtEl>
                                          <p:spTgt spid="6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dissolve">
                                      <p:cBhvr>
                                        <p:cTn id="39" dur="500"/>
                                        <p:tgtEl>
                                          <p:spTgt spid="48"/>
                                        </p:tgtEl>
                                      </p:cBhvr>
                                    </p:animEffect>
                                  </p:childTnLst>
                                </p:cTn>
                              </p:par>
                              <p:par>
                                <p:cTn id="40" presetID="9" presetClass="entr" presetSubtype="0"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dissolve">
                                      <p:cBhvr>
                                        <p:cTn id="42" dur="500"/>
                                        <p:tgtEl>
                                          <p:spTgt spid="50"/>
                                        </p:tgtEl>
                                      </p:cBhvr>
                                    </p:animEffect>
                                  </p:childTnLst>
                                </p:cTn>
                              </p:par>
                              <p:par>
                                <p:cTn id="43" presetID="9"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dissolve">
                                      <p:cBhvr>
                                        <p:cTn id="45" dur="500"/>
                                        <p:tgtEl>
                                          <p:spTgt spid="51"/>
                                        </p:tgtEl>
                                      </p:cBhvr>
                                    </p:animEffect>
                                  </p:childTnLst>
                                </p:cTn>
                              </p:par>
                              <p:par>
                                <p:cTn id="46" presetID="9" presetClass="entr" presetSubtype="0" fill="hold"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dissolve">
                                      <p:cBhvr>
                                        <p:cTn id="48" dur="500"/>
                                        <p:tgtEl>
                                          <p:spTgt spid="52"/>
                                        </p:tgtEl>
                                      </p:cBhvr>
                                    </p:animEffect>
                                  </p:childTnLst>
                                </p:cTn>
                              </p:par>
                              <p:par>
                                <p:cTn id="49" presetID="9"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dissolve">
                                      <p:cBhvr>
                                        <p:cTn id="51" dur="500"/>
                                        <p:tgtEl>
                                          <p:spTgt spid="53"/>
                                        </p:tgtEl>
                                      </p:cBhvr>
                                    </p:animEffect>
                                  </p:childTnLst>
                                </p:cTn>
                              </p:par>
                            </p:childTnLst>
                          </p:cTn>
                        </p:par>
                        <p:par>
                          <p:cTn id="52" fill="hold">
                            <p:stCondLst>
                              <p:cond delay="500"/>
                            </p:stCondLst>
                            <p:childTnLst>
                              <p:par>
                                <p:cTn id="53" presetID="9"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dissolve">
                                      <p:cBhvr>
                                        <p:cTn id="55" dur="500"/>
                                        <p:tgtEl>
                                          <p:spTgt spid="59"/>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dissolve">
                                      <p:cBhvr>
                                        <p:cTn id="60" dur="500"/>
                                        <p:tgtEl>
                                          <p:spTgt spid="54"/>
                                        </p:tgtEl>
                                      </p:cBhvr>
                                    </p:animEffect>
                                  </p:childTnLst>
                                </p:cTn>
                              </p:par>
                              <p:par>
                                <p:cTn id="61" presetID="9" presetClass="entr" presetSubtype="0" fill="hold"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dissolve">
                                      <p:cBhvr>
                                        <p:cTn id="63" dur="500"/>
                                        <p:tgtEl>
                                          <p:spTgt spid="55"/>
                                        </p:tgtEl>
                                      </p:cBhvr>
                                    </p:animEffect>
                                  </p:childTnLst>
                                </p:cTn>
                              </p:par>
                              <p:par>
                                <p:cTn id="64" presetID="9" presetClass="entr" presetSubtype="0" fill="hold"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dissolve">
                                      <p:cBhvr>
                                        <p:cTn id="66" dur="500"/>
                                        <p:tgtEl>
                                          <p:spTgt spid="57"/>
                                        </p:tgtEl>
                                      </p:cBhvr>
                                    </p:animEffect>
                                  </p:childTnLst>
                                </p:cTn>
                              </p:par>
                            </p:childTnLst>
                          </p:cTn>
                        </p:par>
                      </p:childTnLst>
                    </p:cTn>
                  </p:par>
                  <p:par>
                    <p:cTn id="67" fill="hold">
                      <p:stCondLst>
                        <p:cond delay="indefinite"/>
                      </p:stCondLst>
                      <p:childTnLst>
                        <p:par>
                          <p:cTn id="68" fill="hold">
                            <p:stCondLst>
                              <p:cond delay="0"/>
                            </p:stCondLst>
                            <p:childTnLst>
                              <p:par>
                                <p:cTn id="69" presetID="35"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2000"/>
                                        <p:tgtEl>
                                          <p:spTgt spid="34"/>
                                        </p:tgtEl>
                                      </p:cBhvr>
                                    </p:animEffect>
                                    <p:anim calcmode="lin" valueType="num">
                                      <p:cBhvr>
                                        <p:cTn id="72" dur="2000" fill="hold"/>
                                        <p:tgtEl>
                                          <p:spTgt spid="34"/>
                                        </p:tgtEl>
                                        <p:attrNameLst>
                                          <p:attrName>style.rotation</p:attrName>
                                        </p:attrNameLst>
                                      </p:cBhvr>
                                      <p:tavLst>
                                        <p:tav tm="0">
                                          <p:val>
                                            <p:fltVal val="720"/>
                                          </p:val>
                                        </p:tav>
                                        <p:tav tm="100000">
                                          <p:val>
                                            <p:fltVal val="0"/>
                                          </p:val>
                                        </p:tav>
                                      </p:tavLst>
                                    </p:anim>
                                    <p:anim calcmode="lin" valueType="num">
                                      <p:cBhvr>
                                        <p:cTn id="73" dur="2000" fill="hold"/>
                                        <p:tgtEl>
                                          <p:spTgt spid="34"/>
                                        </p:tgtEl>
                                        <p:attrNameLst>
                                          <p:attrName>ppt_h</p:attrName>
                                        </p:attrNameLst>
                                      </p:cBhvr>
                                      <p:tavLst>
                                        <p:tav tm="0">
                                          <p:val>
                                            <p:fltVal val="0"/>
                                          </p:val>
                                        </p:tav>
                                        <p:tav tm="100000">
                                          <p:val>
                                            <p:strVal val="#ppt_h"/>
                                          </p:val>
                                        </p:tav>
                                      </p:tavLst>
                                    </p:anim>
                                    <p:anim calcmode="lin" valueType="num">
                                      <p:cBhvr>
                                        <p:cTn id="74" dur="2000" fill="hold"/>
                                        <p:tgtEl>
                                          <p:spTgt spid="3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54" grpId="0" animBg="1"/>
      <p:bldP spid="59" grpId="0"/>
      <p:bldP spid="60" grpId="0"/>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p:txBody>
          <a:bodyPr/>
          <a:lstStyle/>
          <a:p>
            <a:r>
              <a:rPr lang="el-GR" dirty="0" smtClean="0"/>
              <a:t>Προσομοίωση έκλειψης Ηλίου</a:t>
            </a:r>
          </a:p>
        </p:txBody>
      </p:sp>
      <p:pic>
        <p:nvPicPr>
          <p:cNvPr id="8" name="ηλίου.wmv">
            <a:hlinkClick r:id="" action="ppaction://media"/>
          </p:cNvPr>
          <p:cNvPicPr>
            <a:picLocks noGrp="1" noRot="1" noChangeAspect="1"/>
          </p:cNvPicPr>
          <p:nvPr>
            <p:ph idx="1"/>
            <a:videoFile r:link="rId1"/>
          </p:nvPr>
        </p:nvPicPr>
        <p:blipFill>
          <a:blip r:embed="rId3" cstate="print"/>
          <a:srcRect/>
          <a:stretch>
            <a:fillRect/>
          </a:stretch>
        </p:blipFill>
        <p:spPr>
          <a:xfrm>
            <a:off x="1116013" y="1196975"/>
            <a:ext cx="6886575" cy="5165725"/>
          </a:xfrm>
        </p:spPr>
      </p:pic>
      <p:sp>
        <p:nvSpPr>
          <p:cNvPr id="4" name="3 - Ορθογώνιο">
            <a:hlinkClick r:id="rId4"/>
          </p:cNvPr>
          <p:cNvSpPr/>
          <p:nvPr/>
        </p:nvSpPr>
        <p:spPr>
          <a:xfrm>
            <a:off x="2902312" y="3244334"/>
            <a:ext cx="3685912" cy="369332"/>
          </a:xfrm>
          <a:prstGeom prst="rect">
            <a:avLst/>
          </a:prstGeom>
          <a:solidFill>
            <a:schemeClr val="bg1"/>
          </a:solidFill>
        </p:spPr>
        <p:txBody>
          <a:bodyPr wrap="square">
            <a:spAutoFit/>
          </a:bodyPr>
          <a:lstStyle/>
          <a:p>
            <a:r>
              <a:rPr lang="en-US" dirty="0" smtClean="0"/>
              <a:t>https://youtu.be/IWEMj6sG05Y</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463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050" name="2 - Υπότιτλος"/>
          <p:cNvSpPr>
            <a:spLocks noGrp="1"/>
          </p:cNvSpPr>
          <p:nvPr>
            <p:ph type="subTitle" idx="1"/>
          </p:nvPr>
        </p:nvSpPr>
        <p:spPr>
          <a:xfrm>
            <a:off x="251520" y="620688"/>
            <a:ext cx="8605838" cy="2808287"/>
          </a:xfrm>
          <a:gradFill>
            <a:gsLst>
              <a:gs pos="0">
                <a:srgbClr val="5E9EFF"/>
              </a:gs>
              <a:gs pos="39999">
                <a:srgbClr val="85C2FF"/>
              </a:gs>
              <a:gs pos="70000">
                <a:srgbClr val="C4D6EB"/>
              </a:gs>
              <a:gs pos="100000">
                <a:srgbClr val="FFEBFA"/>
              </a:gs>
            </a:gsLst>
            <a:lin ang="5400000" scaled="0"/>
          </a:gradFill>
        </p:spPr>
        <p:style>
          <a:lnRef idx="2">
            <a:schemeClr val="accent1"/>
          </a:lnRef>
          <a:fillRef idx="1">
            <a:schemeClr val="lt1"/>
          </a:fillRef>
          <a:effectRef idx="0">
            <a:schemeClr val="accent1"/>
          </a:effectRef>
          <a:fontRef idx="minor">
            <a:schemeClr val="dk1"/>
          </a:fontRef>
        </p:style>
        <p:txBody>
          <a:bodyPr/>
          <a:lstStyle/>
          <a:p>
            <a:pPr eaLnBrk="1" hangingPunct="1"/>
            <a:r>
              <a:rPr lang="el-GR" sz="4000" b="1" i="1" dirty="0" smtClean="0">
                <a:solidFill>
                  <a:schemeClr val="tx1"/>
                </a:solidFill>
              </a:rPr>
              <a:t>Συμμετέχοντες μαθητές</a:t>
            </a:r>
            <a:r>
              <a:rPr lang="el-GR" sz="4000" b="1" dirty="0" smtClean="0">
                <a:solidFill>
                  <a:schemeClr val="tx1"/>
                </a:solidFill>
              </a:rPr>
              <a:t>:</a:t>
            </a:r>
          </a:p>
          <a:p>
            <a:pPr eaLnBrk="1" hangingPunct="1"/>
            <a:r>
              <a:rPr lang="el-GR" sz="4000" b="1" dirty="0" smtClean="0">
                <a:solidFill>
                  <a:schemeClr val="tx1"/>
                </a:solidFill>
              </a:rPr>
              <a:t>Δημόπουλος Πέτρος			Α1</a:t>
            </a:r>
          </a:p>
          <a:p>
            <a:pPr eaLnBrk="1" hangingPunct="1"/>
            <a:r>
              <a:rPr lang="el-GR" sz="4000" b="1" dirty="0" err="1" smtClean="0">
                <a:solidFill>
                  <a:schemeClr val="tx1"/>
                </a:solidFill>
              </a:rPr>
              <a:t>Δουδούμης</a:t>
            </a:r>
            <a:r>
              <a:rPr lang="el-GR" sz="4000" b="1" dirty="0" smtClean="0">
                <a:solidFill>
                  <a:schemeClr val="tx1"/>
                </a:solidFill>
              </a:rPr>
              <a:t> Ευγένιος			Α1</a:t>
            </a:r>
          </a:p>
          <a:p>
            <a:pPr eaLnBrk="1" hangingPunct="1"/>
            <a:r>
              <a:rPr lang="el-GR" sz="4000" b="1" dirty="0" err="1" smtClean="0">
                <a:solidFill>
                  <a:schemeClr val="tx1"/>
                </a:solidFill>
              </a:rPr>
              <a:t>Ζαφειροπούλου</a:t>
            </a:r>
            <a:r>
              <a:rPr lang="el-GR" sz="4000" b="1" dirty="0" smtClean="0">
                <a:solidFill>
                  <a:schemeClr val="tx1"/>
                </a:solidFill>
              </a:rPr>
              <a:t> Χαραλαμπία	Α1</a:t>
            </a:r>
          </a:p>
        </p:txBody>
      </p:sp>
      <p:sp>
        <p:nvSpPr>
          <p:cNvPr id="5" name="2 - Υπότιτλος"/>
          <p:cNvSpPr txBox="1">
            <a:spLocks/>
          </p:cNvSpPr>
          <p:nvPr/>
        </p:nvSpPr>
        <p:spPr bwMode="auto">
          <a:xfrm>
            <a:off x="323528" y="3933056"/>
            <a:ext cx="8605838" cy="2304256"/>
          </a:xfrm>
          <a:prstGeom prst="rect">
            <a:avLst/>
          </a:prstGeom>
          <a:gradFill>
            <a:gsLst>
              <a:gs pos="0">
                <a:srgbClr val="5E9EFF"/>
              </a:gs>
              <a:gs pos="39999">
                <a:srgbClr val="85C2FF"/>
              </a:gs>
              <a:gs pos="70000">
                <a:srgbClr val="C4D6EB"/>
              </a:gs>
              <a:gs pos="100000">
                <a:srgbClr val="FFEBFA"/>
              </a:gs>
            </a:gsLst>
            <a:lin ang="5400000" scaled="0"/>
          </a:gra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kumimoji="0" lang="el-GR" sz="3600" b="1" i="1" u="none" strike="noStrike" kern="1200" cap="none" spc="0" normalizeH="0" baseline="0" noProof="0" dirty="0" smtClean="0">
                <a:ln w="11430"/>
                <a:solidFill>
                  <a:schemeClr val="tx1"/>
                </a:solidFill>
                <a:effectLst/>
                <a:uLnTx/>
                <a:uFillTx/>
                <a:latin typeface="+mn-lt"/>
                <a:ea typeface="+mn-ea"/>
                <a:cs typeface="Arial" charset="0"/>
              </a:rPr>
              <a:t>Υπεύθυνοι καθηγητές</a:t>
            </a:r>
            <a:r>
              <a:rPr kumimoji="0" lang="el-GR" sz="4000" b="1" i="0" u="none" strike="noStrike" kern="1200" cap="none" spc="0" normalizeH="0" baseline="0" noProof="0" dirty="0" smtClean="0">
                <a:ln w="11430"/>
                <a:solidFill>
                  <a:schemeClr val="tx1"/>
                </a:solidFill>
                <a:effectLst/>
                <a:uLnTx/>
                <a:uFillTx/>
                <a:latin typeface="+mn-lt"/>
                <a:ea typeface="+mn-ea"/>
                <a:cs typeface="Arial" charset="0"/>
              </a:rPr>
              <a:t>:</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l-GR" sz="3600" b="1" u="none" strike="noStrike" kern="1200" cap="none" spc="0" normalizeH="0" baseline="0" noProof="0" dirty="0" err="1" smtClean="0">
                <a:ln>
                  <a:noFill/>
                </a:ln>
                <a:solidFill>
                  <a:schemeClr val="tx1"/>
                </a:solidFill>
                <a:effectLst/>
                <a:uLnTx/>
                <a:uFillTx/>
                <a:latin typeface="+mn-lt"/>
                <a:ea typeface="+mn-ea"/>
                <a:cs typeface="+mn-cs"/>
              </a:rPr>
              <a:t>Μωραϊτάκης</a:t>
            </a:r>
            <a:r>
              <a:rPr kumimoji="0" lang="el-GR" sz="3600" b="1" u="none" strike="noStrike" kern="1200" cap="none" spc="0" normalizeH="0" baseline="0" noProof="0" dirty="0" smtClean="0">
                <a:ln>
                  <a:noFill/>
                </a:ln>
                <a:solidFill>
                  <a:schemeClr val="tx1"/>
                </a:solidFill>
                <a:effectLst/>
                <a:uLnTx/>
                <a:uFillTx/>
                <a:latin typeface="+mn-lt"/>
                <a:ea typeface="+mn-ea"/>
                <a:cs typeface="+mn-cs"/>
              </a:rPr>
              <a:t> Ηλίας 	ΠΕ04.01</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l-GR" sz="3600" b="1" u="none" strike="noStrike" kern="1200" cap="none" spc="0" normalizeH="0" baseline="0" noProof="0" dirty="0" err="1" smtClean="0">
                <a:ln>
                  <a:noFill/>
                </a:ln>
                <a:solidFill>
                  <a:schemeClr val="tx1"/>
                </a:solidFill>
                <a:effectLst/>
                <a:uLnTx/>
                <a:uFillTx/>
                <a:latin typeface="+mn-lt"/>
                <a:ea typeface="+mn-ea"/>
                <a:cs typeface="+mn-cs"/>
              </a:rPr>
              <a:t>Αγιαννιώτης</a:t>
            </a:r>
            <a:r>
              <a:rPr kumimoji="0" lang="el-GR" sz="3600" b="1" u="none" strike="noStrike" kern="1200" cap="none" spc="0" normalizeH="0" baseline="0" noProof="0" dirty="0" smtClean="0">
                <a:ln>
                  <a:noFill/>
                </a:ln>
                <a:solidFill>
                  <a:schemeClr val="tx1"/>
                </a:solidFill>
                <a:effectLst/>
                <a:uLnTx/>
                <a:uFillTx/>
                <a:latin typeface="+mn-lt"/>
                <a:ea typeface="+mn-ea"/>
                <a:cs typeface="+mn-cs"/>
              </a:rPr>
              <a:t> Σταύρος 	</a:t>
            </a:r>
            <a:r>
              <a:rPr kumimoji="0" lang="el-GR" sz="3600" b="1" u="none" strike="noStrike" kern="1200" cap="none" spc="0" normalizeH="0" baseline="0" noProof="0" dirty="0" smtClean="0">
                <a:ln>
                  <a:noFill/>
                </a:ln>
                <a:solidFill>
                  <a:schemeClr val="tx1"/>
                </a:solidFill>
                <a:effectLst/>
                <a:uLnTx/>
                <a:uFillTx/>
                <a:latin typeface="+mn-lt"/>
                <a:ea typeface="+mn-ea"/>
                <a:cs typeface="+mn-cs"/>
              </a:rPr>
              <a:t>ΠΕ03</a:t>
            </a:r>
            <a:endParaRPr kumimoji="0" lang="el-GR" sz="3600" b="1"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cse.ssl.berkeley.edu/bmendez/ay10/2002/notes/pics/0119.jpg"/>
          <p:cNvPicPr>
            <a:picLocks noChangeAspect="1" noChangeArrowheads="1"/>
          </p:cNvPicPr>
          <p:nvPr/>
        </p:nvPicPr>
        <p:blipFill>
          <a:blip r:embed="rId2" cstate="print"/>
          <a:srcRect t="22420" b="23305"/>
          <a:stretch>
            <a:fillRect/>
          </a:stretch>
        </p:blipFill>
        <p:spPr bwMode="auto">
          <a:xfrm>
            <a:off x="0" y="1196975"/>
            <a:ext cx="9144000" cy="3722688"/>
          </a:xfrm>
          <a:prstGeom prst="rect">
            <a:avLst/>
          </a:prstGeom>
          <a:noFill/>
          <a:ln w="9525">
            <a:noFill/>
            <a:miter lim="800000"/>
            <a:headEnd/>
            <a:tailEnd/>
          </a:ln>
        </p:spPr>
      </p:pic>
      <p:sp>
        <p:nvSpPr>
          <p:cNvPr id="16387" name="2 - TextBox"/>
          <p:cNvSpPr txBox="1">
            <a:spLocks noChangeArrowheads="1"/>
          </p:cNvSpPr>
          <p:nvPr/>
        </p:nvSpPr>
        <p:spPr bwMode="auto">
          <a:xfrm>
            <a:off x="468313" y="188913"/>
            <a:ext cx="8567737" cy="922337"/>
          </a:xfrm>
          <a:prstGeom prst="rect">
            <a:avLst/>
          </a:prstGeom>
          <a:noFill/>
          <a:ln w="9525">
            <a:noFill/>
            <a:miter lim="800000"/>
            <a:headEnd/>
            <a:tailEnd/>
          </a:ln>
        </p:spPr>
        <p:txBody>
          <a:bodyPr>
            <a:spAutoFit/>
          </a:bodyPr>
          <a:lstStyle/>
          <a:p>
            <a:r>
              <a:rPr lang="el-GR"/>
              <a:t>Ο Αρίσταρχος σκέφτηκε έναν απλούστατο τρόπο να υπολογίσει το λόγο των αποστάσεων Ηλίου και Σελήνης. Να μετρηθεί η γωνία Α στο ορθογώνιο τρίγωνο που σχηματίζουν Ήλιος – Γη – Σελήνης, όταν η φάση της Σελήνης είναι 1</a:t>
            </a:r>
            <a:r>
              <a:rPr lang="el-GR" baseline="30000"/>
              <a:t>ο</a:t>
            </a:r>
            <a:r>
              <a:rPr lang="el-GR"/>
              <a:t> τέταρτο.</a:t>
            </a:r>
          </a:p>
        </p:txBody>
      </p:sp>
      <p:sp>
        <p:nvSpPr>
          <p:cNvPr id="16388" name="3 - TextBox"/>
          <p:cNvSpPr txBox="1">
            <a:spLocks noChangeArrowheads="1"/>
          </p:cNvSpPr>
          <p:nvPr/>
        </p:nvSpPr>
        <p:spPr bwMode="auto">
          <a:xfrm>
            <a:off x="3059113" y="2708275"/>
            <a:ext cx="288925" cy="369888"/>
          </a:xfrm>
          <a:prstGeom prst="rect">
            <a:avLst/>
          </a:prstGeom>
          <a:noFill/>
          <a:ln w="9525">
            <a:noFill/>
            <a:miter lim="800000"/>
            <a:headEnd/>
            <a:tailEnd/>
          </a:ln>
        </p:spPr>
        <p:txBody>
          <a:bodyPr>
            <a:spAutoFit/>
          </a:bodyPr>
          <a:lstStyle/>
          <a:p>
            <a:r>
              <a:rPr lang="en-US"/>
              <a:t>S</a:t>
            </a:r>
            <a:endParaRPr lang="el-GR"/>
          </a:p>
        </p:txBody>
      </p:sp>
      <p:sp>
        <p:nvSpPr>
          <p:cNvPr id="16389" name="4 - TextBox"/>
          <p:cNvSpPr txBox="1">
            <a:spLocks noChangeArrowheads="1"/>
          </p:cNvSpPr>
          <p:nvPr/>
        </p:nvSpPr>
        <p:spPr bwMode="auto">
          <a:xfrm>
            <a:off x="900113" y="2492375"/>
            <a:ext cx="287337" cy="369888"/>
          </a:xfrm>
          <a:prstGeom prst="rect">
            <a:avLst/>
          </a:prstGeom>
          <a:noFill/>
          <a:ln w="9525">
            <a:noFill/>
            <a:miter lim="800000"/>
            <a:headEnd/>
            <a:tailEnd/>
          </a:ln>
        </p:spPr>
        <p:txBody>
          <a:bodyPr>
            <a:spAutoFit/>
          </a:bodyPr>
          <a:lstStyle/>
          <a:p>
            <a:r>
              <a:rPr lang="en-US"/>
              <a:t>L</a:t>
            </a:r>
            <a:endParaRPr lang="el-GR"/>
          </a:p>
        </p:txBody>
      </p:sp>
      <p:sp>
        <p:nvSpPr>
          <p:cNvPr id="16390" name="5 - TextBox"/>
          <p:cNvSpPr txBox="1">
            <a:spLocks noChangeArrowheads="1"/>
          </p:cNvSpPr>
          <p:nvPr/>
        </p:nvSpPr>
        <p:spPr bwMode="auto">
          <a:xfrm>
            <a:off x="468313" y="5013325"/>
            <a:ext cx="3743325" cy="1477963"/>
          </a:xfrm>
          <a:prstGeom prst="rect">
            <a:avLst/>
          </a:prstGeom>
          <a:noFill/>
          <a:ln w="9525">
            <a:noFill/>
            <a:miter lim="800000"/>
            <a:headEnd/>
            <a:tailEnd/>
          </a:ln>
        </p:spPr>
        <p:txBody>
          <a:bodyPr>
            <a:spAutoFit/>
          </a:bodyPr>
          <a:lstStyle/>
          <a:p>
            <a:r>
              <a:rPr lang="el-GR"/>
              <a:t>Η τριγωνομετρία λέει ότι</a:t>
            </a:r>
          </a:p>
          <a:p>
            <a:r>
              <a:rPr lang="el-GR"/>
              <a:t>                 </a:t>
            </a:r>
            <a:r>
              <a:rPr lang="en-US"/>
              <a:t>L                 S          1</a:t>
            </a:r>
            <a:endParaRPr lang="el-GR"/>
          </a:p>
          <a:p>
            <a:r>
              <a:rPr lang="el-GR"/>
              <a:t>συνΑ =         </a:t>
            </a:r>
            <a:r>
              <a:rPr lang="en-US"/>
              <a:t>  , </a:t>
            </a:r>
            <a:r>
              <a:rPr lang="el-GR"/>
              <a:t>άρα </a:t>
            </a:r>
            <a:r>
              <a:rPr lang="en-US"/>
              <a:t>          = </a:t>
            </a:r>
            <a:endParaRPr lang="el-GR"/>
          </a:p>
          <a:p>
            <a:r>
              <a:rPr lang="en-US"/>
              <a:t>                 S                 L        </a:t>
            </a:r>
            <a:r>
              <a:rPr lang="el-GR"/>
              <a:t>συνΑ</a:t>
            </a:r>
          </a:p>
          <a:p>
            <a:endParaRPr lang="el-GR"/>
          </a:p>
        </p:txBody>
      </p:sp>
      <p:cxnSp>
        <p:nvCxnSpPr>
          <p:cNvPr id="8" name="7 - Ευθεία γραμμή σύνδεσης"/>
          <p:cNvCxnSpPr/>
          <p:nvPr/>
        </p:nvCxnSpPr>
        <p:spPr>
          <a:xfrm>
            <a:off x="1403350" y="5732463"/>
            <a:ext cx="5048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 Ευθεία γραμμή σύνδεσης"/>
          <p:cNvCxnSpPr/>
          <p:nvPr/>
        </p:nvCxnSpPr>
        <p:spPr>
          <a:xfrm>
            <a:off x="2627313" y="5732463"/>
            <a:ext cx="5048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9 - Ευθεία γραμμή σύνδεσης"/>
          <p:cNvCxnSpPr/>
          <p:nvPr/>
        </p:nvCxnSpPr>
        <p:spPr>
          <a:xfrm>
            <a:off x="3419475" y="5732463"/>
            <a:ext cx="5048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394" name="10 - TextBox"/>
          <p:cNvSpPr txBox="1">
            <a:spLocks noChangeArrowheads="1"/>
          </p:cNvSpPr>
          <p:nvPr/>
        </p:nvSpPr>
        <p:spPr bwMode="auto">
          <a:xfrm>
            <a:off x="4643438" y="5157788"/>
            <a:ext cx="4176712" cy="1200150"/>
          </a:xfrm>
          <a:prstGeom prst="rect">
            <a:avLst/>
          </a:prstGeom>
          <a:noFill/>
          <a:ln w="9525">
            <a:noFill/>
            <a:miter lim="800000"/>
            <a:headEnd/>
            <a:tailEnd/>
          </a:ln>
        </p:spPr>
        <p:txBody>
          <a:bodyPr>
            <a:spAutoFit/>
          </a:bodyPr>
          <a:lstStyle/>
          <a:p>
            <a:r>
              <a:rPr lang="el-GR"/>
              <a:t>Η γωνία είναι σχεδόν ορθή, Α=89° 50΄, που δίνει αποτέλεσμα για το λόγο </a:t>
            </a:r>
            <a:r>
              <a:rPr lang="en-US"/>
              <a:t>S/L</a:t>
            </a:r>
            <a:r>
              <a:rPr lang="el-GR"/>
              <a:t> ένα μεγάλο αριθμό.  </a:t>
            </a:r>
          </a:p>
          <a:p>
            <a:r>
              <a:rPr lang="el-GR"/>
              <a:t>(Στην πραγματικότητα </a:t>
            </a:r>
            <a:r>
              <a:rPr lang="en-US"/>
              <a:t>S/L</a:t>
            </a:r>
            <a:r>
              <a:rPr lang="el-GR"/>
              <a:t>=390)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 TextBox"/>
          <p:cNvSpPr txBox="1">
            <a:spLocks noChangeArrowheads="1"/>
          </p:cNvSpPr>
          <p:nvPr/>
        </p:nvSpPr>
        <p:spPr bwMode="auto">
          <a:xfrm>
            <a:off x="250825" y="2924175"/>
            <a:ext cx="5821373" cy="2031325"/>
          </a:xfrm>
          <a:prstGeom prst="rect">
            <a:avLst/>
          </a:prstGeom>
          <a:noFill/>
          <a:ln w="9525">
            <a:noFill/>
            <a:miter lim="800000"/>
            <a:headEnd/>
            <a:tailEnd/>
          </a:ln>
        </p:spPr>
        <p:txBody>
          <a:bodyPr wrap="square">
            <a:spAutoFit/>
          </a:bodyPr>
          <a:lstStyle/>
          <a:p>
            <a:r>
              <a:rPr lang="el-GR" dirty="0">
                <a:latin typeface="Calibri" pitchFamily="34" charset="0"/>
              </a:rPr>
              <a:t>                                                </a:t>
            </a:r>
            <a:r>
              <a:rPr lang="en-US" dirty="0">
                <a:latin typeface="Calibri" pitchFamily="34" charset="0"/>
              </a:rPr>
              <a:t>        </a:t>
            </a:r>
            <a:endParaRPr lang="el-GR" dirty="0">
              <a:latin typeface="Calibri" pitchFamily="34" charset="0"/>
            </a:endParaRPr>
          </a:p>
          <a:p>
            <a:r>
              <a:rPr lang="en-US" dirty="0">
                <a:latin typeface="Calibri" pitchFamily="34" charset="0"/>
              </a:rPr>
              <a:t>  </a:t>
            </a:r>
            <a:r>
              <a:rPr lang="el-GR" dirty="0">
                <a:latin typeface="Calibri" pitchFamily="34" charset="0"/>
              </a:rPr>
              <a:t> </a:t>
            </a:r>
          </a:p>
          <a:p>
            <a:r>
              <a:rPr lang="el-GR" dirty="0">
                <a:latin typeface="Calibri" pitchFamily="34" charset="0"/>
              </a:rPr>
              <a:t>                          </a:t>
            </a:r>
            <a:r>
              <a:rPr lang="en-US" dirty="0">
                <a:latin typeface="Calibri" pitchFamily="34" charset="0"/>
              </a:rPr>
              <a:t>t</a:t>
            </a:r>
            <a:r>
              <a:rPr lang="el-GR" dirty="0">
                <a:latin typeface="Calibri" pitchFamily="34" charset="0"/>
              </a:rPr>
              <a:t>                  </a:t>
            </a:r>
            <a:r>
              <a:rPr lang="en-US" dirty="0">
                <a:latin typeface="Calibri" pitchFamily="34" charset="0"/>
              </a:rPr>
              <a:t>d</a:t>
            </a:r>
            <a:r>
              <a:rPr lang="el-GR" dirty="0">
                <a:latin typeface="Calibri" pitchFamily="34" charset="0"/>
              </a:rPr>
              <a:t> </a:t>
            </a:r>
          </a:p>
          <a:p>
            <a:r>
              <a:rPr lang="el-GR" dirty="0">
                <a:latin typeface="Calibri" pitchFamily="34" charset="0"/>
              </a:rPr>
              <a:t> Έτσι έχουμε         =   1 +         =</a:t>
            </a:r>
            <a:r>
              <a:rPr lang="en-US" dirty="0">
                <a:latin typeface="Calibri" pitchFamily="34" charset="0"/>
              </a:rPr>
              <a:t> </a:t>
            </a:r>
            <a:r>
              <a:rPr lang="el-GR" dirty="0" smtClean="0">
                <a:latin typeface="Calibri" pitchFamily="34" charset="0"/>
              </a:rPr>
              <a:t>(1+2,125)114,6/115,6 = 3,125</a:t>
            </a:r>
            <a:endParaRPr lang="el-GR" dirty="0">
              <a:latin typeface="Calibri" pitchFamily="34" charset="0"/>
            </a:endParaRPr>
          </a:p>
          <a:p>
            <a:r>
              <a:rPr lang="en-US" dirty="0">
                <a:latin typeface="Calibri" pitchFamily="34" charset="0"/>
              </a:rPr>
              <a:t>                          </a:t>
            </a:r>
            <a:r>
              <a:rPr lang="el-GR" dirty="0">
                <a:latin typeface="Calibri" pitchFamily="34" charset="0"/>
              </a:rPr>
              <a:t>λ                  </a:t>
            </a:r>
            <a:r>
              <a:rPr lang="el-GR" dirty="0" err="1">
                <a:latin typeface="Calibri" pitchFamily="34" charset="0"/>
              </a:rPr>
              <a:t>λ</a:t>
            </a:r>
            <a:r>
              <a:rPr lang="el-GR" dirty="0">
                <a:latin typeface="Calibri" pitchFamily="34" charset="0"/>
              </a:rPr>
              <a:t>     </a:t>
            </a:r>
          </a:p>
          <a:p>
            <a:r>
              <a:rPr lang="en-US" dirty="0">
                <a:latin typeface="Calibri" pitchFamily="34" charset="0"/>
              </a:rPr>
              <a:t>                                             </a:t>
            </a:r>
            <a:endParaRPr lang="el-GR" dirty="0">
              <a:latin typeface="Calibri" pitchFamily="34" charset="0"/>
            </a:endParaRPr>
          </a:p>
          <a:p>
            <a:r>
              <a:rPr lang="en-US" dirty="0">
                <a:latin typeface="Calibri" pitchFamily="34" charset="0"/>
              </a:rPr>
              <a:t>                                                  </a:t>
            </a:r>
            <a:r>
              <a:rPr lang="el-GR" dirty="0">
                <a:latin typeface="Calibri" pitchFamily="34" charset="0"/>
              </a:rPr>
              <a:t> </a:t>
            </a:r>
            <a:r>
              <a:rPr lang="en-US" dirty="0">
                <a:latin typeface="Calibri" pitchFamily="34" charset="0"/>
              </a:rPr>
              <a:t> </a:t>
            </a:r>
            <a:endParaRPr lang="el-GR" dirty="0">
              <a:latin typeface="Calibri" pitchFamily="34" charset="0"/>
            </a:endParaRPr>
          </a:p>
        </p:txBody>
      </p:sp>
      <p:cxnSp>
        <p:nvCxnSpPr>
          <p:cNvPr id="5" name="4 - Ευθεία γραμμή σύνδεσης"/>
          <p:cNvCxnSpPr/>
          <p:nvPr/>
        </p:nvCxnSpPr>
        <p:spPr>
          <a:xfrm>
            <a:off x="2627313" y="3933825"/>
            <a:ext cx="287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413" name="2 - TextBox"/>
          <p:cNvSpPr txBox="1">
            <a:spLocks noChangeArrowheads="1"/>
          </p:cNvSpPr>
          <p:nvPr/>
        </p:nvSpPr>
        <p:spPr bwMode="auto">
          <a:xfrm>
            <a:off x="395288" y="836613"/>
            <a:ext cx="3529012" cy="2032000"/>
          </a:xfrm>
          <a:prstGeom prst="rect">
            <a:avLst/>
          </a:prstGeom>
          <a:noFill/>
          <a:ln w="9525">
            <a:noFill/>
            <a:miter lim="800000"/>
            <a:headEnd/>
            <a:tailEnd/>
          </a:ln>
        </p:spPr>
        <p:txBody>
          <a:bodyPr>
            <a:spAutoFit/>
          </a:bodyPr>
          <a:lstStyle/>
          <a:p>
            <a:r>
              <a:rPr lang="el-GR" b="1">
                <a:latin typeface="Calibri" pitchFamily="34" charset="0"/>
              </a:rPr>
              <a:t>                                                </a:t>
            </a:r>
            <a:r>
              <a:rPr lang="en-US" b="1">
                <a:latin typeface="Calibri" pitchFamily="34" charset="0"/>
              </a:rPr>
              <a:t>d</a:t>
            </a:r>
            <a:r>
              <a:rPr lang="el-GR" b="1">
                <a:latin typeface="Calibri" pitchFamily="34" charset="0"/>
              </a:rPr>
              <a:t> </a:t>
            </a:r>
            <a:r>
              <a:rPr lang="en-US" b="1">
                <a:latin typeface="Calibri" pitchFamily="34" charset="0"/>
              </a:rPr>
              <a:t>       s </a:t>
            </a:r>
            <a:endParaRPr lang="el-GR" b="1">
              <a:latin typeface="Calibri" pitchFamily="34" charset="0"/>
            </a:endParaRPr>
          </a:p>
          <a:p>
            <a:r>
              <a:rPr lang="el-GR" b="1">
                <a:latin typeface="Calibri" pitchFamily="34" charset="0"/>
              </a:rPr>
              <a:t>                                     ( 1 +         )</a:t>
            </a:r>
            <a:r>
              <a:rPr lang="en-US" b="1">
                <a:latin typeface="Calibri" pitchFamily="34" charset="0"/>
              </a:rPr>
              <a:t>  </a:t>
            </a:r>
            <a:r>
              <a:rPr lang="el-GR" b="1">
                <a:latin typeface="Calibri" pitchFamily="34" charset="0"/>
              </a:rPr>
              <a:t> </a:t>
            </a:r>
          </a:p>
          <a:p>
            <a:r>
              <a:rPr lang="el-GR" b="1">
                <a:latin typeface="Calibri" pitchFamily="34" charset="0"/>
              </a:rPr>
              <a:t>                          </a:t>
            </a:r>
            <a:r>
              <a:rPr lang="en-US" b="1">
                <a:latin typeface="Calibri" pitchFamily="34" charset="0"/>
              </a:rPr>
              <a:t>t  </a:t>
            </a:r>
            <a:r>
              <a:rPr lang="el-GR" b="1">
                <a:latin typeface="Calibri" pitchFamily="34" charset="0"/>
              </a:rPr>
              <a:t>                   λ   </a:t>
            </a:r>
            <a:r>
              <a:rPr lang="en-US" b="1">
                <a:latin typeface="Calibri" pitchFamily="34" charset="0"/>
              </a:rPr>
              <a:t>     </a:t>
            </a:r>
            <a:r>
              <a:rPr lang="el-GR" b="1">
                <a:latin typeface="Calibri" pitchFamily="34" charset="0"/>
              </a:rPr>
              <a:t>λ    </a:t>
            </a:r>
            <a:r>
              <a:rPr lang="en-US" b="1">
                <a:latin typeface="Calibri" pitchFamily="34" charset="0"/>
              </a:rPr>
              <a:t>     </a:t>
            </a:r>
            <a:endParaRPr lang="el-GR" b="1">
              <a:latin typeface="Calibri" pitchFamily="34" charset="0"/>
            </a:endParaRPr>
          </a:p>
          <a:p>
            <a:r>
              <a:rPr lang="el-GR" b="1">
                <a:latin typeface="Calibri" pitchFamily="34" charset="0"/>
              </a:rPr>
              <a:t>      Έτσι στην         =   </a:t>
            </a:r>
          </a:p>
          <a:p>
            <a:r>
              <a:rPr lang="en-US" b="1">
                <a:latin typeface="Calibri" pitchFamily="34" charset="0"/>
              </a:rPr>
              <a:t>                          </a:t>
            </a:r>
            <a:r>
              <a:rPr lang="el-GR" b="1">
                <a:latin typeface="Calibri" pitchFamily="34" charset="0"/>
              </a:rPr>
              <a:t>λ                        </a:t>
            </a:r>
            <a:r>
              <a:rPr lang="en-US" b="1">
                <a:latin typeface="Calibri" pitchFamily="34" charset="0"/>
              </a:rPr>
              <a:t>s</a:t>
            </a:r>
            <a:endParaRPr lang="el-GR" b="1">
              <a:latin typeface="Calibri" pitchFamily="34" charset="0"/>
            </a:endParaRPr>
          </a:p>
          <a:p>
            <a:r>
              <a:rPr lang="en-US" b="1">
                <a:latin typeface="Calibri" pitchFamily="34" charset="0"/>
              </a:rPr>
              <a:t>                                          1  + </a:t>
            </a:r>
            <a:endParaRPr lang="el-GR" b="1">
              <a:latin typeface="Calibri" pitchFamily="34" charset="0"/>
            </a:endParaRPr>
          </a:p>
          <a:p>
            <a:r>
              <a:rPr lang="en-US" b="1">
                <a:latin typeface="Calibri" pitchFamily="34" charset="0"/>
              </a:rPr>
              <a:t>                                                  </a:t>
            </a:r>
            <a:r>
              <a:rPr lang="el-GR" b="1">
                <a:latin typeface="Calibri" pitchFamily="34" charset="0"/>
              </a:rPr>
              <a:t> </a:t>
            </a:r>
            <a:r>
              <a:rPr lang="en-US" b="1">
                <a:latin typeface="Calibri" pitchFamily="34" charset="0"/>
              </a:rPr>
              <a:t> </a:t>
            </a:r>
            <a:r>
              <a:rPr lang="el-GR" b="1">
                <a:latin typeface="Calibri" pitchFamily="34" charset="0"/>
              </a:rPr>
              <a:t>λ</a:t>
            </a:r>
          </a:p>
        </p:txBody>
      </p:sp>
      <p:cxnSp>
        <p:nvCxnSpPr>
          <p:cNvPr id="12" name="11 - Ευθεία γραμμή σύνδεσης"/>
          <p:cNvCxnSpPr/>
          <p:nvPr/>
        </p:nvCxnSpPr>
        <p:spPr>
          <a:xfrm>
            <a:off x="1763713" y="1844675"/>
            <a:ext cx="287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2916238" y="1341438"/>
            <a:ext cx="287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13 - Ευθεία γραμμή σύνδεσης"/>
          <p:cNvCxnSpPr/>
          <p:nvPr/>
        </p:nvCxnSpPr>
        <p:spPr>
          <a:xfrm>
            <a:off x="3419475" y="1341438"/>
            <a:ext cx="2873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14 - Ευθεία γραμμή σύνδεσης"/>
          <p:cNvCxnSpPr/>
          <p:nvPr/>
        </p:nvCxnSpPr>
        <p:spPr>
          <a:xfrm>
            <a:off x="3132138" y="2420938"/>
            <a:ext cx="287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 Ευθεία γραμμή σύνδεσης"/>
          <p:cNvCxnSpPr>
            <a:endCxn id="17413" idx="3"/>
          </p:cNvCxnSpPr>
          <p:nvPr/>
        </p:nvCxnSpPr>
        <p:spPr>
          <a:xfrm>
            <a:off x="2339975" y="1844675"/>
            <a:ext cx="1584325" cy="79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 Ευθεία γραμμή σύνδεσης"/>
          <p:cNvCxnSpPr/>
          <p:nvPr/>
        </p:nvCxnSpPr>
        <p:spPr>
          <a:xfrm>
            <a:off x="1619250" y="3933825"/>
            <a:ext cx="2873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19 - Ευθεία γραμμή σύνδεσης"/>
          <p:cNvCxnSpPr/>
          <p:nvPr/>
        </p:nvCxnSpPr>
        <p:spPr>
          <a:xfrm flipH="1">
            <a:off x="3348038" y="908050"/>
            <a:ext cx="503237" cy="8651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20 - Ευθεία γραμμή σύνδεσης"/>
          <p:cNvCxnSpPr/>
          <p:nvPr/>
        </p:nvCxnSpPr>
        <p:spPr>
          <a:xfrm flipH="1">
            <a:off x="2484438" y="2060575"/>
            <a:ext cx="1150937" cy="7207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422" name="23 - TextBox"/>
          <p:cNvSpPr txBox="1">
            <a:spLocks noChangeArrowheads="1"/>
          </p:cNvSpPr>
          <p:nvPr/>
        </p:nvSpPr>
        <p:spPr bwMode="auto">
          <a:xfrm>
            <a:off x="4500563" y="1484313"/>
            <a:ext cx="4105275" cy="646112"/>
          </a:xfrm>
          <a:prstGeom prst="rect">
            <a:avLst/>
          </a:prstGeom>
          <a:noFill/>
          <a:ln w="9525">
            <a:noFill/>
            <a:miter lim="800000"/>
            <a:headEnd/>
            <a:tailEnd/>
          </a:ln>
        </p:spPr>
        <p:txBody>
          <a:bodyPr>
            <a:spAutoFit/>
          </a:bodyPr>
          <a:lstStyle/>
          <a:p>
            <a:r>
              <a:rPr lang="el-GR"/>
              <a:t>οι ποσότητες </a:t>
            </a:r>
            <a:r>
              <a:rPr lang="en-US"/>
              <a:t>s/</a:t>
            </a:r>
            <a:r>
              <a:rPr lang="el-GR"/>
              <a:t>λ</a:t>
            </a:r>
            <a:r>
              <a:rPr lang="en-US"/>
              <a:t> </a:t>
            </a:r>
            <a:r>
              <a:rPr lang="el-GR"/>
              <a:t>και 1+</a:t>
            </a:r>
            <a:r>
              <a:rPr lang="en-US"/>
              <a:t>s</a:t>
            </a:r>
            <a:r>
              <a:rPr lang="el-GR"/>
              <a:t>/λ είναι περίπου ίσες, οπότε τις απλοποιούμε </a:t>
            </a:r>
          </a:p>
        </p:txBody>
      </p:sp>
      <p:sp>
        <p:nvSpPr>
          <p:cNvPr id="17423" name="24 - TextBox"/>
          <p:cNvSpPr txBox="1">
            <a:spLocks noChangeArrowheads="1"/>
          </p:cNvSpPr>
          <p:nvPr/>
        </p:nvSpPr>
        <p:spPr bwMode="auto">
          <a:xfrm>
            <a:off x="5072066" y="4572008"/>
            <a:ext cx="3643338" cy="923330"/>
          </a:xfrm>
          <a:prstGeom prst="rect">
            <a:avLst/>
          </a:prstGeom>
          <a:noFill/>
          <a:ln w="9525">
            <a:noFill/>
            <a:miter lim="800000"/>
            <a:headEnd/>
            <a:tailEnd/>
          </a:ln>
        </p:spPr>
        <p:txBody>
          <a:bodyPr wrap="square">
            <a:spAutoFit/>
          </a:bodyPr>
          <a:lstStyle/>
          <a:p>
            <a:r>
              <a:rPr lang="el-GR" dirty="0"/>
              <a:t>Δηλαδή </a:t>
            </a:r>
            <a:r>
              <a:rPr lang="el-GR" b="1" dirty="0"/>
              <a:t>η Γη είναι </a:t>
            </a:r>
            <a:r>
              <a:rPr lang="en-US" b="1" dirty="0" smtClean="0"/>
              <a:t>3,</a:t>
            </a:r>
            <a:r>
              <a:rPr lang="el-GR" b="1" dirty="0" smtClean="0"/>
              <a:t>125</a:t>
            </a:r>
            <a:r>
              <a:rPr lang="en-US" b="1" dirty="0" smtClean="0"/>
              <a:t> </a:t>
            </a:r>
            <a:r>
              <a:rPr lang="el-GR" b="1" dirty="0"/>
              <a:t>φορές μεγαλύτερη από τη Σελήνη</a:t>
            </a:r>
            <a:r>
              <a:rPr lang="en-US" dirty="0"/>
              <a:t>, </a:t>
            </a:r>
            <a:r>
              <a:rPr lang="el-GR" dirty="0"/>
              <a:t>σύμφωνα με τις μετρήσεις μας.</a:t>
            </a:r>
          </a:p>
        </p:txBody>
      </p:sp>
      <p:sp>
        <p:nvSpPr>
          <p:cNvPr id="17424" name="16 - TextBox"/>
          <p:cNvSpPr txBox="1">
            <a:spLocks noChangeArrowheads="1"/>
          </p:cNvSpPr>
          <p:nvPr/>
        </p:nvSpPr>
        <p:spPr bwMode="auto">
          <a:xfrm>
            <a:off x="755650" y="0"/>
            <a:ext cx="7848600" cy="646113"/>
          </a:xfrm>
          <a:prstGeom prst="rect">
            <a:avLst/>
          </a:prstGeom>
          <a:noFill/>
          <a:ln w="9525">
            <a:noFill/>
            <a:miter lim="800000"/>
            <a:headEnd/>
            <a:tailEnd/>
          </a:ln>
        </p:spPr>
        <p:txBody>
          <a:bodyPr>
            <a:spAutoFit/>
          </a:bodyPr>
          <a:lstStyle/>
          <a:p>
            <a:r>
              <a:rPr lang="el-GR" sz="3600" b="1"/>
              <a:t>Σύγκριση μεγεθών Σελήνης και Γης</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3 - TextBox"/>
          <p:cNvSpPr txBox="1">
            <a:spLocks noChangeArrowheads="1"/>
          </p:cNvSpPr>
          <p:nvPr/>
        </p:nvSpPr>
        <p:spPr bwMode="auto">
          <a:xfrm>
            <a:off x="1763713" y="115888"/>
            <a:ext cx="5616575" cy="647700"/>
          </a:xfrm>
          <a:prstGeom prst="rect">
            <a:avLst/>
          </a:prstGeom>
          <a:noFill/>
          <a:ln w="9525">
            <a:noFill/>
            <a:miter lim="800000"/>
            <a:headEnd/>
            <a:tailEnd/>
          </a:ln>
        </p:spPr>
        <p:txBody>
          <a:bodyPr>
            <a:spAutoFit/>
          </a:bodyPr>
          <a:lstStyle/>
          <a:p>
            <a:r>
              <a:rPr lang="el-GR" sz="3600">
                <a:latin typeface="Calibri" pitchFamily="34" charset="0"/>
              </a:rPr>
              <a:t>Σύγκριση αποτελεσμάτων</a:t>
            </a:r>
          </a:p>
        </p:txBody>
      </p:sp>
      <p:graphicFrame>
        <p:nvGraphicFramePr>
          <p:cNvPr id="5" name="4 - Πίνακας"/>
          <p:cNvGraphicFramePr>
            <a:graphicFrameLocks noGrp="1"/>
          </p:cNvGraphicFramePr>
          <p:nvPr/>
        </p:nvGraphicFramePr>
        <p:xfrm>
          <a:off x="539750" y="908050"/>
          <a:ext cx="8104217" cy="5092719"/>
        </p:xfrm>
        <a:graphic>
          <a:graphicData uri="http://schemas.openxmlformats.org/drawingml/2006/table">
            <a:tbl>
              <a:tblPr/>
              <a:tblGrid>
                <a:gridCol w="982111"/>
                <a:gridCol w="1719294"/>
                <a:gridCol w="1350703"/>
                <a:gridCol w="1350703"/>
                <a:gridCol w="1375263"/>
                <a:gridCol w="1326143"/>
              </a:tblGrid>
              <a:tr h="1403505">
                <a:tc>
                  <a:txBody>
                    <a:bodyPr/>
                    <a:lstStyle/>
                    <a:p>
                      <a:pPr algn="ctr"/>
                      <a:r>
                        <a:rPr lang="el-GR" sz="1600" dirty="0" smtClean="0"/>
                        <a:t>λόγος</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a:r>
                        <a:rPr lang="el-GR" sz="1600" dirty="0" smtClean="0"/>
                        <a:t>περιγραφή</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a:r>
                        <a:rPr lang="el-GR" sz="1600" dirty="0" smtClean="0"/>
                        <a:t>Αρίσταρχος</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a:r>
                        <a:rPr lang="el-GR" sz="1600" dirty="0" smtClean="0"/>
                        <a:t>Μέθοδος Αρίσταρχου με σημερινά δεδομένα</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a:r>
                        <a:rPr lang="el-GR" sz="1600" dirty="0" smtClean="0"/>
                        <a:t>Πραγματικές</a:t>
                      </a:r>
                      <a:r>
                        <a:rPr lang="el-GR" sz="1600" baseline="0" dirty="0" smtClean="0"/>
                        <a:t> τιμές</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a:r>
                        <a:rPr lang="el-GR" sz="1600" b="1" dirty="0" smtClean="0"/>
                        <a:t>Οι</a:t>
                      </a:r>
                      <a:r>
                        <a:rPr lang="el-GR" sz="1600" b="1" baseline="0" dirty="0" smtClean="0"/>
                        <a:t> δικές μας μετρήσεις</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r>
              <a:tr h="761903">
                <a:tc>
                  <a:txBody>
                    <a:bodyPr/>
                    <a:lstStyle/>
                    <a:p>
                      <a:pPr algn="ctr"/>
                      <a:r>
                        <a:rPr lang="en-US" sz="1600" i="1"/>
                        <a:t>s/t</a:t>
                      </a: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t>Ακτίνα του Ήλιου προς ακτίνα</a:t>
                      </a:r>
                      <a:r>
                        <a:rPr lang="el-GR" sz="1600" baseline="0" dirty="0" smtClean="0"/>
                        <a:t> Γης</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t>6,7</a:t>
                      </a:r>
                      <a:endParaRPr lang="el-G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t>95,8</a:t>
                      </a:r>
                      <a:endParaRPr lang="el-G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a:t>109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36,67</a:t>
                      </a:r>
                      <a:endParaRPr lang="el-G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1903">
                <a:tc>
                  <a:txBody>
                    <a:bodyPr/>
                    <a:lstStyle/>
                    <a:p>
                      <a:pPr algn="ctr"/>
                      <a:r>
                        <a:rPr lang="en-US" sz="1600" i="1" dirty="0" smtClean="0"/>
                        <a:t>t/</a:t>
                      </a:r>
                      <a:r>
                        <a:rPr lang="el-GR" sz="1600" i="1" dirty="0" smtClean="0"/>
                        <a:t>λ</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t>Ακτίνα Γης προς ακτίνα Σελήνης</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t>2,85</a:t>
                      </a:r>
                      <a:endParaRPr lang="el-G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t>3,59</a:t>
                      </a:r>
                      <a:endParaRPr lang="el-G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t>3,50</a:t>
                      </a:r>
                      <a:endParaRPr lang="el-G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b="1" dirty="0" smtClean="0"/>
                        <a:t>3,</a:t>
                      </a:r>
                      <a:r>
                        <a:rPr lang="en-US" sz="1600" b="1" dirty="0" smtClean="0"/>
                        <a:t>125</a:t>
                      </a:r>
                      <a:endParaRPr lang="el-G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2704">
                <a:tc>
                  <a:txBody>
                    <a:bodyPr/>
                    <a:lstStyle/>
                    <a:p>
                      <a:pPr algn="ctr"/>
                      <a:r>
                        <a:rPr lang="en-US" sz="1600" i="1"/>
                        <a:t>L/t</a:t>
                      </a: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t>Απόσταση Γης-Σελήνης σε γήινες ακτίνες </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t>61,8</a:t>
                      </a:r>
                      <a:endParaRPr lang="el-G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t>60,32</a:t>
                      </a:r>
                      <a:endParaRPr lang="el-G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73,46</a:t>
                      </a:r>
                      <a:endParaRPr lang="el-G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2704">
                <a:tc>
                  <a:txBody>
                    <a:bodyPr/>
                    <a:lstStyle/>
                    <a:p>
                      <a:pPr algn="ctr"/>
                      <a:r>
                        <a:rPr lang="en-US" sz="1600" i="1"/>
                        <a:t>S/t</a:t>
                      </a:r>
                      <a:endParaRPr lang="en-US"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t>Απόσταση Γης-Ηλίου σε γήινες ακτίνες</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a:t>380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t>21.260</a:t>
                      </a:r>
                      <a:endParaRPr lang="el-G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600" dirty="0" smtClean="0"/>
                        <a:t>23.500</a:t>
                      </a:r>
                      <a:endParaRPr lang="el-G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8.435</a:t>
                      </a:r>
                      <a:endParaRPr lang="el-G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dirty="0" smtClean="0"/>
              <a:t>Ηλιοκεντρικό σύστημα του Κοπέρνικου</a:t>
            </a:r>
            <a:endParaRPr lang="el-GR" b="1" i="1" dirty="0"/>
          </a:p>
        </p:txBody>
      </p:sp>
      <p:sp>
        <p:nvSpPr>
          <p:cNvPr id="3" name="2 - Θέση περιεχομένου"/>
          <p:cNvSpPr>
            <a:spLocks noGrp="1"/>
          </p:cNvSpPr>
          <p:nvPr>
            <p:ph idx="1"/>
          </p:nvPr>
        </p:nvSpPr>
        <p:spPr/>
        <p:txBody>
          <a:bodyPr/>
          <a:lstStyle/>
          <a:p>
            <a:r>
              <a:rPr lang="el-GR" sz="2400" dirty="0" smtClean="0"/>
              <a:t>Δεν γνωρίζουμε πότε ακριβώς ο Κοπέρνικος έκρινε ότι το μοντέλο του για τον ουρανό και το ηλιακό σύστημα, εξηγούσε καλύτερα τις παρατηρήσεις που οι άνθρωποι έκαναν για χιλιάδες χρόνια. Γνωρίζουμε όμως ότι το 1514 έγραψε ένα σύντομο κείμενο που έδειξε σε λιγοστούς έμπιστους φίλους. Δεν τόλμησε όμως να το δημοσιεύσει. Σε αυτό δήλωνε αρκετά ξεκάθαρα ότι </a:t>
            </a:r>
            <a:r>
              <a:rPr lang="el-GR" sz="2400" b="1" dirty="0" smtClean="0"/>
              <a:t>«το κέντρο της Γης δεν είναι το κέντρο του Σύμπαντος» και ότι «περιφερόμαστε γύρω από τον Ήλιο όπως κάθε άλλος πλανήτης».... </a:t>
            </a:r>
            <a:r>
              <a:rPr lang="el-GR" b="1" dirty="0" smtClean="0"/>
              <a:t/>
            </a:r>
            <a:br>
              <a:rPr lang="el-GR" b="1" dirty="0" smtClean="0"/>
            </a:b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b="1" i="1" dirty="0" smtClean="0"/>
              <a:t>Περιγραφή ηλιοκεντρικού συστήματος Κοπέρνικου</a:t>
            </a:r>
            <a:endParaRPr lang="el-GR" sz="4000" b="1" i="1" dirty="0"/>
          </a:p>
        </p:txBody>
      </p:sp>
      <p:sp>
        <p:nvSpPr>
          <p:cNvPr id="3" name="2 - Θέση περιεχομένου"/>
          <p:cNvSpPr>
            <a:spLocks noGrp="1"/>
          </p:cNvSpPr>
          <p:nvPr>
            <p:ph idx="1"/>
          </p:nvPr>
        </p:nvSpPr>
        <p:spPr>
          <a:xfrm>
            <a:off x="323528" y="1412776"/>
            <a:ext cx="8568952" cy="4824536"/>
          </a:xfrm>
        </p:spPr>
        <p:txBody>
          <a:bodyPr/>
          <a:lstStyle/>
          <a:p>
            <a:r>
              <a:rPr lang="el-GR" sz="2400" dirty="0" smtClean="0"/>
              <a:t>Τα κύρια χαρακτηριστικά του συστήματος αυτού είναι τα εξής:</a:t>
            </a:r>
          </a:p>
          <a:p>
            <a:r>
              <a:rPr lang="el-GR" sz="2400" dirty="0" smtClean="0"/>
              <a:t> Η Γη περιστρέφεται γύρω από τον άξονά της και η κίνηση αυτή δημιουργεί την εντύπωση της καθημερινής περιστροφής του στερεώματος, η οποία είναι φαινομενική και όχι πραγματική.  </a:t>
            </a:r>
          </a:p>
          <a:p>
            <a:r>
              <a:rPr lang="el-GR" sz="2400" dirty="0" smtClean="0"/>
              <a:t>Επίσης η Γη περιφέρεται γύρω από κάποιο κέντρο, που βρίσκεται κοντά στον ακίνητο Ήλιο. Επομένως, η φαινομενική κίνηση του Ήλιου δεν είναι παρά το αποτέλεσμα της περιφοράς της Γης. </a:t>
            </a:r>
          </a:p>
          <a:p>
            <a:r>
              <a:rPr lang="el-GR" sz="2400" dirty="0" smtClean="0"/>
              <a:t>Τέλος, οι φαινομενικές ορθοδρομήσεις και </a:t>
            </a:r>
            <a:r>
              <a:rPr lang="el-GR" sz="2400" dirty="0" err="1" smtClean="0"/>
              <a:t>αναδρομήσεις</a:t>
            </a:r>
            <a:r>
              <a:rPr lang="el-GR" sz="2400" dirty="0" smtClean="0"/>
              <a:t> των πλανητών είναι το αποτέλεσμα που προκύπτει από την δική τους περιφορά γύρω από τον Ήλιο σε συνδυασμό με την περιφορά της Γης.</a:t>
            </a:r>
            <a:endParaRPr lang="el-GR"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Αποτέλεσμα εικόνας για κοπερνικ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0" name="AutoShape 4" descr="Αποτέλεσμα εικόνας για κοπερνικ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2" name="AutoShape 6" descr="Αποτέλεσμα εικόνας για κοπερνικ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4" name="AutoShape 8" descr="Αποτέλεσμα εικόνας για κοπερνικ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6" name="AutoShape 10" descr="Αποτέλεσμα εικόνας για κοπερνικ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8" name="AutoShape 12" descr="Αποτέλεσμα εικόνας για κοπερνικ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10" name="AutoShape 14" descr="Αποτέλεσμα εικόνας για κοπερνικ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111" name="Picture 15"/>
          <p:cNvPicPr>
            <a:picLocks noChangeAspect="1" noChangeArrowheads="1"/>
          </p:cNvPicPr>
          <p:nvPr/>
        </p:nvPicPr>
        <p:blipFill>
          <a:blip r:embed="rId2" cstate="print"/>
          <a:srcRect/>
          <a:stretch>
            <a:fillRect/>
          </a:stretch>
        </p:blipFill>
        <p:spPr bwMode="auto">
          <a:xfrm>
            <a:off x="214282" y="142852"/>
            <a:ext cx="4357686" cy="2775342"/>
          </a:xfrm>
          <a:prstGeom prst="rect">
            <a:avLst/>
          </a:prstGeom>
          <a:noFill/>
          <a:ln w="9525">
            <a:noFill/>
            <a:miter lim="800000"/>
            <a:headEnd/>
            <a:tailEnd/>
          </a:ln>
          <a:effectLst/>
        </p:spPr>
      </p:pic>
      <p:sp>
        <p:nvSpPr>
          <p:cNvPr id="4113" name="AutoShape 17" descr="http://www.mixanitouxronou.gr/wp-content/uploads/2015/05/copernicus-pictur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15" name="AutoShape 19" descr="http://www.mixanitouxronou.gr/wp-content/uploads/2015/05/copernicus-pictur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17" name="AutoShape 21" descr="http://www.mixanitouxronou.gr/wp-content/uploads/2015/05/copernicus-pictur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118" name="Picture 22"/>
          <p:cNvPicPr>
            <a:picLocks noChangeAspect="1" noChangeArrowheads="1"/>
          </p:cNvPicPr>
          <p:nvPr/>
        </p:nvPicPr>
        <p:blipFill>
          <a:blip r:embed="rId3" cstate="print"/>
          <a:srcRect/>
          <a:stretch>
            <a:fillRect/>
          </a:stretch>
        </p:blipFill>
        <p:spPr bwMode="auto">
          <a:xfrm>
            <a:off x="214282" y="3071810"/>
            <a:ext cx="4791075" cy="3571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dirty="0" smtClean="0"/>
              <a:t>Οι νόμοι του Κέπλερ</a:t>
            </a:r>
            <a:endParaRPr lang="el-GR" b="1" i="1" dirty="0"/>
          </a:p>
        </p:txBody>
      </p:sp>
      <p:sp>
        <p:nvSpPr>
          <p:cNvPr id="3" name="2 - Θέση περιεχομένου"/>
          <p:cNvSpPr>
            <a:spLocks noGrp="1"/>
          </p:cNvSpPr>
          <p:nvPr>
            <p:ph idx="1"/>
          </p:nvPr>
        </p:nvSpPr>
        <p:spPr>
          <a:xfrm>
            <a:off x="457200" y="1600200"/>
            <a:ext cx="8229600" cy="4781128"/>
          </a:xfrm>
        </p:spPr>
        <p:txBody>
          <a:bodyPr/>
          <a:lstStyle/>
          <a:p>
            <a:r>
              <a:rPr lang="el-GR" sz="2400" dirty="0" smtClean="0"/>
              <a:t>Ο Κέπλερ αποδέχτηκε το «ηλιοκεντρικό μοντέλο» το οποίο δεν είχε ακόμα εδραιωθεί- ότι μπορούμε δηλαδή να θεωρούμε τον Ήλιο στο κέντρο και τους πλανήτες να  περιφέρονται γύρω του – και κατέληξε σε συμπεράσματα που χαρακτηρίστηκαν  </a:t>
            </a:r>
            <a:r>
              <a:rPr lang="el-GR" sz="2400" i="1" dirty="0" smtClean="0"/>
              <a:t>Νόμοι του Κέπλερ</a:t>
            </a:r>
            <a:r>
              <a:rPr lang="el-GR" sz="2400" dirty="0" smtClean="0"/>
              <a:t>.</a:t>
            </a:r>
          </a:p>
          <a:p>
            <a:r>
              <a:rPr lang="el-GR" sz="2400" dirty="0" smtClean="0"/>
              <a:t>Υποστήριξε ότι η τροχιά κάθε πλανήτη </a:t>
            </a:r>
            <a:r>
              <a:rPr lang="el-GR" sz="2400" u="sng" dirty="0" smtClean="0"/>
              <a:t>δεν</a:t>
            </a:r>
            <a:r>
              <a:rPr lang="el-GR" sz="2400" dirty="0" smtClean="0"/>
              <a:t> είναι «τέλειος κύκλος» αλλά είναι </a:t>
            </a:r>
            <a:r>
              <a:rPr lang="el-GR" sz="2400" b="1" dirty="0" smtClean="0"/>
              <a:t>έλλειψη</a:t>
            </a:r>
            <a:r>
              <a:rPr lang="el-GR" sz="2400" dirty="0" smtClean="0"/>
              <a:t>.</a:t>
            </a:r>
          </a:p>
          <a:p>
            <a:r>
              <a:rPr lang="el-GR" sz="2400" dirty="0" smtClean="0"/>
              <a:t>Υποστήριξε επίσης ότι «τα τετράγωνα των περιόδων είναι ανάλογα προς τους κύβους κάποιων αποστάσεων» οι οποίες είναι περίπου οι αποστάσεις των πλανητών  από τον Ήλιο.</a:t>
            </a:r>
          </a:p>
          <a:p>
            <a:r>
              <a:rPr lang="el-GR" sz="2400" dirty="0" smtClean="0"/>
              <a:t> Η μοναδική απάντηση ήταν εκείνη του </a:t>
            </a:r>
            <a:r>
              <a:rPr lang="el-GR" sz="2400" dirty="0" err="1" smtClean="0"/>
              <a:t>Newton</a:t>
            </a:r>
            <a:r>
              <a:rPr lang="el-GR" sz="2400" dirty="0" smtClean="0"/>
              <a:t>. «Τη δύναμη έλξης την ασκεί ο </a:t>
            </a:r>
            <a:r>
              <a:rPr lang="el-GR" sz="2400" dirty="0" err="1" smtClean="0"/>
              <a:t>Ηλιος</a:t>
            </a:r>
            <a:r>
              <a:rPr lang="el-GR" sz="2400" dirty="0" smtClean="0"/>
              <a:t>».</a:t>
            </a:r>
          </a:p>
          <a:p>
            <a:endParaRPr lang="el-GR" sz="2400" dirty="0" smtClean="0"/>
          </a:p>
          <a:p>
            <a:endParaRPr lang="el-GR"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Kepler supernava"/>
          <p:cNvPicPr>
            <a:picLocks noChangeAspect="1" noChangeArrowheads="1"/>
          </p:cNvPicPr>
          <p:nvPr/>
        </p:nvPicPr>
        <p:blipFill>
          <a:blip r:embed="rId2" cstate="print"/>
          <a:srcRect/>
          <a:stretch>
            <a:fillRect/>
          </a:stretch>
        </p:blipFill>
        <p:spPr bwMode="auto">
          <a:xfrm>
            <a:off x="0" y="0"/>
            <a:ext cx="4547025" cy="4071991"/>
          </a:xfrm>
          <a:prstGeom prst="rect">
            <a:avLst/>
          </a:prstGeom>
          <a:noFill/>
        </p:spPr>
      </p:pic>
      <p:pic>
        <p:nvPicPr>
          <p:cNvPr id="38916" name="Picture 4" descr="Ellipseanimation"/>
          <p:cNvPicPr>
            <a:picLocks noChangeAspect="1" noChangeArrowheads="1" noCrop="1"/>
          </p:cNvPicPr>
          <p:nvPr/>
        </p:nvPicPr>
        <p:blipFill>
          <a:blip r:embed="rId3" cstate="print"/>
          <a:srcRect/>
          <a:stretch>
            <a:fillRect/>
          </a:stretch>
        </p:blipFill>
        <p:spPr bwMode="auto">
          <a:xfrm>
            <a:off x="5072066" y="714356"/>
            <a:ext cx="3500462" cy="2706240"/>
          </a:xfrm>
          <a:prstGeom prst="rect">
            <a:avLst/>
          </a:prstGeom>
          <a:noFill/>
        </p:spPr>
      </p:pic>
      <p:pic>
        <p:nvPicPr>
          <p:cNvPr id="38918" name="Picture 6" descr="Αποτέλεσμα εικόνας για νομος του κεπλερ"/>
          <p:cNvPicPr>
            <a:picLocks noChangeAspect="1" noChangeArrowheads="1"/>
          </p:cNvPicPr>
          <p:nvPr/>
        </p:nvPicPr>
        <p:blipFill>
          <a:blip r:embed="rId4" cstate="print"/>
          <a:srcRect/>
          <a:stretch>
            <a:fillRect/>
          </a:stretch>
        </p:blipFill>
        <p:spPr bwMode="auto">
          <a:xfrm>
            <a:off x="3000364" y="3838368"/>
            <a:ext cx="6143636" cy="301963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dirty="0" smtClean="0"/>
              <a:t>Νόμος της Παγκόσμιας Έλξης</a:t>
            </a:r>
            <a:endParaRPr lang="el-GR" b="1" i="1" dirty="0"/>
          </a:p>
        </p:txBody>
      </p:sp>
      <p:sp>
        <p:nvSpPr>
          <p:cNvPr id="3" name="2 - Θέση περιεχομένου"/>
          <p:cNvSpPr>
            <a:spLocks noGrp="1"/>
          </p:cNvSpPr>
          <p:nvPr>
            <p:ph idx="1"/>
          </p:nvPr>
        </p:nvSpPr>
        <p:spPr>
          <a:xfrm>
            <a:off x="428596" y="1571612"/>
            <a:ext cx="8229600" cy="4525963"/>
          </a:xfrm>
        </p:spPr>
        <p:txBody>
          <a:bodyPr/>
          <a:lstStyle/>
          <a:p>
            <a:pPr>
              <a:buNone/>
            </a:pPr>
            <a:r>
              <a:rPr lang="el-GR" sz="2800" b="1" dirty="0" smtClean="0"/>
              <a:t>Ελκτική δύναμη ΒΑΡΥΤΗΤΑΣ </a:t>
            </a:r>
            <a:r>
              <a:rPr lang="el-GR" sz="2800" dirty="0" smtClean="0"/>
              <a:t>ασκεί ο Ήλιος στη Γη αλλά και σε κάθε πλανήτη που περιφέρεται γύρω του.</a:t>
            </a:r>
          </a:p>
          <a:p>
            <a:r>
              <a:rPr lang="el-GR" sz="2800" b="1" dirty="0" smtClean="0"/>
              <a:t>Έτος 1686</a:t>
            </a:r>
            <a:r>
              <a:rPr lang="el-GR" sz="2800" dirty="0" smtClean="0"/>
              <a:t>. Με μια από τις τολμηρότερες γενικεύσεις στην Ιστορία της Σκέψης, ο </a:t>
            </a:r>
            <a:r>
              <a:rPr lang="el-GR" sz="2800" b="1" dirty="0" err="1" smtClean="0"/>
              <a:t>Isaac</a:t>
            </a:r>
            <a:r>
              <a:rPr lang="el-GR" sz="2800" b="1" dirty="0" smtClean="0"/>
              <a:t> </a:t>
            </a:r>
            <a:r>
              <a:rPr lang="el-GR" sz="2800" b="1" dirty="0" err="1" smtClean="0"/>
              <a:t>Newton</a:t>
            </a:r>
            <a:r>
              <a:rPr lang="el-GR" sz="2800" dirty="0" smtClean="0"/>
              <a:t>, υποστήριξε ότι κάθε υλικό σώμα του Σύμπαντος ασκεί ελκτική δύναμη σε οποιοδήποτε άλλο υλικό σώμα, οπουδήποτε και να βρίσκεται, οτιδήποτε και να παρεμβάλλεται μεταξύ τους.</a:t>
            </a:r>
            <a:endParaRPr lang="el-GR" dirty="0" smtClean="0"/>
          </a:p>
          <a:p>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υποσέλιδου"/>
          <p:cNvSpPr>
            <a:spLocks noGrp="1"/>
          </p:cNvSpPr>
          <p:nvPr>
            <p:ph type="ftr" sz="quarter" idx="11"/>
          </p:nvPr>
        </p:nvSpPr>
        <p:spPr/>
        <p:txBody>
          <a:bodyPr/>
          <a:lstStyle/>
          <a:p>
            <a:pPr>
              <a:defRPr/>
            </a:pPr>
            <a:r>
              <a:rPr lang="el-GR" smtClean="0"/>
              <a:t>ΟΜΑΔΑ  ΑΣΤΡΟΝΟΜΙΑΣ 3ου ΓΥΜΝΑΣΙΟΥ ΝΑΥΠΑΚΤΟΥ 2012-13</a:t>
            </a:r>
            <a:endParaRPr lang="el-GR"/>
          </a:p>
        </p:txBody>
      </p:sp>
      <p:pic>
        <p:nvPicPr>
          <p:cNvPr id="1026" name="Picture 2" descr="C:\Users\toshiba\Pictures\newton_law.png"/>
          <p:cNvPicPr>
            <a:picLocks noGrp="1" noChangeAspect="1" noChangeArrowheads="1"/>
          </p:cNvPicPr>
          <p:nvPr>
            <p:ph idx="1"/>
          </p:nvPr>
        </p:nvPicPr>
        <p:blipFill>
          <a:blip r:embed="rId2" cstate="print"/>
          <a:srcRect/>
          <a:stretch>
            <a:fillRect/>
          </a:stretch>
        </p:blipFill>
        <p:spPr bwMode="auto">
          <a:xfrm>
            <a:off x="1198078" y="1772816"/>
            <a:ext cx="6830306" cy="423182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dirty="0" smtClean="0"/>
              <a:t>Ο σκοπός της εργασίας</a:t>
            </a:r>
            <a:endParaRPr lang="el-GR" b="1" i="1" dirty="0"/>
          </a:p>
        </p:txBody>
      </p:sp>
      <p:sp>
        <p:nvSpPr>
          <p:cNvPr id="3" name="2 - Θέση περιεχομένου"/>
          <p:cNvSpPr>
            <a:spLocks noGrp="1"/>
          </p:cNvSpPr>
          <p:nvPr>
            <p:ph idx="1"/>
          </p:nvPr>
        </p:nvSpPr>
        <p:spPr>
          <a:xfrm>
            <a:off x="467544" y="1484784"/>
            <a:ext cx="8229600" cy="4525963"/>
          </a:xfrm>
        </p:spPr>
        <p:txBody>
          <a:bodyPr/>
          <a:lstStyle/>
          <a:p>
            <a:r>
              <a:rPr lang="el-GR" sz="2800" dirty="0" smtClean="0"/>
              <a:t>Ο προσδιορισμός των αποστάσεων και των μεγεθών Ηλίου, Γης, Σελήνης με τη γεωμετρική μέθοδο που ακολούθησε ο Αρίσταρχος ο Σάμιος που οδήγησε στη διατύπωση του ηλιοκεντρικού συστήματος από τον ίδιο. </a:t>
            </a:r>
          </a:p>
          <a:p>
            <a:r>
              <a:rPr lang="el-GR" sz="2800" dirty="0" smtClean="0"/>
              <a:t>Η περιγραφή του ηλιοκεντρικού συστήματος από τον Κοπέρνικο. </a:t>
            </a:r>
          </a:p>
          <a:p>
            <a:r>
              <a:rPr lang="el-GR" sz="2800" dirty="0" smtClean="0"/>
              <a:t>Η διατύπωση του νόμου της παγκόσμιας έλξης από τον Νεύτωνα που ερμηνεύει την κίνηση των πλανητών.</a:t>
            </a:r>
            <a:endParaRPr lang="el-GR"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Αποτέλεσμα εικόνας για νομοσ παγκοσμιασ ελξησ"/>
          <p:cNvPicPr>
            <a:picLocks noChangeAspect="1" noChangeArrowheads="1"/>
          </p:cNvPicPr>
          <p:nvPr/>
        </p:nvPicPr>
        <p:blipFill>
          <a:blip r:embed="rId2" cstate="print"/>
          <a:srcRect/>
          <a:stretch>
            <a:fillRect/>
          </a:stretch>
        </p:blipFill>
        <p:spPr bwMode="auto">
          <a:xfrm>
            <a:off x="142844" y="142853"/>
            <a:ext cx="5214974" cy="3643338"/>
          </a:xfrm>
          <a:prstGeom prst="rect">
            <a:avLst/>
          </a:prstGeom>
          <a:noFill/>
        </p:spPr>
      </p:pic>
      <p:pic>
        <p:nvPicPr>
          <p:cNvPr id="53252" name="Picture 4" descr="Αποτέλεσμα εικόνας για νομοσ παγκοσμιασ ελξησ"/>
          <p:cNvPicPr>
            <a:picLocks noChangeAspect="1" noChangeArrowheads="1"/>
          </p:cNvPicPr>
          <p:nvPr/>
        </p:nvPicPr>
        <p:blipFill>
          <a:blip r:embed="rId3" cstate="print"/>
          <a:srcRect/>
          <a:stretch>
            <a:fillRect/>
          </a:stretch>
        </p:blipFill>
        <p:spPr bwMode="auto">
          <a:xfrm>
            <a:off x="3656617" y="3571876"/>
            <a:ext cx="5277603" cy="305276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a:xfrm>
            <a:off x="468313" y="0"/>
            <a:ext cx="8229600" cy="1143000"/>
          </a:xfrm>
        </p:spPr>
        <p:txBody>
          <a:bodyPr/>
          <a:lstStyle/>
          <a:p>
            <a:pPr eaLnBrk="1" hangingPunct="1"/>
            <a:r>
              <a:rPr lang="el-GR" smtClean="0"/>
              <a:t>ΠΗΓΕΣ</a:t>
            </a:r>
          </a:p>
        </p:txBody>
      </p:sp>
      <p:sp>
        <p:nvSpPr>
          <p:cNvPr id="24579" name="2 - Θέση περιεχομένου"/>
          <p:cNvSpPr>
            <a:spLocks noGrp="1"/>
          </p:cNvSpPr>
          <p:nvPr>
            <p:ph idx="1"/>
          </p:nvPr>
        </p:nvSpPr>
        <p:spPr>
          <a:xfrm>
            <a:off x="179388" y="1196975"/>
            <a:ext cx="8785225" cy="5256213"/>
          </a:xfrm>
        </p:spPr>
        <p:txBody>
          <a:bodyPr/>
          <a:lstStyle/>
          <a:p>
            <a:pPr eaLnBrk="1" hangingPunct="1"/>
            <a:r>
              <a:rPr lang="el-GR" sz="2000" dirty="0" smtClean="0"/>
              <a:t>Περιοδικό για τις φυσικές επιστήμες και τα μαθηματικά </a:t>
            </a:r>
            <a:r>
              <a:rPr lang="en-US" sz="2000" dirty="0" smtClean="0"/>
              <a:t>QUANTUM</a:t>
            </a:r>
            <a:r>
              <a:rPr lang="el-GR" sz="2000" dirty="0" smtClean="0"/>
              <a:t>, τόμος 7/ τεύχος 1, Ιανουάριος/Φεβρουάριος 2000, </a:t>
            </a:r>
            <a:r>
              <a:rPr lang="el-GR" sz="2000" dirty="0" err="1" smtClean="0"/>
              <a:t>εκδ</a:t>
            </a:r>
            <a:r>
              <a:rPr lang="el-GR" sz="2000" dirty="0" smtClean="0"/>
              <a:t>. Κάτοπτρο</a:t>
            </a:r>
          </a:p>
          <a:p>
            <a:pPr eaLnBrk="1" hangingPunct="1"/>
            <a:r>
              <a:rPr lang="el-GR" sz="2000" dirty="0" err="1" smtClean="0"/>
              <a:t>Δημ</a:t>
            </a:r>
            <a:r>
              <a:rPr lang="el-GR" sz="2000" dirty="0" smtClean="0"/>
              <a:t>. </a:t>
            </a:r>
            <a:r>
              <a:rPr lang="el-GR" sz="2000" dirty="0" err="1" smtClean="0"/>
              <a:t>Τσιμπουράκη</a:t>
            </a:r>
            <a:r>
              <a:rPr lang="el-GR" sz="2000" dirty="0" smtClean="0"/>
              <a:t>: «Μαθηματικές μετρήσεις στην αρχαία Ελλάδα», </a:t>
            </a:r>
            <a:r>
              <a:rPr lang="el-GR" sz="2000" dirty="0" err="1" smtClean="0"/>
              <a:t>εκδ</a:t>
            </a:r>
            <a:r>
              <a:rPr lang="el-GR" sz="2000" dirty="0" smtClean="0"/>
              <a:t>. Αίολος</a:t>
            </a:r>
          </a:p>
          <a:p>
            <a:pPr eaLnBrk="1" hangingPunct="1"/>
            <a:r>
              <a:rPr lang="en-US" sz="2000" dirty="0" smtClean="0">
                <a:hlinkClick r:id="rId2"/>
              </a:rPr>
              <a:t>http://en.wikipedia.org/wiki/On_the_Sizes_and_Distances_%28Aristarchus%29</a:t>
            </a:r>
            <a:r>
              <a:rPr lang="el-GR" sz="2000" dirty="0" smtClean="0"/>
              <a:t> </a:t>
            </a:r>
          </a:p>
          <a:p>
            <a:pPr eaLnBrk="1" hangingPunct="1"/>
            <a:r>
              <a:rPr lang="en-US" sz="2000" dirty="0" smtClean="0">
                <a:hlinkClick r:id="rId3"/>
              </a:rPr>
              <a:t>http://ia700200.us.archive.org/12/items/aristarchusofsam00heatuoft/aristarchusofsam00heatuoft.pdf</a:t>
            </a:r>
            <a:r>
              <a:rPr lang="el-GR" sz="2000" dirty="0" smtClean="0"/>
              <a:t> </a:t>
            </a:r>
          </a:p>
          <a:p>
            <a:pPr eaLnBrk="1" hangingPunct="1"/>
            <a:r>
              <a:rPr lang="en-US" sz="2000" dirty="0" smtClean="0">
                <a:hlinkClick r:id="rId4"/>
              </a:rPr>
              <a:t>http://el.wikipedia.org/wiki/%CE%91%CF%81%CE%AF%CF%83%CF%84%CE%B1%CF%81%CF%87%CE%BF%CF%82_%CE%BF_%CE%A3%CE%AC%CE%BC%CE%B9%CE%BF%CF%82</a:t>
            </a:r>
            <a:r>
              <a:rPr lang="el-GR" sz="2000" dirty="0" smtClean="0"/>
              <a:t> </a:t>
            </a:r>
          </a:p>
          <a:p>
            <a:pPr eaLnBrk="1" hangingPunct="1"/>
            <a:endParaRPr lang="el-GR"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dirty="0" smtClean="0"/>
              <a:t>Η μέθοδος του Αρίσταρχου</a:t>
            </a:r>
            <a:endParaRPr lang="el-GR" b="1" i="1" dirty="0"/>
          </a:p>
        </p:txBody>
      </p:sp>
      <p:sp>
        <p:nvSpPr>
          <p:cNvPr id="3" name="2 - Θέση περιεχομένου"/>
          <p:cNvSpPr>
            <a:spLocks noGrp="1"/>
          </p:cNvSpPr>
          <p:nvPr>
            <p:ph idx="1"/>
          </p:nvPr>
        </p:nvSpPr>
        <p:spPr/>
        <p:txBody>
          <a:bodyPr/>
          <a:lstStyle/>
          <a:p>
            <a:r>
              <a:rPr lang="el-GR" dirty="0" smtClean="0"/>
              <a:t>Ακολουθήσαμε τη μέθοδο του </a:t>
            </a:r>
            <a:r>
              <a:rPr lang="el-GR" b="1" dirty="0" smtClean="0"/>
              <a:t>Αρίσταρχου του Σάμιου</a:t>
            </a:r>
            <a:r>
              <a:rPr lang="el-GR" dirty="0" smtClean="0"/>
              <a:t>, ο οποίος για πρώτη φορά διατύπωσε την </a:t>
            </a:r>
            <a:r>
              <a:rPr lang="el-GR" b="1" dirty="0" smtClean="0"/>
              <a:t>θεωρία του ηλιοκεντρικού συστήματος</a:t>
            </a:r>
            <a:r>
              <a:rPr lang="el-GR" dirty="0" smtClean="0"/>
              <a:t>, στηριζόμενος στην παρατήρηση του ουρανού και τη γεωμετρία.</a:t>
            </a:r>
          </a:p>
          <a:p>
            <a:r>
              <a:rPr lang="el-GR" dirty="0" smtClean="0"/>
              <a:t> Βοηθηθήκαμε από αντίστοιχη εργασία της </a:t>
            </a:r>
            <a:r>
              <a:rPr lang="el-GR" b="1" dirty="0" smtClean="0"/>
              <a:t>ομάδας αστρονομίας του 3</a:t>
            </a:r>
            <a:r>
              <a:rPr lang="el-GR" b="1" baseline="30000" dirty="0" smtClean="0"/>
              <a:t>ου</a:t>
            </a:r>
            <a:r>
              <a:rPr lang="el-GR" b="1" dirty="0" smtClean="0"/>
              <a:t> Γυμνασίου Ναυπάκτου</a:t>
            </a:r>
            <a:r>
              <a:rPr lang="el-GR" dirty="0" smtClean="0"/>
              <a:t>.</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Aristarchus van Samos, atlas of Cellarius (1646).jpg"/>
          <p:cNvPicPr>
            <a:picLocks noChangeAspect="1" noChangeArrowheads="1"/>
          </p:cNvPicPr>
          <p:nvPr/>
        </p:nvPicPr>
        <p:blipFill>
          <a:blip r:embed="rId2" cstate="print"/>
          <a:srcRect/>
          <a:stretch>
            <a:fillRect/>
          </a:stretch>
        </p:blipFill>
        <p:spPr bwMode="auto">
          <a:xfrm>
            <a:off x="1643042" y="571480"/>
            <a:ext cx="5643602" cy="584882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0"/>
            <a:ext cx="8229600" cy="1143000"/>
          </a:xfrm>
        </p:spPr>
        <p:txBody>
          <a:bodyPr rtlCol="0">
            <a:normAutofit fontScale="90000"/>
          </a:bodyPr>
          <a:lstStyle/>
          <a:p>
            <a:pPr eaLnBrk="1" fontAlgn="auto" hangingPunct="1">
              <a:spcAft>
                <a:spcPts val="0"/>
              </a:spcAft>
              <a:defRPr/>
            </a:pPr>
            <a:r>
              <a:rPr lang="el-GR" dirty="0" smtClean="0"/>
              <a:t>Αρίσταρχος ο Σάμιος (310-230 </a:t>
            </a:r>
            <a:r>
              <a:rPr lang="el-GR" dirty="0" err="1" smtClean="0"/>
              <a:t>π.Χ.</a:t>
            </a:r>
            <a:r>
              <a:rPr lang="el-GR" dirty="0" smtClean="0"/>
              <a:t>)</a:t>
            </a:r>
            <a:endParaRPr lang="el-GR" dirty="0"/>
          </a:p>
        </p:txBody>
      </p:sp>
      <p:sp>
        <p:nvSpPr>
          <p:cNvPr id="3075" name="2 - Θέση κειμένου"/>
          <p:cNvSpPr>
            <a:spLocks noGrp="1"/>
          </p:cNvSpPr>
          <p:nvPr>
            <p:ph type="body" idx="1"/>
          </p:nvPr>
        </p:nvSpPr>
        <p:spPr>
          <a:xfrm>
            <a:off x="4391025" y="981075"/>
            <a:ext cx="4752975" cy="495300"/>
          </a:xfrm>
        </p:spPr>
        <p:txBody>
          <a:bodyPr/>
          <a:lstStyle/>
          <a:p>
            <a:pPr algn="ctr" eaLnBrk="1" hangingPunct="1"/>
            <a:r>
              <a:rPr lang="el-GR" sz="2800" smtClean="0"/>
              <a:t>Το ηλιοκεντρικό σύστημα</a:t>
            </a:r>
          </a:p>
        </p:txBody>
      </p:sp>
      <p:pic>
        <p:nvPicPr>
          <p:cNvPr id="3076" name="6 - Θέση περιεχομένου" descr="aristarchus.jpg"/>
          <p:cNvPicPr>
            <a:picLocks noGrp="1" noChangeAspect="1"/>
          </p:cNvPicPr>
          <p:nvPr>
            <p:ph sz="half" idx="2"/>
          </p:nvPr>
        </p:nvPicPr>
        <p:blipFill>
          <a:blip r:embed="rId2" cstate="print"/>
          <a:srcRect/>
          <a:stretch>
            <a:fillRect/>
          </a:stretch>
        </p:blipFill>
        <p:spPr>
          <a:xfrm>
            <a:off x="0" y="946150"/>
            <a:ext cx="4140200" cy="5911850"/>
          </a:xfrm>
        </p:spPr>
      </p:pic>
      <p:pic>
        <p:nvPicPr>
          <p:cNvPr id="3077" name="7 - Θέση περιεχομένου" descr="αρισταρχοςκειμενο.jpg"/>
          <p:cNvPicPr>
            <a:picLocks noGrp="1" noChangeAspect="1"/>
          </p:cNvPicPr>
          <p:nvPr>
            <p:ph sz="quarter" idx="4"/>
          </p:nvPr>
        </p:nvPicPr>
        <p:blipFill>
          <a:blip r:embed="rId3" cstate="print"/>
          <a:srcRect/>
          <a:stretch>
            <a:fillRect/>
          </a:stretch>
        </p:blipFill>
        <p:spPr>
          <a:xfrm>
            <a:off x="4140200" y="1412875"/>
            <a:ext cx="5003800" cy="3024188"/>
          </a:xfrm>
        </p:spPr>
      </p:pic>
      <p:sp>
        <p:nvSpPr>
          <p:cNvPr id="3078" name="5 - TextBox"/>
          <p:cNvSpPr txBox="1">
            <a:spLocks noChangeArrowheads="1"/>
          </p:cNvSpPr>
          <p:nvPr/>
        </p:nvSpPr>
        <p:spPr bwMode="auto">
          <a:xfrm>
            <a:off x="4211638" y="4437063"/>
            <a:ext cx="4932362" cy="1938337"/>
          </a:xfrm>
          <a:prstGeom prst="rect">
            <a:avLst/>
          </a:prstGeom>
          <a:noFill/>
          <a:ln w="9525">
            <a:noFill/>
            <a:miter lim="800000"/>
            <a:headEnd/>
            <a:tailEnd/>
          </a:ln>
        </p:spPr>
        <p:txBody>
          <a:bodyPr>
            <a:spAutoFit/>
          </a:bodyPr>
          <a:lstStyle/>
          <a:p>
            <a:r>
              <a:rPr lang="el-GR" sz="2000">
                <a:latin typeface="Calibri" pitchFamily="34" charset="0"/>
              </a:rPr>
              <a:t>Ο Αρίσταρχος, εκτός από την πρωτοποριακή του ιδέα για το ηλιοκεντρικό σύστημα, αξιοποίησε την παρατήρηση μιας </a:t>
            </a:r>
            <a:r>
              <a:rPr lang="el-GR" sz="2000" b="1" i="1">
                <a:latin typeface="Calibri" pitchFamily="34" charset="0"/>
              </a:rPr>
              <a:t>έκλειψης Σελήνης και ορισμένες υποθέσεις  </a:t>
            </a:r>
            <a:r>
              <a:rPr lang="el-GR" sz="2000">
                <a:latin typeface="Calibri" pitchFamily="34" charset="0"/>
              </a:rPr>
              <a:t>για να υπολογίσει τη </a:t>
            </a:r>
            <a:r>
              <a:rPr lang="el-GR" sz="2000" b="1" i="1">
                <a:latin typeface="Calibri" pitchFamily="34" charset="0"/>
              </a:rPr>
              <a:t>σχέση του μεγέθους της Γης και της Σελήνης!</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a:xfrm>
            <a:off x="0" y="0"/>
            <a:ext cx="9144000" cy="1143000"/>
          </a:xfrm>
        </p:spPr>
        <p:txBody>
          <a:bodyPr/>
          <a:lstStyle/>
          <a:p>
            <a:pPr eaLnBrk="1" hangingPunct="1"/>
            <a:r>
              <a:rPr lang="el-GR" sz="3200" smtClean="0"/>
              <a:t>Αρίσταρχου Σάμιου «</a:t>
            </a:r>
            <a:r>
              <a:rPr lang="el-GR" sz="3200" i="1" smtClean="0"/>
              <a:t>Περί μεγεθών και αποστημάτων Ηλίου και Σελήνης</a:t>
            </a:r>
            <a:r>
              <a:rPr lang="el-GR" sz="3200" smtClean="0"/>
              <a:t>», περίπου το 250 π.Χ.</a:t>
            </a:r>
          </a:p>
        </p:txBody>
      </p:sp>
      <p:sp>
        <p:nvSpPr>
          <p:cNvPr id="4099" name="2 - Θέση περιεχομένου"/>
          <p:cNvSpPr>
            <a:spLocks noGrp="1"/>
          </p:cNvSpPr>
          <p:nvPr>
            <p:ph idx="1"/>
          </p:nvPr>
        </p:nvSpPr>
        <p:spPr/>
        <p:txBody>
          <a:bodyPr/>
          <a:lstStyle/>
          <a:p>
            <a:pPr eaLnBrk="1" hangingPunct="1"/>
            <a:endParaRPr lang="el-GR" smtClean="0"/>
          </a:p>
        </p:txBody>
      </p:sp>
      <p:pic>
        <p:nvPicPr>
          <p:cNvPr id="4100" name="Picture 2" descr="http://upload.wikimedia.org/wikipedia/commons/2/2b/Aristarchus_working.jpg"/>
          <p:cNvPicPr>
            <a:picLocks noChangeAspect="1" noChangeArrowheads="1"/>
          </p:cNvPicPr>
          <p:nvPr/>
        </p:nvPicPr>
        <p:blipFill>
          <a:blip r:embed="rId2" cstate="print"/>
          <a:srcRect t="5498" b="7314"/>
          <a:stretch>
            <a:fillRect/>
          </a:stretch>
        </p:blipFill>
        <p:spPr bwMode="auto">
          <a:xfrm>
            <a:off x="0" y="1052513"/>
            <a:ext cx="9137650" cy="5300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17259" t="12270" r="9935" b="14641"/>
          <a:stretch>
            <a:fillRect/>
          </a:stretch>
        </p:blipFill>
        <p:spPr bwMode="auto">
          <a:xfrm>
            <a:off x="250825" y="0"/>
            <a:ext cx="86058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500042"/>
            <a:ext cx="8568952" cy="4525963"/>
          </a:xfrm>
        </p:spPr>
        <p:txBody>
          <a:bodyPr/>
          <a:lstStyle/>
          <a:p>
            <a:pPr>
              <a:buNone/>
            </a:pPr>
            <a:r>
              <a:rPr lang="el-GR" sz="2800" dirty="0" smtClean="0"/>
              <a:t>Προσδιορισμός των αποστάσεων ηλίου, γης και σελήνης: </a:t>
            </a:r>
          </a:p>
          <a:p>
            <a:r>
              <a:rPr lang="el-GR" sz="2800" dirty="0" smtClean="0"/>
              <a:t>Η Γη είναι μικρότερη από τον Ήλιο και η Σελήνη είναι περίπου 3,7 φορές μικρότερη από τη Γη. </a:t>
            </a:r>
          </a:p>
          <a:p>
            <a:r>
              <a:rPr lang="el-GR" sz="2800" dirty="0" smtClean="0"/>
              <a:t>Ο Ήλιος και η Σελήνη απέχουν από τη Γη απόσταση περίπου115 φορές μεγαλύτερη από το μέγεθός τους.</a:t>
            </a:r>
            <a:endParaRPr lang="el-GR" sz="2800" dirty="0"/>
          </a:p>
        </p:txBody>
      </p:sp>
      <p:sp>
        <p:nvSpPr>
          <p:cNvPr id="38914" name="AutoShape 2" descr="Αποτέλεσμα εικόνας για prosdiorismow apostasevn hlioy ghw selhnh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8916" name="AutoShape 4" descr="Αποτέλεσμα εικόνας για prosdiorismow apostasevn hlioy ghw selhnh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8918" name="Picture 6" descr="Αποτέλεσμα εικόνας για prosdiorismow apostasevn hlioy ghw selhnhw"/>
          <p:cNvPicPr>
            <a:picLocks noChangeAspect="1" noChangeArrowheads="1"/>
          </p:cNvPicPr>
          <p:nvPr/>
        </p:nvPicPr>
        <p:blipFill>
          <a:blip r:embed="rId2" cstate="print"/>
          <a:srcRect/>
          <a:stretch>
            <a:fillRect/>
          </a:stretch>
        </p:blipFill>
        <p:spPr bwMode="auto">
          <a:xfrm>
            <a:off x="1187624" y="3429000"/>
            <a:ext cx="6016752" cy="257176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2055</TotalTime>
  <Words>1252</Words>
  <Application>Microsoft Office PowerPoint</Application>
  <PresentationFormat>Προβολή στην οθόνη (4:3)</PresentationFormat>
  <Paragraphs>200</Paragraphs>
  <Slides>31</Slides>
  <Notes>2</Notes>
  <HiddenSlides>0</HiddenSlides>
  <MMClips>1</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1_Θέμα του Office</vt:lpstr>
      <vt:lpstr>Διαφάνεια 1</vt:lpstr>
      <vt:lpstr>Διαφάνεια 2</vt:lpstr>
      <vt:lpstr>Ο σκοπός της εργασίας</vt:lpstr>
      <vt:lpstr>Η μέθοδος του Αρίσταρχου</vt:lpstr>
      <vt:lpstr>Διαφάνεια 5</vt:lpstr>
      <vt:lpstr>Αρίσταρχος ο Σάμιος (310-230 π.Χ.)</vt:lpstr>
      <vt:lpstr>Αρίσταρχου Σάμιου «Περί μεγεθών και αποστημάτων Ηλίου και Σελήνης», περίπου το 250 π.Χ.</vt:lpstr>
      <vt:lpstr>Διαφάνεια 8</vt:lpstr>
      <vt:lpstr>Διαφάνεια 9</vt:lpstr>
      <vt:lpstr>Παρατηρήσεις:</vt:lpstr>
      <vt:lpstr>Διαφάνεια 11</vt:lpstr>
      <vt:lpstr>Διαφάνεια 12</vt:lpstr>
      <vt:lpstr>Διαφάνεια 13</vt:lpstr>
      <vt:lpstr>Διαφάνεια 14</vt:lpstr>
      <vt:lpstr>Μέτρηση του λόγου d / λ</vt:lpstr>
      <vt:lpstr>Η φωτογραφία που χρησιμοποιήσαμε  http://el.wikipedia.org/wiki/%CE%91%CF%81%CF%87%CE%B5%CE%AF%CE%BF:Mondfinsternis_2008-08-16.jpg </vt:lpstr>
      <vt:lpstr>Διαφάνεια 17</vt:lpstr>
      <vt:lpstr>Διαφάνεια 18</vt:lpstr>
      <vt:lpstr>Προσομοίωση έκλειψης Ηλίου</vt:lpstr>
      <vt:lpstr>Διαφάνεια 20</vt:lpstr>
      <vt:lpstr>Διαφάνεια 21</vt:lpstr>
      <vt:lpstr>Διαφάνεια 22</vt:lpstr>
      <vt:lpstr>Ηλιοκεντρικό σύστημα του Κοπέρνικου</vt:lpstr>
      <vt:lpstr>Περιγραφή ηλιοκεντρικού συστήματος Κοπέρνικου</vt:lpstr>
      <vt:lpstr>Διαφάνεια 25</vt:lpstr>
      <vt:lpstr>Οι νόμοι του Κέπλερ</vt:lpstr>
      <vt:lpstr>Διαφάνεια 27</vt:lpstr>
      <vt:lpstr>Νόμος της Παγκόσμιας Έλξης</vt:lpstr>
      <vt:lpstr>Διαφάνεια 29</vt:lpstr>
      <vt:lpstr>Διαφάνεια 30</vt:lpstr>
      <vt:lpstr>ΠΗΓΕΣ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toshiba</cp:lastModifiedBy>
  <cp:revision>277</cp:revision>
  <dcterms:created xsi:type="dcterms:W3CDTF">2012-10-20T13:30:13Z</dcterms:created>
  <dcterms:modified xsi:type="dcterms:W3CDTF">2017-05-09T15:24:16Z</dcterms:modified>
</cp:coreProperties>
</file>