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B5B560A4-6F9D-4EA9-9F6C-3A58CCB06C9E}" type="slidenum">
              <a:rPr lang="el-GR" smtClean="0"/>
              <a:pPr/>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B5B560A4-6F9D-4EA9-9F6C-3A58CCB06C9E}" type="slidenum">
              <a:rPr lang="el-GR" smtClean="0"/>
              <a:pPr/>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B5B560A4-6F9D-4EA9-9F6C-3A58CCB06C9E}" type="slidenum">
              <a:rPr lang="el-GR" smtClean="0"/>
              <a:pPr/>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5B560A4-6F9D-4EA9-9F6C-3A58CCB06C9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B655A08-8ABA-4ECE-8A0F-B429B5D55B0B}" type="datetimeFigureOut">
              <a:rPr lang="el-GR" smtClean="0"/>
              <a:pPr/>
              <a:t>27/9/2017</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B5B560A4-6F9D-4EA9-9F6C-3A58CCB06C9E}" type="slidenum">
              <a:rPr lang="el-GR" smtClean="0"/>
              <a:pPr/>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B655A08-8ABA-4ECE-8A0F-B429B5D55B0B}" type="datetimeFigureOut">
              <a:rPr lang="el-GR" smtClean="0"/>
              <a:pPr/>
              <a:t>27/9/2017</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5B560A4-6F9D-4EA9-9F6C-3A58CCB06C9E}" type="slidenum">
              <a:rPr lang="el-GR" smtClean="0"/>
              <a:pPr/>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istoriatexnespolitismos.wordpress.com/2013/07/06/%CF%86%CE%B9%CE%BB%CE%BF%CF%83%CE%BF%CF%86%CE%B9%CE%B1%CE%BC%CE%BF%CE%BD%CF%84%CE%B5%CF%83%CE%BA%CE%B9%CE%B5%CE%B7%CE%B8%CE%B9%CE%BA%CE%B7%CF%86%CE%B9%CE%BB%CE%BF%CF%83%CE%BF%CF%86%CE%B9%CE%B1/" TargetMode="External"/><Relationship Id="rId3" Type="http://schemas.openxmlformats.org/officeDocument/2006/relationships/hyperlink" Target="http://ebooks.edu.gr/modules/ebook/show.php/DSGL-B131/179/1253,4499/" TargetMode="External"/><Relationship Id="rId7" Type="http://schemas.openxmlformats.org/officeDocument/2006/relationships/hyperlink" Target="http://www.tovima.gr/books-ideas/article/?aid=468567"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www.filosofia.gr/item.php?id=252" TargetMode="External"/><Relationship Id="rId5" Type="http://schemas.openxmlformats.org/officeDocument/2006/relationships/hyperlink" Target="http://pandemos.panteion.gr/index.php?op=record&amp;pid=iid:1341" TargetMode="External"/><Relationship Id="rId10" Type="http://schemas.openxmlformats.org/officeDocument/2006/relationships/hyperlink" Target="https://el.wikipedia.org/wiki/%CE%94%CE%B9%CE%B1%CE%BA%CE%AE%CF%81%CF%85%CE%BE%CE%B7_%CF%84%CF%89%CE%BD_%CE%94%CE%B9%CE%BA%CE%B1%CE%B9%CF%89%CE%BC%CE%AC%CF%84%CF%89%CE%BD_%CF%84%CE%BF%CF%85_%CE%91%CE%BD%CE%B8%CF%81%CF%8E%CF%80%CE%BF%CF%85_%CE%BA%CE%B1%CE%B9_%CF%84%CE%BF%CF%85_%CE%A0%CE%BF%CE%BB%CE%AF%CF%84%CE%B7" TargetMode="External"/><Relationship Id="rId4" Type="http://schemas.openxmlformats.org/officeDocument/2006/relationships/hyperlink" Target="http://kritiki.gr/nea-ekdosi-ti-ine-diafotismos/" TargetMode="External"/><Relationship Id="rId9" Type="http://schemas.openxmlformats.org/officeDocument/2006/relationships/hyperlink" Target="https://el.wikisource.org/wiki/%CE%94%CE%B9%CE%B1%CE%BA%CE%AE%CF%81%CF%85%CE%BE%CE%B7_%CF%84%CE%B7%CF%82_%CE%91%CE%BD%CE%B5%CE%BE%CE%B1%CF%81%CF%84%CE%B7%CF%83%CE%AF%CE%B1%CF%82_%CF%84%CF%89%CE%BD_%CE%97%CE%A0%CE%91" TargetMode="Externa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1000"/>
            <a:ext cx="7406640" cy="1472184"/>
          </a:xfrm>
        </p:spPr>
        <p:txBody>
          <a:bodyPr>
            <a:normAutofit/>
          </a:bodyPr>
          <a:lstStyle/>
          <a:p>
            <a:r>
              <a:rPr lang="el-GR" sz="4800" b="1" dirty="0" smtClean="0">
                <a:solidFill>
                  <a:schemeClr val="accent6">
                    <a:lumMod val="75000"/>
                  </a:schemeClr>
                </a:solidFill>
              </a:rPr>
              <a:t>Ευρωπαϊκός Διαφωτισμός </a:t>
            </a:r>
            <a:endParaRPr lang="el-GR" sz="4800" b="1" dirty="0">
              <a:solidFill>
                <a:schemeClr val="accent6">
                  <a:lumMod val="75000"/>
                </a:schemeClr>
              </a:solidFill>
            </a:endParaRPr>
          </a:p>
        </p:txBody>
      </p:sp>
      <p:pic>
        <p:nvPicPr>
          <p:cNvPr id="4" name="Picture 3" descr="Βατερ1.PNG"/>
          <p:cNvPicPr>
            <a:picLocks noChangeAspect="1"/>
          </p:cNvPicPr>
          <p:nvPr/>
        </p:nvPicPr>
        <p:blipFill>
          <a:blip r:embed="rId3" cstate="print"/>
          <a:stretch>
            <a:fillRect/>
          </a:stretch>
        </p:blipFill>
        <p:spPr>
          <a:xfrm>
            <a:off x="1676400" y="2438400"/>
            <a:ext cx="6672435" cy="3352800"/>
          </a:xfrm>
          <a:prstGeom prst="rect">
            <a:avLst/>
          </a:prstGeom>
          <a:ln>
            <a:noFill/>
          </a:ln>
          <a:effectLst>
            <a:softEdge rad="112500"/>
          </a:effectLst>
        </p:spPr>
      </p:pic>
    </p:spTree>
  </p:cSld>
  <p:clrMapOvr>
    <a:masterClrMapping/>
  </p:clrMapOvr>
  <p:transition>
    <p:fade/>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772400" cy="5592763"/>
          </a:xfrm>
        </p:spPr>
        <p:txBody>
          <a:bodyPr>
            <a:normAutofit/>
          </a:bodyPr>
          <a:lstStyle/>
          <a:p>
            <a:pPr algn="just"/>
            <a:r>
              <a:rPr lang="el-GR" sz="2400" b="1" u="sng" dirty="0" smtClean="0"/>
              <a:t>Με βάση τις ιστορικές σας </a:t>
            </a:r>
            <a:r>
              <a:rPr lang="el-GR" sz="2400" b="1" u="sng" dirty="0" err="1" smtClean="0"/>
              <a:t>γνωσεις</a:t>
            </a:r>
            <a:r>
              <a:rPr lang="el-GR" sz="2400" b="1" u="sng" dirty="0" smtClean="0"/>
              <a:t> να εξηγήσετε ποια είδη πολιτευμάτων διακρίνει ο Μοντεσκιέ και ποιον κίνδυνο επισημαίνει </a:t>
            </a:r>
          </a:p>
          <a:p>
            <a:pPr algn="just">
              <a:buNone/>
            </a:pPr>
            <a:r>
              <a:rPr lang="el-GR" sz="2400" dirty="0" smtClean="0"/>
              <a:t>        Τα είδη πολιτευμάτων που διακρίνει ο Μοντεσκιέ  είναι η Αβασίλευτη Πολιτεία η οποία στηρίζεται στο σεβασμό των νόμων και την αφοσίωση στην κοινότητα. Επίσης η Μοναρχία η οποία στηρίζεται και αυτή στο νόμο αλλά και στο σεβασμό προς την κοινωνική θέση. Τέλος ο Δεσποτισμός στηρίζεται στην αυθαιρεσία του ενός, ενώ επιτυγχάνει την ισότητα στο φόβο που είναι ένα υπό-πολιτικό αίσθημα. Ο Μοντεσκιέ επισημαίνει πως ένα ιδιωτικό κακό μπορεί να έχει συνέπειες σε όλη την κοινωνία.</a:t>
            </a:r>
            <a:endParaRPr lang="el-GR" sz="2400" b="1" u="sng" dirty="0"/>
          </a:p>
        </p:txBody>
      </p:sp>
    </p:spTree>
  </p:cSld>
  <p:clrMapOvr>
    <a:masterClrMapping/>
  </p:clrMapOvr>
  <p:transition>
    <p:zoom/>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5668963"/>
          </a:xfrm>
        </p:spPr>
        <p:txBody>
          <a:bodyPr>
            <a:normAutofit/>
          </a:bodyPr>
          <a:lstStyle/>
          <a:p>
            <a:pPr algn="just"/>
            <a:r>
              <a:rPr lang="el-GR" sz="2400" b="1" u="sng" dirty="0" smtClean="0"/>
              <a:t>Να αναφερθείτε στο περιεχόμενο που δίνει ο Ρουσσό στη Γενική Βούληση και στη θέση που κατέχει ο νόμος στη θεωρία του για την πολιτική ζωή</a:t>
            </a:r>
          </a:p>
          <a:p>
            <a:pPr algn="just">
              <a:buNone/>
            </a:pPr>
            <a:r>
              <a:rPr lang="el-GR" sz="2400" dirty="0" smtClean="0"/>
              <a:t>        Στη Γενική Βούληση(Ρουσσό) εκφράζεται η συλλογικότητα του συνόλου και η άποψη ότι μια κοινωνία πρέπει να λειτουργεί ομαδικά και όχι ατομικά. Επιπλέον κάθε μέλος οφείλει να κάνει τις δικές του παραχωρήσεις με σκοπό την ομαλή λειτουργία της κοινωνίας. Σε περίπτωση που το κράτος παραβιάσει την γενική βούληση τότε ο λαός έχει το δικαίωμα να επαναστατήσει.</a:t>
            </a:r>
            <a:endParaRPr lang="el-GR" sz="24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Συμπεράσματα</a:t>
            </a:r>
            <a:endParaRPr lang="el-GR" dirty="0"/>
          </a:p>
        </p:txBody>
      </p:sp>
      <p:sp>
        <p:nvSpPr>
          <p:cNvPr id="3" name="Content Placeholder 2"/>
          <p:cNvSpPr>
            <a:spLocks noGrp="1"/>
          </p:cNvSpPr>
          <p:nvPr>
            <p:ph idx="1"/>
          </p:nvPr>
        </p:nvSpPr>
        <p:spPr/>
        <p:txBody>
          <a:bodyPr>
            <a:normAutofit fontScale="77500" lnSpcReduction="20000"/>
          </a:bodyPr>
          <a:lstStyle/>
          <a:p>
            <a:pPr algn="just"/>
            <a:r>
              <a:rPr lang="el-GR" dirty="0" smtClean="0"/>
              <a:t>   Συμπεραίνουμε ότι ο Διαφωτισμός ήταν τόσο σημαντικός, διότι με τις ιδέες του επηρέασε δύο πολύ σημαντικές επαναστάσεις, τη Γαλλική και την Αμερικανική. Ο Διαφωτισμός συνέβαλλε στην εξέλιξη των ανθρώπινων δικαιωμάτων και στην ορθή συγκρότηση της κοινωνίας. Επίσης, αποτέλεσε υπόδειγμα για την ελεύθερη βούληση, για παράδειγμα στην θρησκευτική συνείδηση. Τέλος, ο κάθε πολίτης πρέπει να έχει οικονομική ανεξαρτησία χωρίς να επιτρέπει στο κράτος να εμπλέκεται. Ο Διαφωτισμός λοιπόν, αποτέλεσε την αρχή μίας νέας εποχής ιδεών, και μπορεί να χαρακτηριστεί ως σημείο αναφοράς για πολλές κοινωνικές, πολιτικές και θρησκευτικές αλλαγές.</a:t>
            </a:r>
            <a:endParaRPr lang="el-GR" dirty="0"/>
          </a:p>
        </p:txBody>
      </p:sp>
    </p:spTree>
  </p:cSld>
  <p:clrMapOvr>
    <a:masterClrMapping/>
  </p:clrMapOvr>
  <p:transition>
    <p:newsflash/>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Συζήτηση-Προτάσεις</a:t>
            </a:r>
            <a:endParaRPr lang="el-GR" dirty="0"/>
          </a:p>
        </p:txBody>
      </p:sp>
      <p:sp>
        <p:nvSpPr>
          <p:cNvPr id="3" name="Content Placeholder 2"/>
          <p:cNvSpPr>
            <a:spLocks noGrp="1"/>
          </p:cNvSpPr>
          <p:nvPr>
            <p:ph idx="1"/>
          </p:nvPr>
        </p:nvSpPr>
        <p:spPr/>
        <p:txBody>
          <a:bodyPr>
            <a:normAutofit fontScale="92500"/>
          </a:bodyPr>
          <a:lstStyle/>
          <a:p>
            <a:pPr algn="just"/>
            <a:r>
              <a:rPr lang="el-GR" dirty="0" smtClean="0"/>
              <a:t>   Με βάση τα παραπάνω συμπεράσματα, ο άνθρωπος πρέπει να συνεχίσει να εξελίσσεται και να επιδιώκει την ευημερία και την πρόοδο της κοινωνίας, παίρνοντας ως παράδειγμα, τις ιδέες και τις αρχές των Διαφωτιστών. Έτσι, ο άνθρωπος θα καταφέρει να δημιουργήσει μια ιδανική κοινωνία που όλοι οι άνθρωποι θα είναι ισάξιοι και θα υπάρχει απόλυτη δικαιοσύνη. </a:t>
            </a:r>
            <a:endParaRPr lang="el-GR" dirty="0"/>
          </a:p>
        </p:txBody>
      </p:sp>
    </p:spTree>
  </p:cSld>
  <p:clrMapOvr>
    <a:masterClrMapping/>
  </p:clrMapOvr>
  <p:transition>
    <p:wipe dir="r"/>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l-GR" dirty="0" smtClean="0"/>
              <a:t>Βιβλιογραφία </a:t>
            </a:r>
            <a:endParaRPr lang="el-GR" dirty="0"/>
          </a:p>
        </p:txBody>
      </p:sp>
      <p:sp>
        <p:nvSpPr>
          <p:cNvPr id="3" name="Content Placeholder 2"/>
          <p:cNvSpPr>
            <a:spLocks noGrp="1"/>
          </p:cNvSpPr>
          <p:nvPr>
            <p:ph idx="1"/>
          </p:nvPr>
        </p:nvSpPr>
        <p:spPr>
          <a:xfrm>
            <a:off x="1435608" y="914400"/>
            <a:ext cx="7498080" cy="5715000"/>
          </a:xfrm>
        </p:spPr>
        <p:txBody>
          <a:bodyPr>
            <a:normAutofit fontScale="25000" lnSpcReduction="20000"/>
          </a:bodyPr>
          <a:lstStyle/>
          <a:p>
            <a:pPr>
              <a:buNone/>
            </a:pPr>
            <a:r>
              <a:rPr lang="el-GR" sz="4200" dirty="0" smtClean="0">
                <a:latin typeface="Times New Roman" pitchFamily="18" charset="0"/>
                <a:cs typeface="Times New Roman" pitchFamily="18" charset="0"/>
              </a:rPr>
              <a:t>Ιστορία του Μεσαιωνικού και του Νεότερου Κόσμου 565- 1815, αναρτήθηκε από: </a:t>
            </a:r>
            <a:r>
              <a:rPr lang="el-GR" sz="4200" dirty="0" smtClean="0">
                <a:latin typeface="Times New Roman" pitchFamily="18" charset="0"/>
                <a:cs typeface="Times New Roman" pitchFamily="18" charset="0"/>
                <a:hlinkClick r:id="rId3"/>
              </a:rPr>
              <a:t>http://ebooks.edu.gr/modules/ebook/show.php/DSGL-B131/179/1253,4499/</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 </a:t>
            </a:r>
          </a:p>
          <a:p>
            <a:pPr>
              <a:buNone/>
            </a:pPr>
            <a:r>
              <a:rPr lang="el-GR" sz="4200" dirty="0" smtClean="0">
                <a:latin typeface="Times New Roman" pitchFamily="18" charset="0"/>
                <a:cs typeface="Times New Roman" pitchFamily="18" charset="0"/>
              </a:rPr>
              <a:t>K</a:t>
            </a:r>
            <a:r>
              <a:rPr lang="en-US" sz="4200" dirty="0" smtClean="0">
                <a:latin typeface="Times New Roman" pitchFamily="18" charset="0"/>
                <a:cs typeface="Times New Roman" pitchFamily="18" charset="0"/>
              </a:rPr>
              <a:t>ant</a:t>
            </a:r>
            <a:r>
              <a:rPr lang="el-GR" sz="4200" dirty="0" smtClean="0">
                <a:latin typeface="Times New Roman" pitchFamily="18" charset="0"/>
                <a:cs typeface="Times New Roman" pitchFamily="18" charset="0"/>
              </a:rPr>
              <a:t>, Ι. (1784:156) «Τι είναι διαφωτισμός;» ανακτήθηκε από </a:t>
            </a:r>
            <a:r>
              <a:rPr lang="el-GR" sz="4200" dirty="0" smtClean="0">
                <a:latin typeface="Times New Roman" pitchFamily="18" charset="0"/>
                <a:cs typeface="Times New Roman" pitchFamily="18" charset="0"/>
                <a:hlinkClick r:id="rId4"/>
              </a:rPr>
              <a:t>http://kritiki.gr/nea-ekdosi-ti-ine-diafotismos/</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 </a:t>
            </a:r>
          </a:p>
          <a:p>
            <a:pPr>
              <a:buNone/>
            </a:pPr>
            <a:r>
              <a:rPr lang="el-GR" sz="4200" dirty="0" err="1" smtClean="0">
                <a:latin typeface="Times New Roman" pitchFamily="18" charset="0"/>
                <a:cs typeface="Times New Roman" pitchFamily="18" charset="0"/>
              </a:rPr>
              <a:t>Χρύσης</a:t>
            </a:r>
            <a:r>
              <a:rPr lang="el-GR" sz="4200" dirty="0" smtClean="0">
                <a:latin typeface="Times New Roman" pitchFamily="18" charset="0"/>
                <a:cs typeface="Times New Roman" pitchFamily="18" charset="0"/>
              </a:rPr>
              <a:t>, Α. «ΙΣΤΟΡΙΑ ΤΩΝ ΙΔΕΩΝ Ι.ΕΥΡΩΠΑΪΚΟΣ ΔΙΑΦΩΤΙΣΜΟΣ», ΠΑΝΤΕΙΟΝ ΠΑΝΕΠΙΣΤΗΜΙΟ ΚΟΙΝΩΝΙΚΩΝ ΚΑΙ ΠΟΛΙΤΙΚΩΝ ΕΠΙΣΤΗΜΩΝ, Αθήνα 1016-17 ανακτήθηκε από </a:t>
            </a:r>
            <a:r>
              <a:rPr lang="el-GR" sz="4200" dirty="0" smtClean="0">
                <a:latin typeface="Times New Roman" pitchFamily="18" charset="0"/>
                <a:cs typeface="Times New Roman" pitchFamily="18" charset="0"/>
                <a:hlinkClick r:id="rId5"/>
              </a:rPr>
              <a:t>http://pandemos.panteion.gr/index.php?op=record&amp;pid=iid:1341</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 </a:t>
            </a:r>
          </a:p>
          <a:p>
            <a:pPr>
              <a:buNone/>
            </a:pPr>
            <a:r>
              <a:rPr lang="el-GR" sz="4200" dirty="0" smtClean="0">
                <a:latin typeface="Times New Roman" pitchFamily="18" charset="0"/>
                <a:cs typeface="Times New Roman" pitchFamily="18" charset="0"/>
              </a:rPr>
              <a:t>Αποστολόπουλος, Π Η Γενική Βούληση και η βούληση όλων στον </a:t>
            </a:r>
            <a:r>
              <a:rPr lang="en-US" sz="4200" dirty="0" smtClean="0">
                <a:latin typeface="Times New Roman" pitchFamily="18" charset="0"/>
                <a:cs typeface="Times New Roman" pitchFamily="18" charset="0"/>
              </a:rPr>
              <a:t>Rousseau</a:t>
            </a:r>
            <a:r>
              <a:rPr lang="el-GR" sz="4200" dirty="0" smtClean="0">
                <a:latin typeface="Times New Roman" pitchFamily="18" charset="0"/>
                <a:cs typeface="Times New Roman" pitchFamily="18" charset="0"/>
              </a:rPr>
              <a:t>, Αθήνα 2016 ανακτήθηκε από </a:t>
            </a:r>
            <a:r>
              <a:rPr lang="el-GR" sz="4200" dirty="0" smtClean="0">
                <a:latin typeface="Times New Roman" pitchFamily="18" charset="0"/>
                <a:cs typeface="Times New Roman" pitchFamily="18" charset="0"/>
                <a:hlinkClick r:id="rId6"/>
              </a:rPr>
              <a:t>http://www.filosofia.gr/item.php?id=252</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 </a:t>
            </a:r>
          </a:p>
          <a:p>
            <a:pPr>
              <a:buNone/>
            </a:pPr>
            <a:r>
              <a:rPr lang="el-GR" sz="4200" dirty="0" err="1" smtClean="0">
                <a:latin typeface="Times New Roman" pitchFamily="18" charset="0"/>
                <a:cs typeface="Times New Roman" pitchFamily="18" charset="0"/>
              </a:rPr>
              <a:t>Κιτρομηλίδης</a:t>
            </a:r>
            <a:r>
              <a:rPr lang="el-GR" sz="4200" dirty="0" smtClean="0">
                <a:latin typeface="Times New Roman" pitchFamily="18" charset="0"/>
                <a:cs typeface="Times New Roman" pitchFamily="18" charset="0"/>
              </a:rPr>
              <a:t>, Π. Ο </a:t>
            </a:r>
            <a:r>
              <a:rPr lang="el-GR" sz="4200" dirty="0" err="1" smtClean="0">
                <a:latin typeface="Times New Roman" pitchFamily="18" charset="0"/>
                <a:cs typeface="Times New Roman" pitchFamily="18" charset="0"/>
              </a:rPr>
              <a:t>Ρουσό</a:t>
            </a:r>
            <a:r>
              <a:rPr lang="el-GR" sz="4200" dirty="0" smtClean="0">
                <a:latin typeface="Times New Roman" pitchFamily="18" charset="0"/>
                <a:cs typeface="Times New Roman" pitchFamily="18" charset="0"/>
              </a:rPr>
              <a:t> και το κοινωνικό συμβόλαιο, 2012 ανακτήθηκε από </a:t>
            </a:r>
            <a:r>
              <a:rPr lang="el-GR" sz="4200" dirty="0" smtClean="0">
                <a:latin typeface="Times New Roman" pitchFamily="18" charset="0"/>
                <a:cs typeface="Times New Roman" pitchFamily="18" charset="0"/>
                <a:hlinkClick r:id="rId7"/>
              </a:rPr>
              <a:t>http://www.tovima.gr/books-ideas/article/?aid=468567</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Κωνσταντίνου, Δ ΜΟΝΤΕΣΚΙΕ(1689-1755): ΗΘΙΚΗ ΦΙΛΟΣΟΦΙΑ-ΠΟΛΙΤΙΚΗ ΦΙΛΟΣΟΦΙΑ κ ΚΟΙΝΩΝΙΚΗ ΚΡΙΤΙΚΗ, 2013 ανακτήθηκε από </a:t>
            </a:r>
            <a:r>
              <a:rPr lang="el-GR" sz="4200" dirty="0" smtClean="0">
                <a:latin typeface="Times New Roman" pitchFamily="18" charset="0"/>
                <a:cs typeface="Times New Roman" pitchFamily="18" charset="0"/>
                <a:hlinkClick r:id="rId8"/>
              </a:rPr>
              <a:t>https://istoriatexnespolitismos.wordpress.com/2013/07/06/%CF%86%CE%B9%CE%BB%CE%BF%CF%83%CE%BF%CF%86%CE%B9%CE%B1%CE%BC%CE%BF%CE%BD%CF%84%CE%B5%CF%83%CE%BA%CE%B9%CE%B5%CE%B7%CE%B8%CE%B9%CE%BA%CE%B7%CF%86%CE%B9%CE%BB%CE%BF%CF%83%CE%BF%CF%86%CE%B9%CE%B1/</a:t>
            </a:r>
            <a:endParaRPr lang="el-GR" sz="4200" dirty="0" smtClean="0">
              <a:latin typeface="Times New Roman" pitchFamily="18" charset="0"/>
              <a:cs typeface="Times New Roman" pitchFamily="18" charset="0"/>
            </a:endParaRPr>
          </a:p>
          <a:p>
            <a:pPr>
              <a:buNone/>
            </a:pPr>
            <a:r>
              <a:rPr lang="el-GR" sz="4200" dirty="0" err="1" smtClean="0">
                <a:latin typeface="Times New Roman" pitchFamily="18" charset="0"/>
                <a:cs typeface="Times New Roman" pitchFamily="18" charset="0"/>
              </a:rPr>
              <a:t>Σολδάτος</a:t>
            </a:r>
            <a:r>
              <a:rPr lang="el-GR" sz="4200" dirty="0" smtClean="0">
                <a:latin typeface="Times New Roman" pitchFamily="18" charset="0"/>
                <a:cs typeface="Times New Roman" pitchFamily="18" charset="0"/>
              </a:rPr>
              <a:t>, Θ ΔΙΑΦΩΤΙΣΜΟΣ ΚΑΙ ΚΑΘΟΛΙΚΗ ΕΚΠΑΙΔΕΥΣΗ, 2012 ανακτήθηκε από http://www.grcrun11.gr/~theodore/EAP/EPO32/EPO32_Ergasia2CCL.pdf</a:t>
            </a:r>
          </a:p>
          <a:p>
            <a:pPr>
              <a:buNone/>
            </a:pPr>
            <a:r>
              <a:rPr lang="el-GR" sz="4200" dirty="0" smtClean="0">
                <a:latin typeface="Times New Roman" pitchFamily="18" charset="0"/>
                <a:cs typeface="Times New Roman" pitchFamily="18" charset="0"/>
              </a:rPr>
              <a:t>Διακήρυξη της Ανεξαρτησίας των ΗΠΑ, ανακτήθηκε από </a:t>
            </a:r>
            <a:r>
              <a:rPr lang="el-GR" sz="4200" dirty="0" smtClean="0">
                <a:latin typeface="Times New Roman" pitchFamily="18" charset="0"/>
                <a:cs typeface="Times New Roman" pitchFamily="18" charset="0"/>
                <a:hlinkClick r:id="rId9"/>
              </a:rPr>
              <a:t>https://el.wikisource.org/wiki/%CE%94%CE%B9%CE%B1%CE%BA%CE%AE%CF%81%CF%85%CE%BE%CE%B7_%CF%84%CE%B7%CF%82_%CE%91%CE%BD%CE%B5%CE%BE%CE%B1%CF%81%CF%84%CE%B7%CF%83%CE%AF%CE%B1%CF%82_%CF%84%CF%89%CE%BD_%CE%97%CE%A0%CE%91</a:t>
            </a:r>
            <a:endParaRPr lang="el-GR" sz="4200" dirty="0" smtClean="0">
              <a:latin typeface="Times New Roman" pitchFamily="18" charset="0"/>
              <a:cs typeface="Times New Roman" pitchFamily="18" charset="0"/>
            </a:endParaRPr>
          </a:p>
          <a:p>
            <a:pPr>
              <a:buNone/>
            </a:pPr>
            <a:r>
              <a:rPr lang="el-GR" sz="4200" dirty="0" smtClean="0">
                <a:latin typeface="Times New Roman" pitchFamily="18" charset="0"/>
                <a:cs typeface="Times New Roman" pitchFamily="18" charset="0"/>
              </a:rPr>
              <a:t>Διακήρυξη των δικαιωμάτων του Ανθρώπου και του Πολίτη (26 Αυγούστου 1789), ανακτήθηκε από </a:t>
            </a:r>
            <a:r>
              <a:rPr lang="el-GR" sz="4200" dirty="0" smtClean="0">
                <a:latin typeface="Times New Roman" pitchFamily="18" charset="0"/>
                <a:cs typeface="Times New Roman" pitchFamily="18" charset="0"/>
                <a:hlinkClick r:id="rId10"/>
              </a:rPr>
              <a:t>https://el.wikipedia.org/wiki/%CE%94%CE%B9%CE%B1%CE%BA%CE%AE%CF%81%CF%85%CE%BE%CE%B7_%CF%84%CF%89%CE%BD_%CE%94%CE%B9%CE%BA%CE%B1%CE%B9%CF%89%CE%BC%CE%AC%CF%84%CF%89%CE%BD_%CF%84%CE%BF%CF%85_%CE%91%CE%BD%CE%B8%CF%81%CF%8E%CF%80%CE%BF%CF%85_%CE%BA%CE%B1%CE%B9_%CF%84%CE%BF%CF%85_%CE%A0%CE%BF%CE%BB%CE%AF%CF%84%CE%B7</a:t>
            </a:r>
            <a:endParaRPr lang="el-GR" sz="4200" dirty="0" smtClean="0">
              <a:latin typeface="Times New Roman" pitchFamily="18" charset="0"/>
              <a:cs typeface="Times New Roman" pitchFamily="18" charset="0"/>
            </a:endParaRPr>
          </a:p>
          <a:p>
            <a:pPr>
              <a:buNone/>
            </a:pPr>
            <a:r>
              <a:rPr lang="el-GR" sz="4200" dirty="0" err="1" smtClean="0">
                <a:latin typeface="Times New Roman" pitchFamily="18" charset="0"/>
                <a:cs typeface="Times New Roman" pitchFamily="18" charset="0"/>
              </a:rPr>
              <a:t>Βάκη</a:t>
            </a:r>
            <a:r>
              <a:rPr lang="el-GR" sz="4200" dirty="0" smtClean="0">
                <a:latin typeface="Times New Roman" pitchFamily="18" charset="0"/>
                <a:cs typeface="Times New Roman" pitchFamily="18" charset="0"/>
              </a:rPr>
              <a:t>, Φ  ΕΛΛΗΝΙΚΗ ΕΠΑΝΑΣΤΑΣΗ ΚΑΙ ΕΥΡΩΠΑΪΚΟΣ ΔΙΑΦΩΤΙΣΜΟΣ, ανακτήθηκε από history.ionio.gr/download.php?f=ahf_ionios_logos/il_03_09.pd </a:t>
            </a:r>
          </a:p>
          <a:p>
            <a:pPr>
              <a:buNone/>
            </a:pPr>
            <a:r>
              <a:rPr lang="el-GR" sz="4200" dirty="0" smtClean="0">
                <a:latin typeface="Times New Roman" pitchFamily="18" charset="0"/>
                <a:cs typeface="Times New Roman" pitchFamily="18" charset="0"/>
              </a:rPr>
              <a:t> </a:t>
            </a:r>
          </a:p>
          <a:p>
            <a:pPr>
              <a:buNone/>
            </a:pPr>
            <a:r>
              <a:rPr lang="el-GR" b="1" dirty="0" smtClean="0"/>
              <a:t> </a:t>
            </a:r>
            <a:endParaRPr lang="el-GR" dirty="0" smtClean="0"/>
          </a:p>
          <a:p>
            <a:endParaRPr lang="el-GR" dirty="0"/>
          </a:p>
        </p:txBody>
      </p:sp>
    </p:spTree>
  </p:cSld>
  <p:clrMapOvr>
    <a:masterClrMapping/>
  </p:clrMapOvr>
  <p:transition>
    <p:push dir="r"/>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sz="2800" dirty="0" smtClean="0"/>
              <a:t>Μία εργασία των μαθητών της Β΄ Λυκείου:</a:t>
            </a:r>
          </a:p>
          <a:p>
            <a:r>
              <a:rPr lang="el-GR" sz="2800" dirty="0" smtClean="0"/>
              <a:t>Σοφίας  Χριστοπούλου, Β4</a:t>
            </a:r>
            <a:endParaRPr lang="el-GR" sz="2800" dirty="0" smtClean="0"/>
          </a:p>
          <a:p>
            <a:r>
              <a:rPr lang="el-GR" sz="2800" dirty="0" smtClean="0"/>
              <a:t>Παναγιώτη </a:t>
            </a:r>
            <a:r>
              <a:rPr lang="el-GR" sz="2800" dirty="0" err="1" smtClean="0"/>
              <a:t>Παπαηλία</a:t>
            </a:r>
            <a:r>
              <a:rPr lang="el-GR" sz="2800" dirty="0" smtClean="0"/>
              <a:t>, Β3</a:t>
            </a:r>
            <a:endParaRPr lang="el-GR" sz="2800" dirty="0" smtClean="0"/>
          </a:p>
          <a:p>
            <a:r>
              <a:rPr lang="el-GR" sz="2800" dirty="0" smtClean="0"/>
              <a:t>Μιχάλη </a:t>
            </a:r>
            <a:r>
              <a:rPr lang="el-GR" sz="2800" dirty="0" err="1" smtClean="0"/>
              <a:t>Κουτρούτσου</a:t>
            </a:r>
            <a:r>
              <a:rPr lang="el-GR" sz="2800" dirty="0" smtClean="0"/>
              <a:t>, Β2</a:t>
            </a:r>
            <a:endParaRPr lang="el-GR" sz="2800" dirty="0" smtClean="0"/>
          </a:p>
          <a:p>
            <a:r>
              <a:rPr lang="el-GR" sz="2800" dirty="0" smtClean="0"/>
              <a:t>Βασίλη </a:t>
            </a:r>
            <a:r>
              <a:rPr lang="el-GR" sz="2800" dirty="0" err="1" smtClean="0"/>
              <a:t>Σκάρπα</a:t>
            </a:r>
            <a:r>
              <a:rPr lang="el-GR" sz="2800" dirty="0" smtClean="0"/>
              <a:t>, Β3</a:t>
            </a:r>
          </a:p>
          <a:p>
            <a:pPr>
              <a:buNone/>
            </a:pPr>
            <a:endParaRPr lang="el-GR" sz="2800" dirty="0" smtClean="0"/>
          </a:p>
          <a:p>
            <a:pPr>
              <a:buNone/>
            </a:pPr>
            <a:r>
              <a:rPr lang="el-GR" sz="2800" dirty="0" smtClean="0"/>
              <a:t>Υπεύθυνη καθηγήτρια: Μπόκολα Γεωργία, Πε02</a:t>
            </a:r>
            <a:endParaRPr lang="el-GR" sz="2800" dirty="0" smtClean="0"/>
          </a:p>
          <a:p>
            <a:endParaRPr lang="el-GR" sz="2800" dirty="0" smtClean="0"/>
          </a:p>
          <a:p>
            <a:endParaRPr lang="el-GR" dirty="0"/>
          </a:p>
        </p:txBody>
      </p:sp>
    </p:spTree>
  </p:cSld>
  <p:clrMapOvr>
    <a:masterClrMapping/>
  </p:clrMapOvr>
  <p:transition>
    <p:fade/>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Περίληψη </a:t>
            </a:r>
            <a:endParaRPr lang="el-GR" dirty="0"/>
          </a:p>
        </p:txBody>
      </p:sp>
      <p:sp>
        <p:nvSpPr>
          <p:cNvPr id="3" name="Content Placeholder 2"/>
          <p:cNvSpPr>
            <a:spLocks noGrp="1"/>
          </p:cNvSpPr>
          <p:nvPr>
            <p:ph idx="1"/>
          </p:nvPr>
        </p:nvSpPr>
        <p:spPr/>
        <p:txBody>
          <a:bodyPr/>
          <a:lstStyle/>
          <a:p>
            <a:pPr algn="just"/>
            <a:r>
              <a:rPr lang="el-GR" dirty="0" smtClean="0"/>
              <a:t>Η εργασία μας έχει ως θέμα τον Ευρωπαϊκό Διαφωτισμό. Αρχικά, ασχοληθήκαμε με το περιεχόμενο του Διαφωτισμού και ποιες ιδέες εκπροσωπούσαν σε διάφορους τομείς. Επιπλέον αναζητήσαμε τη σχέση του διαφωτισμού με τις επαναστάσεις που ακολούθησαν (αμερικανική, γαλλική). </a:t>
            </a:r>
            <a:endParaRPr lang="el-GR" dirty="0"/>
          </a:p>
        </p:txBody>
      </p:sp>
    </p:spTree>
  </p:cSld>
  <p:clrMapOvr>
    <a:masterClrMapping/>
  </p:clrMapOvr>
  <p:transition>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Εισαγωγή</a:t>
            </a:r>
            <a:endParaRPr lang="el-GR" dirty="0"/>
          </a:p>
        </p:txBody>
      </p:sp>
      <p:sp>
        <p:nvSpPr>
          <p:cNvPr id="3" name="Content Placeholder 2"/>
          <p:cNvSpPr>
            <a:spLocks noGrp="1"/>
          </p:cNvSpPr>
          <p:nvPr>
            <p:ph idx="1"/>
          </p:nvPr>
        </p:nvSpPr>
        <p:spPr/>
        <p:txBody>
          <a:bodyPr>
            <a:normAutofit fontScale="92500" lnSpcReduction="10000"/>
          </a:bodyPr>
          <a:lstStyle/>
          <a:p>
            <a:pPr algn="just"/>
            <a:r>
              <a:rPr lang="el-GR" sz="2800" dirty="0" smtClean="0"/>
              <a:t>   Η συγκεκριμένη ερευνητική εργασία έχει ως σκοπό να προσδιορίσει το περιεχόμενο του Διαφωτισμού εξειδικεύοντας στα χαρακτηριστικά γνωρίσματα του. Στο πλαίσιο αυτό μελετήθηκε το έργο του Βολταίρου, και οι πηγές που αφορούσαν τις θρησκευτικές ιδέες του. Ακολούθως, επιχειρήθηκε η </a:t>
            </a:r>
            <a:r>
              <a:rPr lang="el-GR" sz="2800" dirty="0"/>
              <a:t>έ</a:t>
            </a:r>
            <a:r>
              <a:rPr lang="el-GR" sz="2800" dirty="0" smtClean="0"/>
              <a:t>ρευνα των ιδεών του διαφωτισμού αναφορικά με την πολιτική και το περιεχόμενο του «κοινωνικού συμβολαίου». Τέλος, παρουσιάζονται οι ιδέες του Μοντεσκιέ, και το περιεχόμενο της Γενικής </a:t>
            </a:r>
            <a:r>
              <a:rPr lang="el-GR" sz="2800" dirty="0"/>
              <a:t>Β</a:t>
            </a:r>
            <a:r>
              <a:rPr lang="el-GR" sz="2800" dirty="0" smtClean="0"/>
              <a:t>ούλησης που διατυπώθηκε από τον Ρουσσό. </a:t>
            </a:r>
            <a:endParaRPr lang="el-GR" sz="2800" dirty="0"/>
          </a:p>
        </p:txBody>
      </p:sp>
    </p:spTree>
  </p:cSld>
  <p:clrMapOvr>
    <a:masterClrMapping/>
  </p:clrMapOvr>
  <p:transition>
    <p:wipe dir="r"/>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Αναλυτική Παρουσίαση </a:t>
            </a:r>
            <a:endParaRPr lang="el-GR" dirty="0"/>
          </a:p>
        </p:txBody>
      </p:sp>
      <p:sp>
        <p:nvSpPr>
          <p:cNvPr id="3" name="Content Placeholder 2"/>
          <p:cNvSpPr>
            <a:spLocks noGrp="1"/>
          </p:cNvSpPr>
          <p:nvPr>
            <p:ph idx="1"/>
          </p:nvPr>
        </p:nvSpPr>
        <p:spPr>
          <a:xfrm>
            <a:off x="1066800" y="1219200"/>
            <a:ext cx="7620000" cy="5486400"/>
          </a:xfrm>
        </p:spPr>
        <p:txBody>
          <a:bodyPr>
            <a:normAutofit fontScale="92500" lnSpcReduction="20000"/>
          </a:bodyPr>
          <a:lstStyle/>
          <a:p>
            <a:pPr algn="just"/>
            <a:r>
              <a:rPr lang="el-GR" sz="2400" b="1" i="1" u="sng" dirty="0" smtClean="0"/>
              <a:t>Να προσδιοριστεί το περιεχόμενο του όρου Διαφωτισμός και να αναφερθούν τα γενικά χαρακτηριστικά του γνωρίσματα.</a:t>
            </a:r>
          </a:p>
          <a:p>
            <a:pPr algn="just">
              <a:buNone/>
            </a:pPr>
            <a:r>
              <a:rPr lang="el-GR" sz="2400" dirty="0" smtClean="0"/>
              <a:t>         Ο διαφωτισμός είναι η μόρφωση και η καλλιέργεια που έχουν ως αποτέλεσμα την βελτί</a:t>
            </a:r>
            <a:r>
              <a:rPr lang="el-GR" sz="2400" dirty="0"/>
              <a:t>ω</a:t>
            </a:r>
            <a:r>
              <a:rPr lang="el-GR" sz="2400" dirty="0" smtClean="0"/>
              <a:t>ση της κοινωνικής κατάστασης. Όσο περισσότερο εξελίσσονται αυτά τόσο περισσότερο εξελίσσεται η κοινωνία και η καλλιέργεια στο λαό. Ο διαφωτισμός διατυπώνεται κυρίως με θεωρητικό τρόπο, μέσω της έλλογης γνώσης και των στοχασμών. Η επιστήμη καλλιέργεια αποτελούν ένα μέρος του διαφωτισμού και μεταδίδονται μέσω της ποίησης και της ευγλωττίας. Χάρη στον διαφωτισμό σηματοδοτήθηκε η σημερινή εποχή και οι κοινωνίες απαλλάχθηκαν απ’ τις αρχές της φεουδαρχίας του Μεσαίωνα, με αποτέλεσμα να θεμελιώσουν το σημερινό πολιτισμό, και να διαμορφώσει περισσότερες αξιακές στάσεις, όπως την ελευθερία της συνείδησης, την ισότητα και τον ορθολογισμό. Τέλος, ο διαφωτισμός είναι η έξοδος του ανθρώπου απ’ την ανωριμότητα για την οποία φταίει ο ίδιος (</a:t>
            </a:r>
            <a:r>
              <a:rPr lang="en-US" sz="2400" dirty="0" smtClean="0"/>
              <a:t>Kant, 1784)</a:t>
            </a:r>
            <a:endParaRPr lang="el-GR" sz="24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7620000" cy="6248400"/>
          </a:xfrm>
        </p:spPr>
        <p:txBody>
          <a:bodyPr>
            <a:normAutofit/>
          </a:bodyPr>
          <a:lstStyle/>
          <a:p>
            <a:pPr algn="just"/>
            <a:r>
              <a:rPr lang="el-GR" sz="2200" b="1" u="sng" dirty="0" smtClean="0"/>
              <a:t>Αφού μελετήσετε προσεκτικά τα παραθέματα της σελ162 και το πρώτο παράθεμα της σελ163 του σχολικού βιβλίου από το έργο του Βολταίρου, να απαντήσετε στα εξής ερωτήματα:</a:t>
            </a:r>
          </a:p>
          <a:p>
            <a:pPr algn="just">
              <a:buNone/>
            </a:pPr>
            <a:r>
              <a:rPr lang="el-GR" sz="2200" b="1" u="sng" dirty="0" smtClean="0"/>
              <a:t>  α) Γιατί είναι αναγκαία η αμοιβαία ανοχή των ανθρώπων, κατά τον Βολταίρο;</a:t>
            </a:r>
            <a:endParaRPr lang="el-GR" sz="2200" dirty="0" smtClean="0"/>
          </a:p>
          <a:p>
            <a:pPr algn="just">
              <a:buNone/>
            </a:pPr>
            <a:r>
              <a:rPr lang="el-GR" sz="2200" dirty="0" smtClean="0"/>
              <a:t>      Είναι αναγκαία η αμοιβαία  ανοχή των ανθρώπων γιατί μια κοινωνία δεν μπορεί να λειτουργήσει ατομιστικά αλλά μόνο με τις ταυτόχρονες υποχωρήσεις από όλα τα μέλη της κοινωνίας</a:t>
            </a:r>
          </a:p>
          <a:p>
            <a:pPr algn="just">
              <a:buNone/>
            </a:pPr>
            <a:endParaRPr lang="el-GR" sz="2200" dirty="0" smtClean="0"/>
          </a:p>
          <a:p>
            <a:pPr algn="just">
              <a:buNone/>
            </a:pPr>
            <a:r>
              <a:rPr lang="el-GR" sz="2200" b="1" u="sng" dirty="0" smtClean="0"/>
              <a:t>β) Σε ποιους αναφέρεται η πρώτη παράγραφος του παραθέματος «Περί Ανεξιθρησκίας»;</a:t>
            </a:r>
          </a:p>
          <a:p>
            <a:pPr algn="just">
              <a:buNone/>
            </a:pPr>
            <a:r>
              <a:rPr lang="el-GR" sz="2200" dirty="0" smtClean="0"/>
              <a:t>    Η πρώτη παράγραφος αναφέρεται σε αυτούς που είναι αντίθετοι με την ανεξιθρησκίας και είναι εμπόδιο στην ανάπτυξη της κοινωνίας δημιουργώντας πολλές συγκρούσεις</a:t>
            </a:r>
          </a:p>
          <a:p>
            <a:pPr>
              <a:buNone/>
            </a:pPr>
            <a:endParaRPr lang="el-GR" sz="2200" dirty="0" smtClean="0"/>
          </a:p>
        </p:txBody>
      </p:sp>
    </p:spTree>
  </p:cSld>
  <p:clrMapOvr>
    <a:masterClrMapping/>
  </p:clrMapOvr>
  <p:transition>
    <p:wheel spokes="3"/>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28600"/>
            <a:ext cx="7543800" cy="6324600"/>
          </a:xfrm>
        </p:spPr>
        <p:txBody>
          <a:bodyPr>
            <a:normAutofit/>
          </a:bodyPr>
          <a:lstStyle/>
          <a:p>
            <a:pPr algn="just">
              <a:buNone/>
            </a:pPr>
            <a:r>
              <a:rPr lang="el-GR" sz="2200" b="1" u="sng" dirty="0"/>
              <a:t>γ</a:t>
            </a:r>
            <a:r>
              <a:rPr lang="el-GR" sz="2200" b="1" u="sng" dirty="0" smtClean="0"/>
              <a:t>) Ποια χώρα θεωρεί ο Βολταίρος υπόδειγμα για την ελευθερία της θρησκευτικής συνείδησης και γιατί;</a:t>
            </a:r>
          </a:p>
          <a:p>
            <a:pPr algn="just">
              <a:buNone/>
            </a:pPr>
            <a:r>
              <a:rPr lang="el-GR" sz="2200" dirty="0" smtClean="0"/>
              <a:t>        Ο Βολταίρος θεωρεί υπόδειγμα θρησκευτικής συνείδησης τις χώρες των ανατολικών περιοχών όπως για παράδειγμα τους Κινέζους και τους Πέρσες γιατί είχαν μια φιλελεύθερη άποψη και ιδεολογία και αποτέλεσαν παράδειγμα για τους απόγονους τους. </a:t>
            </a:r>
            <a:endParaRPr lang="el-GR" sz="2200" dirty="0"/>
          </a:p>
        </p:txBody>
      </p:sp>
      <p:pic>
        <p:nvPicPr>
          <p:cNvPr id="4" name="Picture 3" descr="jkjbkesbgf.jpg"/>
          <p:cNvPicPr>
            <a:picLocks noChangeAspect="1"/>
          </p:cNvPicPr>
          <p:nvPr/>
        </p:nvPicPr>
        <p:blipFill>
          <a:blip r:embed="rId3" cstate="print"/>
          <a:stretch>
            <a:fillRect/>
          </a:stretch>
        </p:blipFill>
        <p:spPr>
          <a:xfrm>
            <a:off x="1676400" y="2895600"/>
            <a:ext cx="6634596" cy="3336254"/>
          </a:xfrm>
          <a:prstGeom prst="rect">
            <a:avLst/>
          </a:prstGeom>
          <a:ln>
            <a:noFill/>
          </a:ln>
          <a:effectLst>
            <a:softEdge rad="112500"/>
          </a:effectLst>
        </p:spPr>
      </p:pic>
    </p:spTree>
  </p:cSld>
  <p:clrMapOvr>
    <a:masterClrMapping/>
  </p:clrMapOvr>
  <p:transition>
    <p:split dir="in"/>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620000" cy="6172200"/>
          </a:xfrm>
        </p:spPr>
        <p:txBody>
          <a:bodyPr>
            <a:normAutofit/>
          </a:bodyPr>
          <a:lstStyle/>
          <a:p>
            <a:pPr algn="just"/>
            <a:r>
              <a:rPr lang="el-GR" sz="2400" b="1" u="sng" dirty="0" smtClean="0"/>
              <a:t>Ποιες υπήρξαν οι ιδέες των φορέων του Διαφωτισμού αναφορικά με την πολιτική;</a:t>
            </a:r>
          </a:p>
          <a:p>
            <a:pPr algn="just">
              <a:buNone/>
            </a:pPr>
            <a:r>
              <a:rPr lang="el-GR" sz="2400" dirty="0" smtClean="0"/>
              <a:t>        Ιδέες των φορέων του Διαφωτισμού υπήρξαν το κοινωνικό συμβόλαιο (Ρουσσό, Τζον Λοκ ) στο οποίο αναφέρθηκαν στην σωστή συγκρότηση της κοινωνίας μέσω ενός συμβολαίου του κράτους με το λαό αλλά και για την ισότητα μεταξύ των ανθρώπων. Επιπλέον μια άλλη ιδέα ήταν αυτή για τον οικονομικό φιλελευθερισμό (</a:t>
            </a:r>
            <a:r>
              <a:rPr lang="el-GR" sz="2400" dirty="0" err="1"/>
              <a:t>Ά</a:t>
            </a:r>
            <a:r>
              <a:rPr lang="el-GR" sz="2400" dirty="0" err="1" smtClean="0"/>
              <a:t>νταμ</a:t>
            </a:r>
            <a:r>
              <a:rPr lang="el-GR" sz="2400" dirty="0" smtClean="0"/>
              <a:t> </a:t>
            </a:r>
            <a:r>
              <a:rPr lang="el-GR" sz="2400" dirty="0" err="1" smtClean="0"/>
              <a:t>Σμίθ</a:t>
            </a:r>
            <a:r>
              <a:rPr lang="el-GR" sz="2400" dirty="0" smtClean="0"/>
              <a:t>) κατά την οποία το κράτος δεν πρέπει να εμπλέκεται επιβάλλοντας φόρους στην οικονομική δραστηριότητα των πολιτών και κάθε πολίτης πρέπει να έχει οικονομική ανεξαρτησία. Τέλος η ιδέα της γενικής βούλησης (Τζον Λοκ, Ρουσσό) υποστήριζε ότι ο λαός έχει το δικαίωμα να αντισταθεί και να επαναστατήσει σε περίπτωση που οι άρχοντες παραβούν το κοινωνικό συμβόλαιο.</a:t>
            </a:r>
            <a:endParaRPr lang="el-GR" sz="2400" b="1" u="sng" dirty="0"/>
          </a:p>
          <a:p>
            <a:endParaRPr lang="el-GR" sz="2400" b="1" u="sng" dirty="0"/>
          </a:p>
        </p:txBody>
      </p:sp>
    </p:spTree>
  </p:cSld>
  <p:clrMapOvr>
    <a:masterClrMapping/>
  </p:clrMapOvr>
  <p:transition>
    <p:split/>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924800" cy="4830763"/>
          </a:xfrm>
        </p:spPr>
        <p:txBody>
          <a:bodyPr>
            <a:normAutofit/>
          </a:bodyPr>
          <a:lstStyle/>
          <a:p>
            <a:pPr algn="just"/>
            <a:r>
              <a:rPr lang="el-GR" sz="2400" b="1" u="sng" dirty="0" smtClean="0"/>
              <a:t>Ποιο περιεχόμενο δίνει ο Τζον Λοκ στον όρο κοινωνικό συμβόλαιο;</a:t>
            </a:r>
          </a:p>
          <a:p>
            <a:pPr algn="just">
              <a:buNone/>
            </a:pPr>
            <a:r>
              <a:rPr lang="el-GR" sz="2400" dirty="0" smtClean="0"/>
              <a:t>        Στον όρο κοινωνικό συμβόλαιο (Τζον Λοκ) υποστηρίζεται ότι ο λαός δημιουργεί μια συμφωνία μεταξύ λαού και κράτους για την συντέλεση μιας δίκαιης και ίσης κοινωνίας.</a:t>
            </a:r>
            <a:endParaRPr lang="el-GR" sz="2400" dirty="0"/>
          </a:p>
        </p:txBody>
      </p:sp>
      <p:pic>
        <p:nvPicPr>
          <p:cNvPr id="4" name="Picture 3" descr="independence-signing.jpg"/>
          <p:cNvPicPr>
            <a:picLocks noChangeAspect="1"/>
          </p:cNvPicPr>
          <p:nvPr/>
        </p:nvPicPr>
        <p:blipFill>
          <a:blip r:embed="rId3" cstate="print"/>
          <a:stretch>
            <a:fillRect/>
          </a:stretch>
        </p:blipFill>
        <p:spPr>
          <a:xfrm>
            <a:off x="2209799" y="2971800"/>
            <a:ext cx="5113113" cy="3333750"/>
          </a:xfrm>
          <a:prstGeom prst="rect">
            <a:avLst/>
          </a:prstGeom>
          <a:ln>
            <a:noFill/>
          </a:ln>
          <a:effectLst>
            <a:softEdge rad="112500"/>
          </a:effectLst>
        </p:spPr>
      </p:pic>
    </p:spTree>
  </p:cSld>
  <p:clrMapOvr>
    <a:masterClrMapping/>
  </p:clrMapOvr>
  <p:transition>
    <p:cover dir="d"/>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263</TotalTime>
  <Words>1009</Words>
  <Application>Microsoft Office PowerPoint</Application>
  <PresentationFormat>Προβολή στην οθόνη (4:3)</PresentationFormat>
  <Paragraphs>52</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Solstice</vt:lpstr>
      <vt:lpstr>Ευρωπαϊκός Διαφωτισμός </vt:lpstr>
      <vt:lpstr>Διαφάνεια 2</vt:lpstr>
      <vt:lpstr>Περίληψη </vt:lpstr>
      <vt:lpstr>Εισαγωγή</vt:lpstr>
      <vt:lpstr>Αναλυτική Παρουσίαση </vt:lpstr>
      <vt:lpstr>Διαφάνεια 6</vt:lpstr>
      <vt:lpstr>Διαφάνεια 7</vt:lpstr>
      <vt:lpstr>Διαφάνεια 8</vt:lpstr>
      <vt:lpstr>Διαφάνεια 9</vt:lpstr>
      <vt:lpstr>Διαφάνεια 10</vt:lpstr>
      <vt:lpstr>Διαφάνεια 11</vt:lpstr>
      <vt:lpstr>Συμπεράσματα</vt:lpstr>
      <vt:lpstr>Συζήτηση-Προτάσεις</vt:lpstr>
      <vt:lpstr>Βιβλιογραφία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Ευρωπαϊκός Διαφωτισμός</dc:title>
  <dc:creator>sofiachr@outlook.com</dc:creator>
  <cp:lastModifiedBy>zeta</cp:lastModifiedBy>
  <cp:revision>22</cp:revision>
  <dcterms:created xsi:type="dcterms:W3CDTF">2017-04-26T07:07:42Z</dcterms:created>
  <dcterms:modified xsi:type="dcterms:W3CDTF">2017-09-27T11:42:41Z</dcterms:modified>
</cp:coreProperties>
</file>