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6E66A2F-1BED-4D6D-BB8D-1B19D05FE23C}" type="datetimeFigureOut">
              <a:rPr lang="el-GR" smtClean="0"/>
              <a:pPr/>
              <a:t>27/9/2017</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4E87888-D9B4-4231-B02E-A0A5552FFDA7}"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6E66A2F-1BED-4D6D-BB8D-1B19D05FE23C}" type="datetimeFigureOut">
              <a:rPr lang="el-GR" smtClean="0"/>
              <a:pPr/>
              <a:t>27/9/2017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4E87888-D9B4-4231-B02E-A0A5552FFDA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84E87888-D9B4-4231-B02E-A0A5552FFDA7}"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6E66A2F-1BED-4D6D-BB8D-1B19D05FE23C}" type="datetimeFigureOut">
              <a:rPr lang="el-GR" smtClean="0"/>
              <a:pPr/>
              <a:t>27/9/2017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6E66A2F-1BED-4D6D-BB8D-1B19D05FE23C}" type="datetimeFigureOut">
              <a:rPr lang="el-GR" smtClean="0"/>
              <a:pPr/>
              <a:t>27/9/2017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84E87888-D9B4-4231-B02E-A0A5552FFDA7}"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26E66A2F-1BED-4D6D-BB8D-1B19D05FE23C}" type="datetimeFigureOut">
              <a:rPr lang="el-GR" smtClean="0"/>
              <a:pPr/>
              <a:t>27/9/2017</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4E87888-D9B4-4231-B02E-A0A5552FFDA7}"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26E66A2F-1BED-4D6D-BB8D-1B19D05FE23C}" type="datetimeFigureOut">
              <a:rPr lang="el-GR" smtClean="0"/>
              <a:pPr/>
              <a:t>27/9/2017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4E87888-D9B4-4231-B02E-A0A5552FFDA7}"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6E66A2F-1BED-4D6D-BB8D-1B19D05FE23C}" type="datetimeFigureOut">
              <a:rPr lang="el-GR" smtClean="0"/>
              <a:pPr/>
              <a:t>27/9/2017</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84E87888-D9B4-4231-B02E-A0A5552FFDA7}"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6E66A2F-1BED-4D6D-BB8D-1B19D05FE23C}" type="datetimeFigureOut">
              <a:rPr lang="el-GR" smtClean="0"/>
              <a:pPr/>
              <a:t>27/9/2017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84E87888-D9B4-4231-B02E-A0A5552FFDA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26E66A2F-1BED-4D6D-BB8D-1B19D05FE23C}" type="datetimeFigureOut">
              <a:rPr lang="el-GR" smtClean="0"/>
              <a:pPr/>
              <a:t>27/9/2017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84E87888-D9B4-4231-B02E-A0A5552FFDA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4E87888-D9B4-4231-B02E-A0A5552FFDA7}"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26E66A2F-1BED-4D6D-BB8D-1B19D05FE23C}" type="datetimeFigureOut">
              <a:rPr lang="el-GR" smtClean="0"/>
              <a:pPr/>
              <a:t>27/9/2017</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84E87888-D9B4-4231-B02E-A0A5552FFDA7}"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26E66A2F-1BED-4D6D-BB8D-1B19D05FE23C}" type="datetimeFigureOut">
              <a:rPr lang="el-GR" smtClean="0"/>
              <a:pPr/>
              <a:t>27/9/2017</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6E66A2F-1BED-4D6D-BB8D-1B19D05FE23C}" type="datetimeFigureOut">
              <a:rPr lang="el-GR" smtClean="0"/>
              <a:pPr/>
              <a:t>27/9/2017</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4E87888-D9B4-4231-B02E-A0A5552FFDA7}"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tuc.gr/2876.html?&amp;tx_mmforum_pi1%5baction%5d=get...tx" TargetMode="External"/><Relationship Id="rId7" Type="http://schemas.openxmlformats.org/officeDocument/2006/relationships/hyperlink" Target="http://www.elliepek.gr/documents/7o_synedrio_eisigiseis/pilourhs%20panagioths.pdf"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www.lit.auth.gr/sites/default/files/documents/kitromilidis.pdf" TargetMode="External"/><Relationship Id="rId5" Type="http://schemas.openxmlformats.org/officeDocument/2006/relationships/hyperlink" Target="http://www.lit.auth.gr/sites/default/files/documents/hliou_neoellinikos_diafotismos.pdf" TargetMode="External"/><Relationship Id="rId4" Type="http://schemas.openxmlformats.org/officeDocument/2006/relationships/hyperlink" Target="http://www.greeklaws.com/pubs/uploads/979.pdf" TargetMode="Externa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714348" y="3500438"/>
            <a:ext cx="5214974" cy="1643074"/>
          </a:xfrm>
        </p:spPr>
        <p:style>
          <a:lnRef idx="2">
            <a:schemeClr val="accent2"/>
          </a:lnRef>
          <a:fillRef idx="1">
            <a:schemeClr val="lt1"/>
          </a:fillRef>
          <a:effectRef idx="0">
            <a:schemeClr val="accent2"/>
          </a:effectRef>
          <a:fontRef idx="minor">
            <a:schemeClr val="dk1"/>
          </a:fontRef>
        </p:style>
        <p:txBody>
          <a:bodyPr>
            <a:normAutofit fontScale="92500"/>
          </a:bodyPr>
          <a:lstStyle/>
          <a:p>
            <a:r>
              <a:rPr lang="el-GR" sz="2400" dirty="0" smtClean="0">
                <a:solidFill>
                  <a:schemeClr val="accent2">
                    <a:lumMod val="75000"/>
                  </a:schemeClr>
                </a:solidFill>
              </a:rPr>
              <a:t>ΣΥΓΚΡΙΤΙΚΗ ΜΕΛΕΤΗ ΤΩΝ</a:t>
            </a:r>
          </a:p>
          <a:p>
            <a:r>
              <a:rPr lang="el-GR" sz="2400" dirty="0" smtClean="0">
                <a:solidFill>
                  <a:schemeClr val="accent2">
                    <a:lumMod val="75000"/>
                  </a:schemeClr>
                </a:solidFill>
              </a:rPr>
              <a:t> ΕΠΙΔΡΑΣΕΩΝ ΣΤΟ ΕΛΛΗΝΙΚΟ </a:t>
            </a:r>
          </a:p>
          <a:p>
            <a:r>
              <a:rPr lang="el-GR" sz="2400" dirty="0" smtClean="0">
                <a:solidFill>
                  <a:schemeClr val="accent2">
                    <a:lumMod val="75000"/>
                  </a:schemeClr>
                </a:solidFill>
              </a:rPr>
              <a:t>ΣΥΝΤΑΓΜΑ</a:t>
            </a:r>
            <a:endParaRPr lang="el-GR" sz="2400" dirty="0">
              <a:solidFill>
                <a:schemeClr val="accent2">
                  <a:lumMod val="75000"/>
                </a:schemeClr>
              </a:solidFill>
            </a:endParaRPr>
          </a:p>
        </p:txBody>
      </p:sp>
      <p:sp>
        <p:nvSpPr>
          <p:cNvPr id="2" name="1 - Τίτλος"/>
          <p:cNvSpPr>
            <a:spLocks noGrp="1"/>
          </p:cNvSpPr>
          <p:nvPr>
            <p:ph type="ctrTitle"/>
          </p:nvPr>
        </p:nvSpPr>
        <p:spPr>
          <a:xfrm>
            <a:off x="685800" y="381000"/>
            <a:ext cx="7772400" cy="1190612"/>
          </a:xfrm>
        </p:spPr>
        <p:txBody>
          <a:bodyPr>
            <a:normAutofit/>
          </a:bodyPr>
          <a:lstStyle/>
          <a:p>
            <a:r>
              <a:rPr lang="el-GR" sz="3200" dirty="0" smtClean="0">
                <a:solidFill>
                  <a:schemeClr val="accent2">
                    <a:lumMod val="75000"/>
                  </a:schemeClr>
                </a:solidFill>
              </a:rPr>
              <a:t>ΝΕΟΕΛΛΗΝΙΚΟΣ ΔΙΑΦΩΤΙΣΜΟΣ</a:t>
            </a:r>
            <a:endParaRPr lang="el-GR" sz="3200" dirty="0">
              <a:solidFill>
                <a:schemeClr val="accent2">
                  <a:lumMod val="75000"/>
                </a:schemeClr>
              </a:solidFill>
            </a:endParaRPr>
          </a:p>
        </p:txBody>
      </p:sp>
      <p:pic>
        <p:nvPicPr>
          <p:cNvPr id="5" name="4 - Εικόνα" descr="νεοελληνικος διαφωτισμος.jpg"/>
          <p:cNvPicPr>
            <a:picLocks noChangeAspect="1"/>
          </p:cNvPicPr>
          <p:nvPr/>
        </p:nvPicPr>
        <p:blipFill>
          <a:blip r:embed="rId3" cstate="print"/>
          <a:stretch>
            <a:fillRect/>
          </a:stretch>
        </p:blipFill>
        <p:spPr>
          <a:xfrm>
            <a:off x="6286512" y="2714620"/>
            <a:ext cx="2571768" cy="3500462"/>
          </a:xfrm>
          <a:prstGeom prst="rect">
            <a:avLst/>
          </a:prstGeom>
        </p:spPr>
      </p:pic>
    </p:spTree>
  </p:cSld>
  <p:clrMapOvr>
    <a:masterClrMapping/>
  </p:clrMapOvr>
  <p:transition spd="me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ΜΕΤΑΚΕΝΩΣΗ</a:t>
            </a:r>
            <a:endParaRPr lang="el-GR" dirty="0"/>
          </a:p>
        </p:txBody>
      </p:sp>
      <p:sp>
        <p:nvSpPr>
          <p:cNvPr id="3" name="2 - Θέση περιεχομένου"/>
          <p:cNvSpPr>
            <a:spLocks noGrp="1"/>
          </p:cNvSpPr>
          <p:nvPr>
            <p:ph sz="quarter" idx="1"/>
          </p:nvPr>
        </p:nvSpPr>
        <p:spPr>
          <a:xfrm>
            <a:off x="357158" y="1571612"/>
            <a:ext cx="8572560" cy="4572000"/>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lgn="just"/>
            <a:r>
              <a:rPr lang="el-GR" dirty="0" smtClean="0">
                <a:solidFill>
                  <a:schemeClr val="tx1"/>
                </a:solidFill>
              </a:rPr>
              <a:t>Ο Αδαμάντιος Κοραής υποστηρίζει τη μετακένωση δηλαδή τη μετάδοση στους Έλληνες αξιών, παιδείας και στροφή προς τη φωτισμένη δεσποτεία. Ακόμα ο ίδιος αφοσιωμένος στην έκδοση αρχαίων ελλήνων συγγραφέων με προλεγόμενα όπου εκθέτει τις γλωσσικές και παιδαγωγικές του απόψεις. Πιστεύει ότι η ελευθερία είναι κοινό κτήμα όλων.</a:t>
            </a:r>
          </a:p>
          <a:p>
            <a:pPr algn="just">
              <a:buNone/>
            </a:pPr>
            <a:r>
              <a:rPr lang="el-GR" dirty="0" smtClean="0">
                <a:solidFill>
                  <a:schemeClr val="tx1"/>
                </a:solidFill>
              </a:rPr>
              <a:t>   Αποδέχεται και υπερασπίζεται τοις φιλελεύθερες ιδέες με την  αδελφική διδασκαλία(1798) που είναι κατηγορητήριο κατά των εθελόδουλων και των συντηρητικών. </a:t>
            </a:r>
            <a:endParaRPr lang="el-GR" dirty="0">
              <a:solidFill>
                <a:schemeClr val="tx1"/>
              </a:solidFill>
            </a:endParaRPr>
          </a:p>
        </p:txBody>
      </p:sp>
    </p:spTree>
  </p:cSld>
  <p:clrMapOvr>
    <a:masterClrMapping/>
  </p:clrMapOvr>
  <p:transition spd="med">
    <p:pull dir="r"/>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ΑΠΟΤΕΛΕΣΜΑΤΑ ΚΑΙ ΑΝΤΙΔΡΑΣΕΙΣ</a:t>
            </a:r>
            <a:endParaRPr lang="el-GR" dirty="0"/>
          </a:p>
        </p:txBody>
      </p:sp>
      <p:sp>
        <p:nvSpPr>
          <p:cNvPr id="3" name="2 - Θέση περιεχομένου"/>
          <p:cNvSpPr>
            <a:spLocks noGrp="1"/>
          </p:cNvSpPr>
          <p:nvPr>
            <p:ph sz="half" idx="1"/>
          </p:nvPr>
        </p:nvSpPr>
        <p:spPr>
          <a:xfrm>
            <a:off x="301752" y="1371600"/>
            <a:ext cx="4038600" cy="4629168"/>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10000"/>
          </a:bodyPr>
          <a:lstStyle/>
          <a:p>
            <a:pPr marL="457200" indent="-457200">
              <a:buNone/>
            </a:pPr>
            <a:r>
              <a:rPr lang="el-GR" dirty="0" smtClean="0">
                <a:solidFill>
                  <a:schemeClr val="tx1"/>
                </a:solidFill>
              </a:rPr>
              <a:t>ΑΠΟΤΕΛΕΣΜΑΤΑ</a:t>
            </a:r>
            <a:r>
              <a:rPr lang="en-US" dirty="0" smtClean="0">
                <a:solidFill>
                  <a:schemeClr val="tx1"/>
                </a:solidFill>
              </a:rPr>
              <a:t>:</a:t>
            </a:r>
            <a:endParaRPr lang="el-GR" dirty="0" smtClean="0">
              <a:solidFill>
                <a:schemeClr val="tx1"/>
              </a:solidFill>
            </a:endParaRPr>
          </a:p>
          <a:p>
            <a:pPr marL="457200" indent="-457200">
              <a:buFont typeface="+mj-lt"/>
              <a:buAutoNum type="arabicPeriod"/>
            </a:pPr>
            <a:r>
              <a:rPr lang="el-GR" sz="2800" dirty="0" smtClean="0">
                <a:solidFill>
                  <a:schemeClr val="tx1"/>
                </a:solidFill>
              </a:rPr>
              <a:t>Δημιουργία τυπογραφιών </a:t>
            </a:r>
          </a:p>
          <a:p>
            <a:pPr marL="457200" indent="-457200">
              <a:buFont typeface="+mj-lt"/>
              <a:buAutoNum type="arabicPeriod"/>
            </a:pPr>
            <a:r>
              <a:rPr lang="el-GR" sz="2800" dirty="0" smtClean="0">
                <a:solidFill>
                  <a:schemeClr val="tx1"/>
                </a:solidFill>
              </a:rPr>
              <a:t>Εκδόσεις βιβλίων </a:t>
            </a:r>
          </a:p>
          <a:p>
            <a:pPr marL="457200" indent="-457200">
              <a:buFont typeface="+mj-lt"/>
              <a:buAutoNum type="arabicPeriod"/>
            </a:pPr>
            <a:r>
              <a:rPr lang="el-GR" sz="2800" dirty="0" smtClean="0">
                <a:solidFill>
                  <a:schemeClr val="tx1"/>
                </a:solidFill>
              </a:rPr>
              <a:t>Δημιουργία σχολείων </a:t>
            </a:r>
          </a:p>
          <a:p>
            <a:pPr marL="457200" indent="-457200">
              <a:buFont typeface="+mj-lt"/>
              <a:buAutoNum type="arabicPeriod"/>
            </a:pPr>
            <a:r>
              <a:rPr lang="el-GR" sz="2800" dirty="0" smtClean="0">
                <a:solidFill>
                  <a:schemeClr val="tx1"/>
                </a:solidFill>
              </a:rPr>
              <a:t>Εξελίξεις  μαθημάτων (Αρχαιογνωσία, Επιστήμες, Φιλοσοφία κτλ.)</a:t>
            </a:r>
            <a:endParaRPr lang="el-GR" sz="2800" dirty="0">
              <a:solidFill>
                <a:schemeClr val="tx1"/>
              </a:solidFill>
            </a:endParaRPr>
          </a:p>
        </p:txBody>
      </p:sp>
      <p:sp>
        <p:nvSpPr>
          <p:cNvPr id="4" name="3 - Θέση περιεχομένου"/>
          <p:cNvSpPr>
            <a:spLocks noGrp="1"/>
          </p:cNvSpPr>
          <p:nvPr>
            <p:ph sz="half" idx="2"/>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10000"/>
          </a:bodyPr>
          <a:lstStyle/>
          <a:p>
            <a:pPr>
              <a:buNone/>
            </a:pPr>
            <a:r>
              <a:rPr lang="el-GR" dirty="0" smtClean="0"/>
              <a:t> </a:t>
            </a:r>
            <a:r>
              <a:rPr lang="el-GR" dirty="0" smtClean="0">
                <a:solidFill>
                  <a:schemeClr val="tx1"/>
                </a:solidFill>
              </a:rPr>
              <a:t>ΑΝΤΙΔΡΑΣΕΙΣ</a:t>
            </a:r>
            <a:r>
              <a:rPr lang="en-US" dirty="0" smtClean="0">
                <a:solidFill>
                  <a:schemeClr val="tx1"/>
                </a:solidFill>
              </a:rPr>
              <a:t>:</a:t>
            </a:r>
            <a:endParaRPr lang="el-GR" dirty="0" smtClean="0">
              <a:solidFill>
                <a:schemeClr val="tx1"/>
              </a:solidFill>
            </a:endParaRPr>
          </a:p>
          <a:p>
            <a:pPr marL="457200" indent="-457200">
              <a:buNone/>
            </a:pPr>
            <a:r>
              <a:rPr lang="el-GR" dirty="0" smtClean="0">
                <a:solidFill>
                  <a:schemeClr val="tx1"/>
                </a:solidFill>
              </a:rPr>
              <a:t>     Η Ορμητική προώθηση των βιβλίων προκάλεσε την αντίδραση της Εκκλησίας που φοβόταν. Το οικουμενικό πατριαρχείο επέβαλε προληπτική ή κατασταλτική λογοκρισία στα ελληνικά βιβλία.</a:t>
            </a:r>
          </a:p>
          <a:p>
            <a:pPr marL="457200" indent="-457200">
              <a:buNone/>
            </a:pPr>
            <a:r>
              <a:rPr lang="el-GR" dirty="0" smtClean="0">
                <a:solidFill>
                  <a:schemeClr val="tx1"/>
                </a:solidFill>
              </a:rPr>
              <a:t>       Τέλος, εκδηλώθηκαν αντιδράσεις από συντηρητικούς κύκλους όπου παράδειγμα αποτελεί το έργο του Αθανάσιου Πάριου.</a:t>
            </a:r>
          </a:p>
        </p:txBody>
      </p:sp>
    </p:spTree>
  </p:cSld>
  <p:clrMapOvr>
    <a:masterClrMapping/>
  </p:clrMapOvr>
  <p:transition spd="med">
    <p:wheel/>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0"/>
            <a:ext cx="8534400" cy="987552"/>
          </a:xfrm>
        </p:spPr>
        <p:txBody>
          <a:bodyPr>
            <a:normAutofit/>
          </a:bodyPr>
          <a:lstStyle/>
          <a:p>
            <a:r>
              <a:rPr lang="el-GR" sz="2400" dirty="0" smtClean="0"/>
              <a:t>ΕΠΙΔΡΑΣΕΙΣ  ΤΟΥ ΔΙΑΦΩΤΙΣΜΟΥ ΣΤΟ ΕΛΛΗΝΙΚΟ ΣΥΝΤΑΓΜΑ</a:t>
            </a:r>
            <a:r>
              <a:rPr lang="en-US" sz="2400" dirty="0" smtClean="0"/>
              <a:t>  I</a:t>
            </a:r>
            <a:endParaRPr lang="el-GR" sz="2400" dirty="0"/>
          </a:p>
        </p:txBody>
      </p:sp>
      <p:sp>
        <p:nvSpPr>
          <p:cNvPr id="3" name="2 - Θέση περιεχομένου"/>
          <p:cNvSpPr>
            <a:spLocks noGrp="1"/>
          </p:cNvSpPr>
          <p:nvPr>
            <p:ph sz="quarter" idx="1"/>
          </p:nvPr>
        </p:nvSpPr>
        <p:spPr>
          <a:xfrm>
            <a:off x="301752" y="1527048"/>
            <a:ext cx="5127504" cy="4572000"/>
          </a:xfrm>
        </p:spPr>
        <p:style>
          <a:lnRef idx="2">
            <a:schemeClr val="accent3">
              <a:shade val="50000"/>
            </a:schemeClr>
          </a:lnRef>
          <a:fillRef idx="1">
            <a:schemeClr val="accent3"/>
          </a:fillRef>
          <a:effectRef idx="0">
            <a:schemeClr val="accent3"/>
          </a:effectRef>
          <a:fontRef idx="minor">
            <a:schemeClr val="lt1"/>
          </a:fontRef>
        </p:style>
        <p:txBody>
          <a:bodyPr/>
          <a:lstStyle/>
          <a:p>
            <a:pPr algn="just">
              <a:buNone/>
            </a:pPr>
            <a:r>
              <a:rPr lang="en-US" sz="2400" dirty="0" smtClean="0"/>
              <a:t>   </a:t>
            </a:r>
            <a:r>
              <a:rPr lang="el-GR" sz="2400" dirty="0" smtClean="0">
                <a:solidFill>
                  <a:schemeClr val="tx1"/>
                </a:solidFill>
              </a:rPr>
              <a:t>Το Σύνταγμα των σύγχρονων δημοκρατικών κρατών στα οποία ανήκει και η χώρα μας βασίζονται σε αρχές που διατυπώθηκαν κατά την λειτουργία των πρώτων μορφών δημοκρατίας (Αρχαία Ελλάδα) και διεκδικήθηκαν τον 18</a:t>
            </a:r>
            <a:r>
              <a:rPr lang="el-GR" sz="2400" baseline="30000" dirty="0" smtClean="0">
                <a:solidFill>
                  <a:schemeClr val="tx1"/>
                </a:solidFill>
              </a:rPr>
              <a:t>ο</a:t>
            </a:r>
            <a:r>
              <a:rPr lang="el-GR" sz="2400" dirty="0" smtClean="0">
                <a:solidFill>
                  <a:schemeClr val="tx1"/>
                </a:solidFill>
              </a:rPr>
              <a:t> και 19</a:t>
            </a:r>
            <a:r>
              <a:rPr lang="el-GR" sz="2400" baseline="30000" dirty="0" smtClean="0">
                <a:solidFill>
                  <a:schemeClr val="tx1"/>
                </a:solidFill>
              </a:rPr>
              <a:t>ο</a:t>
            </a:r>
            <a:r>
              <a:rPr lang="el-GR" sz="2400" dirty="0" smtClean="0">
                <a:solidFill>
                  <a:schemeClr val="tx1"/>
                </a:solidFill>
              </a:rPr>
              <a:t> αι. στην Ευρώπη μέσα από τις αστικές επαναστάσεις (Αγγλική,Γαλλική).</a:t>
            </a:r>
            <a:endParaRPr lang="en-US" sz="2400" dirty="0" smtClean="0">
              <a:solidFill>
                <a:schemeClr val="tx1"/>
              </a:solidFill>
            </a:endParaRPr>
          </a:p>
          <a:p>
            <a:endParaRPr lang="el-GR" dirty="0"/>
          </a:p>
        </p:txBody>
      </p:sp>
      <p:pic>
        <p:nvPicPr>
          <p:cNvPr id="4" name="3 - Εικόνα" descr="ellhniko syntagma.jpg"/>
          <p:cNvPicPr>
            <a:picLocks noChangeAspect="1"/>
          </p:cNvPicPr>
          <p:nvPr/>
        </p:nvPicPr>
        <p:blipFill>
          <a:blip r:embed="rId3" cstate="print"/>
          <a:stretch>
            <a:fillRect/>
          </a:stretch>
        </p:blipFill>
        <p:spPr>
          <a:xfrm>
            <a:off x="5429256" y="2000240"/>
            <a:ext cx="3571900" cy="3143272"/>
          </a:xfrm>
          <a:prstGeom prst="rect">
            <a:avLst/>
          </a:prstGeom>
        </p:spPr>
      </p:pic>
    </p:spTree>
  </p:cSld>
  <p:clrMapOvr>
    <a:masterClrMapping/>
  </p:clrMapOvr>
  <p:transition spd="med">
    <p:split dir="in"/>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400" dirty="0" smtClean="0"/>
              <a:t>E</a:t>
            </a:r>
            <a:r>
              <a:rPr lang="el-GR" sz="2400" dirty="0" smtClean="0"/>
              <a:t>ΠΙΔΡΑΣΕΙΣ ΤΟΥ ΝΕΟΕΛΛΗΝΙΚΟΥ ΔΙΑΦΩΤΙΣΜΟΥ ΣΤΟ ΕΛΛΗΝΙΚΟ ΣΥΝΤΑΓΜΑ ΙΙ</a:t>
            </a:r>
            <a:endParaRPr lang="el-GR" sz="2400" dirty="0"/>
          </a:p>
        </p:txBody>
      </p:sp>
      <p:sp>
        <p:nvSpPr>
          <p:cNvPr id="3" name="2 - Θέση περιεχομένου"/>
          <p:cNvSpPr>
            <a:spLocks noGrp="1"/>
          </p:cNvSpPr>
          <p:nvPr>
            <p:ph sz="quarter" idx="1"/>
          </p:nvPr>
        </p:nvSpPr>
        <p:spPr>
          <a:xfrm>
            <a:off x="301752" y="1527048"/>
            <a:ext cx="5627570" cy="4830910"/>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algn="just">
              <a:buNone/>
            </a:pPr>
            <a:r>
              <a:rPr lang="el-GR" dirty="0" smtClean="0"/>
              <a:t>    </a:t>
            </a:r>
            <a:r>
              <a:rPr lang="el-GR" sz="2000" dirty="0" smtClean="0">
                <a:solidFill>
                  <a:schemeClr val="tx1"/>
                </a:solidFill>
              </a:rPr>
              <a:t>Ελληνικό Σύνταγμα σύμφωνα με τις ιδέες του Διαφωτισμού</a:t>
            </a:r>
            <a:r>
              <a:rPr lang="en-US" sz="2000" dirty="0" smtClean="0">
                <a:solidFill>
                  <a:schemeClr val="tx1"/>
                </a:solidFill>
              </a:rPr>
              <a:t>:</a:t>
            </a:r>
          </a:p>
          <a:p>
            <a:pPr algn="just"/>
            <a:r>
              <a:rPr lang="el-GR" sz="2000" dirty="0" smtClean="0">
                <a:solidFill>
                  <a:schemeClr val="tx1"/>
                </a:solidFill>
              </a:rPr>
              <a:t>Ανεξιθρησκία -&gt; Όλοι οι άνθρωποι έχουν το δικαίωμα να υποστηρίζουν όποια θρησκεία θέλουν χωρίς να τιμωρούνται.</a:t>
            </a:r>
          </a:p>
          <a:p>
            <a:pPr algn="just"/>
            <a:r>
              <a:rPr lang="el-GR" sz="2000" dirty="0" smtClean="0">
                <a:solidFill>
                  <a:schemeClr val="tx1"/>
                </a:solidFill>
              </a:rPr>
              <a:t>  Ισονομία-&gt; Όλοι οι πολίτες είναι ίσοι στο νόμο και έχουν ίσα δικαιώματα.</a:t>
            </a:r>
          </a:p>
          <a:p>
            <a:pPr algn="just"/>
            <a:r>
              <a:rPr lang="el-GR" sz="2000" dirty="0" smtClean="0">
                <a:solidFill>
                  <a:schemeClr val="tx1"/>
                </a:solidFill>
              </a:rPr>
              <a:t>Προστασία ιδιωτικής περιουσίας-&gt; Κανείς δεν έχει το δικαίωμα να στερεί την ιδιοκτησία κανενός χωρίς τη συγκατάθεση του ιδιώτη.</a:t>
            </a:r>
          </a:p>
          <a:p>
            <a:pPr algn="just"/>
            <a:r>
              <a:rPr lang="el-GR" sz="2000" dirty="0" smtClean="0">
                <a:solidFill>
                  <a:schemeClr val="tx1"/>
                </a:solidFill>
              </a:rPr>
              <a:t>Ίσα δικαιώματα στη εξουσία</a:t>
            </a:r>
          </a:p>
          <a:p>
            <a:pPr algn="just"/>
            <a:r>
              <a:rPr lang="el-GR" sz="2000" dirty="0" smtClean="0">
                <a:solidFill>
                  <a:schemeClr val="tx1"/>
                </a:solidFill>
              </a:rPr>
              <a:t>Ισοτιμία στον πλούτο</a:t>
            </a:r>
          </a:p>
          <a:p>
            <a:pPr algn="just"/>
            <a:r>
              <a:rPr lang="el-GR" sz="2000" dirty="0" smtClean="0">
                <a:solidFill>
                  <a:schemeClr val="tx1"/>
                </a:solidFill>
              </a:rPr>
              <a:t>Διάκριση εξουσιών(Νομοθετική, Εκτελεστική και Δικαστική)</a:t>
            </a:r>
          </a:p>
          <a:p>
            <a:pPr algn="just"/>
            <a:r>
              <a:rPr lang="el-GR" sz="2000" dirty="0" smtClean="0">
                <a:solidFill>
                  <a:schemeClr val="tx1"/>
                </a:solidFill>
              </a:rPr>
              <a:t>Ισηγορία-&gt; Όλοι έχουν το δικαίωμα να εκφράζουν τις απόψεις τους ελεύθερα χωρίς να διώκονται για αυτό.</a:t>
            </a:r>
          </a:p>
          <a:p>
            <a:endParaRPr lang="el-GR" sz="1800" dirty="0" smtClean="0"/>
          </a:p>
          <a:p>
            <a:endParaRPr lang="el-GR" dirty="0" smtClean="0"/>
          </a:p>
          <a:p>
            <a:endParaRPr lang="el-GR" dirty="0"/>
          </a:p>
        </p:txBody>
      </p:sp>
      <p:pic>
        <p:nvPicPr>
          <p:cNvPr id="4" name="3 - Εικόνα" descr="elliniko.jpg"/>
          <p:cNvPicPr>
            <a:picLocks noChangeAspect="1"/>
          </p:cNvPicPr>
          <p:nvPr/>
        </p:nvPicPr>
        <p:blipFill>
          <a:blip r:embed="rId3" cstate="print"/>
          <a:stretch>
            <a:fillRect/>
          </a:stretch>
        </p:blipFill>
        <p:spPr>
          <a:xfrm>
            <a:off x="5929322" y="1500174"/>
            <a:ext cx="3000396" cy="2786082"/>
          </a:xfrm>
          <a:prstGeom prst="rect">
            <a:avLst/>
          </a:prstGeom>
        </p:spPr>
      </p:pic>
      <p:pic>
        <p:nvPicPr>
          <p:cNvPr id="5" name="4 - Εικόνα" descr="neollhnikos.jpg"/>
          <p:cNvPicPr>
            <a:picLocks noChangeAspect="1"/>
          </p:cNvPicPr>
          <p:nvPr/>
        </p:nvPicPr>
        <p:blipFill>
          <a:blip r:embed="rId4" cstate="print"/>
          <a:stretch>
            <a:fillRect/>
          </a:stretch>
        </p:blipFill>
        <p:spPr>
          <a:xfrm>
            <a:off x="5929322" y="4286256"/>
            <a:ext cx="3000396" cy="2071689"/>
          </a:xfrm>
          <a:prstGeom prst="rect">
            <a:avLst/>
          </a:prstGeom>
        </p:spPr>
      </p:pic>
    </p:spTree>
  </p:cSld>
  <p:clrMapOvr>
    <a:masterClrMapping/>
  </p:clrMapOvr>
  <p:transition spd="med">
    <p:split orient="vert" dir="in"/>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ΣΥΜΠΕΡΑΣΜΑ</a:t>
            </a:r>
            <a:endParaRPr lang="el-GR" dirty="0"/>
          </a:p>
        </p:txBody>
      </p:sp>
      <p:sp>
        <p:nvSpPr>
          <p:cNvPr id="3" name="2 - Θέση περιεχομένου"/>
          <p:cNvSpPr>
            <a:spLocks noGrp="1"/>
          </p:cNvSpPr>
          <p:nvPr>
            <p:ph sz="quarter" idx="1"/>
          </p:nvPr>
        </p:nvSpPr>
        <p:spPr>
          <a:xfrm>
            <a:off x="301752" y="2071678"/>
            <a:ext cx="8503920" cy="3143272"/>
          </a:xfrm>
        </p:spPr>
        <p:style>
          <a:lnRef idx="2">
            <a:schemeClr val="accent3">
              <a:shade val="50000"/>
            </a:schemeClr>
          </a:lnRef>
          <a:fillRef idx="1">
            <a:schemeClr val="accent3"/>
          </a:fillRef>
          <a:effectRef idx="0">
            <a:schemeClr val="accent3"/>
          </a:effectRef>
          <a:fontRef idx="minor">
            <a:schemeClr val="lt1"/>
          </a:fontRef>
        </p:style>
        <p:txBody>
          <a:bodyPr/>
          <a:lstStyle/>
          <a:p>
            <a:pPr algn="just">
              <a:buNone/>
            </a:pPr>
            <a:r>
              <a:rPr lang="el-GR" dirty="0" smtClean="0"/>
              <a:t>   </a:t>
            </a:r>
            <a:r>
              <a:rPr lang="el-GR" dirty="0" smtClean="0">
                <a:solidFill>
                  <a:schemeClr val="tx1"/>
                </a:solidFill>
              </a:rPr>
              <a:t>Με βάση την έρευνα μας συμπεραίνουμε ότι, τόσο ο Ευρωπαϊκός διαφωτισμός με τους εκπρόσωπους του όσο και οι προσπάθειες των Ελλήνων διαφωτιστών για την απελευθέρωση της Τουρκοκρατούμενης Ελλάδας σε κάποιες περιοχές αποτελεί βασικό σημείο στη δημιουργία ενός σύγχρονου και δίκαιου Ελληνικού κράτους.</a:t>
            </a:r>
            <a:endParaRPr lang="el-GR" dirty="0">
              <a:solidFill>
                <a:schemeClr val="tx1"/>
              </a:solidFill>
            </a:endParaRPr>
          </a:p>
        </p:txBody>
      </p:sp>
    </p:spTree>
  </p:cSld>
  <p:clrMapOvr>
    <a:masterClrMapping/>
  </p:clrMapOvr>
  <p:transition spd="med">
    <p:wheel spokes="2"/>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ΓΕΝΙΚΟΤΕΡΟΣ  ΠΡΟΒΛΗΜΑΤΙΣΜΟΣ</a:t>
            </a:r>
            <a:endParaRPr lang="el-GR" dirty="0"/>
          </a:p>
        </p:txBody>
      </p:sp>
      <p:sp>
        <p:nvSpPr>
          <p:cNvPr id="3" name="2 - Θέση περιεχομένου"/>
          <p:cNvSpPr>
            <a:spLocks noGrp="1"/>
          </p:cNvSpPr>
          <p:nvPr>
            <p:ph sz="quarter" idx="1"/>
          </p:nvPr>
        </p:nvSpPr>
        <p:spPr>
          <a:xfrm>
            <a:off x="301752" y="2357430"/>
            <a:ext cx="8503920" cy="3071834"/>
          </a:xfrm>
        </p:spPr>
        <p:style>
          <a:lnRef idx="2">
            <a:schemeClr val="accent3">
              <a:shade val="50000"/>
            </a:schemeClr>
          </a:lnRef>
          <a:fillRef idx="1">
            <a:schemeClr val="accent3"/>
          </a:fillRef>
          <a:effectRef idx="0">
            <a:schemeClr val="accent3"/>
          </a:effectRef>
          <a:fontRef idx="minor">
            <a:schemeClr val="lt1"/>
          </a:fontRef>
        </p:style>
        <p:txBody>
          <a:bodyPr/>
          <a:lstStyle/>
          <a:p>
            <a:pPr algn="just">
              <a:buNone/>
            </a:pPr>
            <a:r>
              <a:rPr lang="el-GR" dirty="0" smtClean="0"/>
              <a:t>    </a:t>
            </a:r>
            <a:r>
              <a:rPr lang="el-GR" dirty="0" smtClean="0">
                <a:solidFill>
                  <a:schemeClr val="tx1"/>
                </a:solidFill>
              </a:rPr>
              <a:t>Για να ανταπεξέλθει η Ελληνική κοινωνία στις απαιτήσεις ενός σύγχρονου και δίκαιου κράτους θα πρέπει οι πολίτες όσο και το Κράτος να σέβονται τους νόμους και να ακολουθούν κατά βάση τις ιδέες του Διαφωτισμού έτσι ώστε η κοινωνία μας να είναι πιο δίκαιη για τον άνθρωπο κάθε κοινωνικής τάξης.</a:t>
            </a:r>
            <a:endParaRPr lang="el-GR" dirty="0">
              <a:solidFill>
                <a:schemeClr val="tx1"/>
              </a:solidFill>
            </a:endParaRPr>
          </a:p>
        </p:txBody>
      </p:sp>
    </p:spTree>
  </p:cSld>
  <p:clrMapOvr>
    <a:masterClrMapping/>
  </p:clrMapOvr>
  <p:transition spd="med">
    <p:strips dir="rd"/>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ΒΙΒΛΙΟΓΡΑΦΙΑ</a:t>
            </a:r>
            <a:endParaRPr lang="el-GR" dirty="0"/>
          </a:p>
        </p:txBody>
      </p:sp>
      <p:sp>
        <p:nvSpPr>
          <p:cNvPr id="3" name="2 - Θέση περιεχομένου"/>
          <p:cNvSpPr>
            <a:spLocks noGrp="1"/>
          </p:cNvSpPr>
          <p:nvPr>
            <p:ph sz="quarter" idx="1"/>
          </p:nvPr>
        </p:nvSpPr>
        <p:spPr>
          <a:xfrm>
            <a:off x="301752" y="1714488"/>
            <a:ext cx="8503920" cy="4384560"/>
          </a:xfrm>
        </p:spPr>
        <p:style>
          <a:lnRef idx="2">
            <a:schemeClr val="accent3">
              <a:shade val="50000"/>
            </a:schemeClr>
          </a:lnRef>
          <a:fillRef idx="1">
            <a:schemeClr val="accent3"/>
          </a:fillRef>
          <a:effectRef idx="0">
            <a:schemeClr val="accent3"/>
          </a:effectRef>
          <a:fontRef idx="minor">
            <a:schemeClr val="lt1"/>
          </a:fontRef>
        </p:style>
        <p:txBody>
          <a:bodyPr>
            <a:normAutofit fontScale="47500" lnSpcReduction="20000"/>
          </a:bodyPr>
          <a:lstStyle/>
          <a:p>
            <a:r>
              <a:rPr lang="el-GR" dirty="0" smtClean="0">
                <a:solidFill>
                  <a:schemeClr val="tx1"/>
                </a:solidFill>
              </a:rPr>
              <a:t>ΒΙΒΛΙΟΓΡΑΦΙΑ ΕΛΛΗΝΟΓΛΩΣΣΗ</a:t>
            </a:r>
          </a:p>
          <a:p>
            <a:endParaRPr lang="el-GR" dirty="0" smtClean="0"/>
          </a:p>
          <a:p>
            <a:pPr>
              <a:buNone/>
            </a:pPr>
            <a:r>
              <a:rPr lang="el-GR" dirty="0" smtClean="0">
                <a:solidFill>
                  <a:schemeClr val="tx1"/>
                </a:solidFill>
              </a:rPr>
              <a:t>Βώρος, Φ. Διαφωτισμός νεοελληνικός ανακτήθηκε από </a:t>
            </a:r>
            <a:r>
              <a:rPr lang="el-GR" u="sng" dirty="0" smtClean="0">
                <a:solidFill>
                  <a:schemeClr val="tx1"/>
                </a:solidFill>
                <a:hlinkClick r:id="rId3"/>
              </a:rPr>
              <a:t>https://www.tuc.gr/2876.html?&amp;tx_mmforum_pi1%5Baction%5D=get...tx</a:t>
            </a:r>
            <a:r>
              <a:rPr lang="el-GR" i="1" dirty="0" smtClean="0">
                <a:solidFill>
                  <a:schemeClr val="tx1"/>
                </a:solidFill>
              </a:rPr>
              <a:t>...</a:t>
            </a:r>
            <a:endParaRPr lang="el-GR" dirty="0" smtClean="0">
              <a:solidFill>
                <a:schemeClr val="tx1"/>
              </a:solidFill>
            </a:endParaRPr>
          </a:p>
          <a:p>
            <a:pPr>
              <a:buNone/>
            </a:pPr>
            <a:r>
              <a:rPr lang="el-GR" i="1" dirty="0" smtClean="0">
                <a:solidFill>
                  <a:schemeClr val="tx1"/>
                </a:solidFill>
              </a:rPr>
              <a:t>Δημητρόπουλος, Α. &amp; </a:t>
            </a:r>
            <a:r>
              <a:rPr lang="el-GR" i="1" dirty="0" err="1" smtClean="0">
                <a:solidFill>
                  <a:schemeClr val="tx1"/>
                </a:solidFill>
              </a:rPr>
              <a:t>Προύντζου</a:t>
            </a:r>
            <a:r>
              <a:rPr lang="el-GR" i="1" dirty="0" smtClean="0">
                <a:solidFill>
                  <a:schemeClr val="tx1"/>
                </a:solidFill>
              </a:rPr>
              <a:t>, Ε. </a:t>
            </a:r>
            <a:r>
              <a:rPr lang="el-GR" dirty="0" smtClean="0">
                <a:solidFill>
                  <a:schemeClr val="tx1"/>
                </a:solidFill>
              </a:rPr>
              <a:t>Τα Ελληνικά Συντάγματα από την Επανάσταση έως το 1864 και συγκριτική μελέτη των Συνταγμάτων του 1844 και του 1864, Νομική Αθηνών, 2005, ανακτήθηκε από </a:t>
            </a:r>
            <a:r>
              <a:rPr lang="el-GR" u="sng" dirty="0" smtClean="0">
                <a:solidFill>
                  <a:schemeClr val="tx1"/>
                </a:solidFill>
                <a:hlinkClick r:id="rId4"/>
              </a:rPr>
              <a:t>http://www.greeklaws.com/pubs/uploads/979.pdf</a:t>
            </a:r>
            <a:endParaRPr lang="el-GR" dirty="0" smtClean="0">
              <a:solidFill>
                <a:schemeClr val="tx1"/>
              </a:solidFill>
            </a:endParaRPr>
          </a:p>
          <a:p>
            <a:pPr>
              <a:buNone/>
            </a:pPr>
            <a:r>
              <a:rPr lang="el-GR" dirty="0" smtClean="0">
                <a:solidFill>
                  <a:schemeClr val="tx1"/>
                </a:solidFill>
              </a:rPr>
              <a:t> </a:t>
            </a:r>
          </a:p>
          <a:p>
            <a:pPr>
              <a:buNone/>
            </a:pPr>
            <a:r>
              <a:rPr lang="el-GR" dirty="0" err="1" smtClean="0">
                <a:solidFill>
                  <a:schemeClr val="tx1"/>
                </a:solidFill>
              </a:rPr>
              <a:t>Ηλιού</a:t>
            </a:r>
            <a:r>
              <a:rPr lang="el-GR" dirty="0" smtClean="0">
                <a:solidFill>
                  <a:schemeClr val="tx1"/>
                </a:solidFill>
              </a:rPr>
              <a:t>, Φ.  Νεοελληνικός Διαφωτισμός: Η νεωτερική πρόκληση ανακτήθηκε από </a:t>
            </a:r>
            <a:r>
              <a:rPr lang="el-GR" u="sng" dirty="0" smtClean="0">
                <a:solidFill>
                  <a:schemeClr val="tx1"/>
                </a:solidFill>
                <a:hlinkClick r:id="rId5"/>
              </a:rPr>
              <a:t>http://www.lit.auth.gr/sites/default/files/documents/hliou_neoellinikos_diafotismos.pdf</a:t>
            </a:r>
            <a:endParaRPr lang="el-GR" dirty="0" smtClean="0">
              <a:solidFill>
                <a:schemeClr val="tx1"/>
              </a:solidFill>
            </a:endParaRPr>
          </a:p>
          <a:p>
            <a:pPr>
              <a:buNone/>
            </a:pPr>
            <a:r>
              <a:rPr lang="el-GR" dirty="0" smtClean="0">
                <a:solidFill>
                  <a:schemeClr val="tx1"/>
                </a:solidFill>
              </a:rPr>
              <a:t> </a:t>
            </a:r>
          </a:p>
          <a:p>
            <a:pPr>
              <a:buNone/>
            </a:pPr>
            <a:r>
              <a:rPr lang="el-GR" dirty="0" err="1" smtClean="0">
                <a:solidFill>
                  <a:schemeClr val="tx1"/>
                </a:solidFill>
              </a:rPr>
              <a:t>Κιτρομηλίδης</a:t>
            </a:r>
            <a:r>
              <a:rPr lang="el-GR" dirty="0" smtClean="0">
                <a:solidFill>
                  <a:schemeClr val="tx1"/>
                </a:solidFill>
              </a:rPr>
              <a:t>, Π. Η πολιτική σκέψη του Νεοελληνικού διαφωτισμού, ανακτήθηκε από </a:t>
            </a:r>
            <a:r>
              <a:rPr lang="el-GR" u="sng" dirty="0" err="1" smtClean="0">
                <a:solidFill>
                  <a:schemeClr val="tx1"/>
                </a:solidFill>
                <a:hlinkClick r:id="rId6"/>
              </a:rPr>
              <a:t>www.lit.auth.gr</a:t>
            </a:r>
            <a:r>
              <a:rPr lang="el-GR" u="sng" dirty="0" smtClean="0">
                <a:solidFill>
                  <a:schemeClr val="tx1"/>
                </a:solidFill>
                <a:hlinkClick r:id="rId6"/>
              </a:rPr>
              <a:t>/</a:t>
            </a:r>
            <a:r>
              <a:rPr lang="el-GR" u="sng" dirty="0" err="1" smtClean="0">
                <a:solidFill>
                  <a:schemeClr val="tx1"/>
                </a:solidFill>
                <a:hlinkClick r:id="rId6"/>
              </a:rPr>
              <a:t>sites</a:t>
            </a:r>
            <a:r>
              <a:rPr lang="el-GR" u="sng" dirty="0" smtClean="0">
                <a:solidFill>
                  <a:schemeClr val="tx1"/>
                </a:solidFill>
                <a:hlinkClick r:id="rId6"/>
              </a:rPr>
              <a:t>/</a:t>
            </a:r>
            <a:r>
              <a:rPr lang="el-GR" u="sng" dirty="0" err="1" smtClean="0">
                <a:solidFill>
                  <a:schemeClr val="tx1"/>
                </a:solidFill>
                <a:hlinkClick r:id="rId6"/>
              </a:rPr>
              <a:t>default</a:t>
            </a:r>
            <a:r>
              <a:rPr lang="el-GR" u="sng" dirty="0" smtClean="0">
                <a:solidFill>
                  <a:schemeClr val="tx1"/>
                </a:solidFill>
                <a:hlinkClick r:id="rId6"/>
              </a:rPr>
              <a:t>/</a:t>
            </a:r>
            <a:r>
              <a:rPr lang="el-GR" u="sng" dirty="0" err="1" smtClean="0">
                <a:solidFill>
                  <a:schemeClr val="tx1"/>
                </a:solidFill>
                <a:hlinkClick r:id="rId6"/>
              </a:rPr>
              <a:t>files</a:t>
            </a:r>
            <a:r>
              <a:rPr lang="el-GR" u="sng" dirty="0" smtClean="0">
                <a:solidFill>
                  <a:schemeClr val="tx1"/>
                </a:solidFill>
                <a:hlinkClick r:id="rId6"/>
              </a:rPr>
              <a:t>/</a:t>
            </a:r>
            <a:r>
              <a:rPr lang="el-GR" u="sng" dirty="0" err="1" smtClean="0">
                <a:solidFill>
                  <a:schemeClr val="tx1"/>
                </a:solidFill>
                <a:hlinkClick r:id="rId6"/>
              </a:rPr>
              <a:t>documents</a:t>
            </a:r>
            <a:r>
              <a:rPr lang="el-GR" u="sng" dirty="0" smtClean="0">
                <a:solidFill>
                  <a:schemeClr val="tx1"/>
                </a:solidFill>
                <a:hlinkClick r:id="rId6"/>
              </a:rPr>
              <a:t>/</a:t>
            </a:r>
            <a:r>
              <a:rPr lang="el-GR" u="sng" dirty="0" err="1" smtClean="0">
                <a:solidFill>
                  <a:schemeClr val="tx1"/>
                </a:solidFill>
                <a:hlinkClick r:id="rId6"/>
              </a:rPr>
              <a:t>kitromilidis.pdf</a:t>
            </a:r>
            <a:endParaRPr lang="el-GR" dirty="0" smtClean="0">
              <a:solidFill>
                <a:schemeClr val="tx1"/>
              </a:solidFill>
            </a:endParaRPr>
          </a:p>
          <a:p>
            <a:pPr>
              <a:buNone/>
            </a:pPr>
            <a:r>
              <a:rPr lang="el-GR" dirty="0" smtClean="0">
                <a:solidFill>
                  <a:schemeClr val="tx1"/>
                </a:solidFill>
              </a:rPr>
              <a:t> </a:t>
            </a:r>
          </a:p>
          <a:p>
            <a:pPr>
              <a:buNone/>
            </a:pPr>
            <a:r>
              <a:rPr lang="el-GR" dirty="0" smtClean="0">
                <a:solidFill>
                  <a:schemeClr val="tx1"/>
                </a:solidFill>
              </a:rPr>
              <a:t>Πρακτικά του Ελληνικού Ινστιτούτου Εφαρμοσμένης Παιδαγωγικής και Εκπαίδευσης. ΤΑ ΙΔΕΩΔΗ ΤΟΥ ΔΙΑΦΩΤΙΣΜΟΥ ΚΑΙ ΤΑ ΠΑΙΔΑΓΩΓΙΚΑ ΠΡΟΤΑΓΜΑΤΑ ΤΟΥ ΡΗΓΑ ΦΕΡΑΙΟΥ, 7o Πανελλήνιο Συνέδριο 10,11,12 Οκτωβρίου 2014 ανακτήθηκε από </a:t>
            </a:r>
            <a:r>
              <a:rPr lang="el-GR" u="sng" dirty="0" smtClean="0">
                <a:solidFill>
                  <a:schemeClr val="tx1"/>
                </a:solidFill>
                <a:hlinkClick r:id="rId7"/>
              </a:rPr>
              <a:t>www.elliepek.gr/documents/7o_synedrio_eisigiseis/pilourhs%20panagioths.pdf</a:t>
            </a:r>
            <a:endParaRPr lang="el-GR" dirty="0" smtClean="0">
              <a:solidFill>
                <a:schemeClr val="tx1"/>
              </a:solidFill>
            </a:endParaRPr>
          </a:p>
          <a:p>
            <a:pPr>
              <a:buNone/>
            </a:pPr>
            <a:r>
              <a:rPr lang="el-GR" i="1" dirty="0" smtClean="0">
                <a:solidFill>
                  <a:schemeClr val="tx1"/>
                </a:solidFill>
              </a:rPr>
              <a:t>Πύλη για την Ελληνική γλώσσα, Νεοελληνικός διαφωτισμός ανακτήθηκε από http://www.greek-language.gr/greekLang/literature/studies/essays/05.html</a:t>
            </a:r>
            <a:endParaRPr lang="el-GR" dirty="0" smtClean="0">
              <a:solidFill>
                <a:schemeClr val="tx1"/>
              </a:solidFill>
            </a:endParaRPr>
          </a:p>
          <a:p>
            <a:pPr>
              <a:buNone/>
            </a:pPr>
            <a:r>
              <a:rPr lang="el-GR" dirty="0" smtClean="0">
                <a:solidFill>
                  <a:schemeClr val="tx1"/>
                </a:solidFill>
              </a:rPr>
              <a:t> </a:t>
            </a:r>
          </a:p>
          <a:p>
            <a:pPr>
              <a:buNone/>
            </a:pPr>
            <a:r>
              <a:rPr lang="el-GR" dirty="0" smtClean="0">
                <a:solidFill>
                  <a:schemeClr val="tx1"/>
                </a:solidFill>
              </a:rPr>
              <a:t>ΠΩΣ ΕΠΗΡΕΑΣΕ Η ΓΑΛΛΙΚΗ ΕΠΑΝΑΣΤΑΣΗ ΚΑΙ Ο ΔΙΑΦΩΤΙΣΜΟΣ ΤΑ ΜΕΤΑΓΕΝΕΣΤΕΡΑ ΕΛΛΗΝΙΚΑ ΣΥΝΤΑΓΜΑΤΑ, ανακτήθηκε από </a:t>
            </a:r>
            <a:r>
              <a:rPr lang="el-GR" i="1" dirty="0" smtClean="0">
                <a:solidFill>
                  <a:schemeClr val="tx1"/>
                </a:solidFill>
              </a:rPr>
              <a:t>gym-ag-stefan.att.sch.gr/usux/downloads/505greekConstitutions.docx</a:t>
            </a:r>
            <a:endParaRPr lang="el-GR" dirty="0" smtClean="0">
              <a:solidFill>
                <a:schemeClr val="tx1"/>
              </a:solidFill>
            </a:endParaRPr>
          </a:p>
          <a:p>
            <a:endParaRPr lang="el-GR" dirty="0" smtClean="0"/>
          </a:p>
        </p:txBody>
      </p:sp>
    </p:spTree>
  </p:cSld>
  <p:clrMapOvr>
    <a:masterClrMapping/>
  </p:clrMapOvr>
  <p:transition spd="med">
    <p:wipe dir="d"/>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ΟΜΑΔΑ</a:t>
            </a:r>
            <a:endParaRPr lang="el-GR" dirty="0"/>
          </a:p>
        </p:txBody>
      </p:sp>
      <p:sp>
        <p:nvSpPr>
          <p:cNvPr id="3" name="2 - Θέση περιεχομένου"/>
          <p:cNvSpPr>
            <a:spLocks noGrp="1"/>
          </p:cNvSpPr>
          <p:nvPr>
            <p:ph sz="quarter" idx="1"/>
          </p:nvPr>
        </p:nvSpPr>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el-GR" dirty="0" smtClean="0"/>
              <a:t>       </a:t>
            </a:r>
            <a:r>
              <a:rPr lang="el-GR" dirty="0" smtClean="0">
                <a:solidFill>
                  <a:schemeClr val="tx1"/>
                </a:solidFill>
              </a:rPr>
              <a:t>Μία εργασία των μαθητών της Β΄ ΤΑΞΗΣ</a:t>
            </a:r>
            <a:r>
              <a:rPr lang="en-US" dirty="0" smtClean="0">
                <a:solidFill>
                  <a:schemeClr val="tx1"/>
                </a:solidFill>
              </a:rPr>
              <a:t>:</a:t>
            </a:r>
          </a:p>
          <a:p>
            <a:pPr>
              <a:buNone/>
            </a:pPr>
            <a:endParaRPr lang="el-GR" dirty="0" smtClean="0">
              <a:solidFill>
                <a:schemeClr val="tx1"/>
              </a:solidFill>
            </a:endParaRPr>
          </a:p>
          <a:p>
            <a:pPr>
              <a:buNone/>
            </a:pPr>
            <a:r>
              <a:rPr lang="el-GR" dirty="0" smtClean="0">
                <a:solidFill>
                  <a:schemeClr val="tx1"/>
                </a:solidFill>
              </a:rPr>
              <a:t>ΓΑΡΙΛΛΗΣ ΘΑΝΟΣ Β1</a:t>
            </a:r>
          </a:p>
          <a:p>
            <a:pPr>
              <a:buNone/>
            </a:pPr>
            <a:r>
              <a:rPr lang="el-GR" dirty="0" smtClean="0">
                <a:solidFill>
                  <a:schemeClr val="tx1"/>
                </a:solidFill>
              </a:rPr>
              <a:t>ΖΕΚΑΙ ΚΕΙΣΗ Β2</a:t>
            </a:r>
          </a:p>
          <a:p>
            <a:pPr>
              <a:buNone/>
            </a:pPr>
            <a:r>
              <a:rPr lang="el-GR" dirty="0" smtClean="0">
                <a:solidFill>
                  <a:schemeClr val="tx1"/>
                </a:solidFill>
              </a:rPr>
              <a:t>ΤΣΕΒΑΣ ΑΝΑΣΤΑΣΗΣ Β4</a:t>
            </a:r>
          </a:p>
          <a:p>
            <a:pPr>
              <a:buNone/>
            </a:pPr>
            <a:r>
              <a:rPr lang="el-GR" dirty="0" smtClean="0">
                <a:solidFill>
                  <a:schemeClr val="tx1"/>
                </a:solidFill>
              </a:rPr>
              <a:t>ΧΑΤΖΗΒΑΣΙΛΕΙΟΥ ΝΙΚΗΦΟΡΟΣ Β4 </a:t>
            </a:r>
          </a:p>
          <a:p>
            <a:pPr>
              <a:buNone/>
            </a:pPr>
            <a:endParaRPr lang="el-GR" dirty="0" smtClean="0">
              <a:solidFill>
                <a:schemeClr val="tx1"/>
              </a:solidFill>
            </a:endParaRPr>
          </a:p>
          <a:p>
            <a:pPr>
              <a:buNone/>
            </a:pPr>
            <a:r>
              <a:rPr lang="el-GR" dirty="0" smtClean="0">
                <a:solidFill>
                  <a:schemeClr val="tx1"/>
                </a:solidFill>
              </a:rPr>
              <a:t>Υπεύθυνη καθηγήτρια: Μπόκολα Γεωργία, Πε02</a:t>
            </a:r>
          </a:p>
        </p:txBody>
      </p:sp>
    </p:spTree>
  </p:cSld>
  <p:clrMapOvr>
    <a:masterClrMapping/>
  </p:clrMapOvr>
  <p:transition spd="med">
    <p:pull dir="d"/>
    <p:sndAc>
      <p:stSnd>
        <p:snd r:embed="rId2" name="applaus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ΠΕΡΙΛΗΨΗ</a:t>
            </a:r>
            <a:endParaRPr lang="el-GR" dirty="0"/>
          </a:p>
        </p:txBody>
      </p:sp>
      <p:sp>
        <p:nvSpPr>
          <p:cNvPr id="3" name="2 - Θέση περιεχομένου"/>
          <p:cNvSpPr>
            <a:spLocks noGrp="1"/>
          </p:cNvSpPr>
          <p:nvPr>
            <p:ph sz="quarter" idx="1"/>
          </p:nvPr>
        </p:nvSpPr>
        <p:spPr>
          <a:xfrm>
            <a:off x="357158" y="1643050"/>
            <a:ext cx="8503920" cy="4572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endParaRPr lang="el-GR" sz="2800" dirty="0" smtClean="0"/>
          </a:p>
          <a:p>
            <a:pPr algn="just">
              <a:buNone/>
            </a:pPr>
            <a:r>
              <a:rPr lang="el-GR" sz="2800" dirty="0" smtClean="0"/>
              <a:t>   </a:t>
            </a:r>
            <a:r>
              <a:rPr lang="el-GR" sz="2800" dirty="0" smtClean="0">
                <a:solidFill>
                  <a:schemeClr val="tx1"/>
                </a:solidFill>
              </a:rPr>
              <a:t>Ο Διαφωτισμός αποτέλεσε ένα σημαντικό κομμάτι της ιστορίας μας καθώς επηρέασε σε σημαντικό βαθμό τόσο τον Ευρωπαϊκό όσο και τον Ελληνικό χώρο και ειδικότερα το Σύνταγμα της χώρας μας.Οι ιδεολογικοί προσανατολισμοί των φορέων του έχουν μεγάλο εύρος και εκτείνονται από την προσκόλληση σε παραδοσιακές αξίες μέχρι την πλήρη αποδοχή των Ευρωπαϊκών ιδεών. </a:t>
            </a:r>
          </a:p>
          <a:p>
            <a:pPr marL="514350" indent="-514350">
              <a:buFont typeface="+mj-lt"/>
              <a:buAutoNum type="arabicPeriod"/>
            </a:pPr>
            <a:endParaRPr lang="el-GR" dirty="0" smtClean="0"/>
          </a:p>
          <a:p>
            <a:pPr marL="514350" indent="-514350">
              <a:buNone/>
            </a:pPr>
            <a:endParaRPr lang="el-GR" dirty="0" smtClean="0"/>
          </a:p>
          <a:p>
            <a:pPr marL="514350" indent="-514350">
              <a:buFont typeface="+mj-lt"/>
              <a:buAutoNum type="arabicPeriod"/>
            </a:pPr>
            <a:endParaRPr lang="el-GR" dirty="0" smtClean="0"/>
          </a:p>
          <a:p>
            <a:pPr marL="514350" indent="-514350">
              <a:buNone/>
            </a:pPr>
            <a:endParaRPr lang="el-GR" dirty="0"/>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ΕΙΣΑΓΩΓΗ </a:t>
            </a:r>
            <a:endParaRPr lang="el-GR" dirty="0"/>
          </a:p>
        </p:txBody>
      </p:sp>
      <p:sp>
        <p:nvSpPr>
          <p:cNvPr id="3" name="2 - Θέση περιεχομένου"/>
          <p:cNvSpPr>
            <a:spLocks noGrp="1"/>
          </p:cNvSpPr>
          <p:nvPr>
            <p:ph sz="quarter" idx="1"/>
          </p:nvPr>
        </p:nvSpPr>
        <p:spPr>
          <a:xfrm>
            <a:off x="301752" y="2285992"/>
            <a:ext cx="8503920" cy="3500462"/>
          </a:xfrm>
        </p:spPr>
        <p:style>
          <a:lnRef idx="2">
            <a:schemeClr val="accent3">
              <a:shade val="50000"/>
            </a:schemeClr>
          </a:lnRef>
          <a:fillRef idx="1">
            <a:schemeClr val="accent3"/>
          </a:fillRef>
          <a:effectRef idx="0">
            <a:schemeClr val="accent3"/>
          </a:effectRef>
          <a:fontRef idx="minor">
            <a:schemeClr val="lt1"/>
          </a:fontRef>
        </p:style>
        <p:txBody>
          <a:bodyPr/>
          <a:lstStyle/>
          <a:p>
            <a:pPr marL="514350" indent="-514350" algn="just">
              <a:buNone/>
            </a:pPr>
            <a:r>
              <a:rPr lang="el-GR" dirty="0" smtClean="0"/>
              <a:t>      </a:t>
            </a:r>
            <a:r>
              <a:rPr lang="el-GR" dirty="0" smtClean="0">
                <a:solidFill>
                  <a:schemeClr val="tx1"/>
                </a:solidFill>
              </a:rPr>
              <a:t>Η ομάδα μας ασχολήθηκε με την έρευνα των επιδράσεων του Ευρωπαϊκού διαφωτισμού στο Ελληνικό Σύνταγμα.Η εργασία μας συγκεκριμένα</a:t>
            </a:r>
            <a:r>
              <a:rPr lang="en-US" dirty="0" smtClean="0">
                <a:solidFill>
                  <a:schemeClr val="tx1"/>
                </a:solidFill>
              </a:rPr>
              <a:t> </a:t>
            </a:r>
            <a:r>
              <a:rPr lang="el-GR" dirty="0" smtClean="0">
                <a:solidFill>
                  <a:schemeClr val="tx1"/>
                </a:solidFill>
              </a:rPr>
              <a:t>αναφέρεται κυρίως α) στα Χρονικά όρια του Νεοελληνικού Διαφωτισμού β) τα αίτια που δημιουργήθηκαν γ) τα κύρια χαρακτηριστικά του και δ) οι σημαντικότεροι Εκπρόσωποι του. </a:t>
            </a:r>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ΟΡΟΣ ΝΕΟΕΛΛΗΝΙΚΟΥ ΔΙΑΦΩΤΙΣΜΟΥ </a:t>
            </a:r>
            <a:endParaRPr lang="el-GR" dirty="0"/>
          </a:p>
        </p:txBody>
      </p:sp>
      <p:sp>
        <p:nvSpPr>
          <p:cNvPr id="3" name="2 - Θέση περιεχομένου"/>
          <p:cNvSpPr>
            <a:spLocks noGrp="1"/>
          </p:cNvSpPr>
          <p:nvPr>
            <p:ph sz="half" idx="1"/>
          </p:nvPr>
        </p:nvSpPr>
        <p:spPr>
          <a:xfrm>
            <a:off x="357158" y="1428736"/>
            <a:ext cx="4038600" cy="3500462"/>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just"/>
            <a:r>
              <a:rPr lang="el-GR" sz="2400" dirty="0" smtClean="0">
                <a:solidFill>
                  <a:schemeClr val="tx1"/>
                </a:solidFill>
              </a:rPr>
              <a:t>Με τον όρο Νεοελληνικό Διαφωτισμό εννοούμε ένα μεγάλο ανατρεπτικό ρεύμα (περίπου 1750-1821) το οποίο με ισχυρές  αγγλικές καταβολές εξαπλώθηκε σε όλη την Ευρωπαϊκή Ήπειρο και άφησε βαθειά τα ίχνη του.</a:t>
            </a:r>
            <a:endParaRPr lang="el-GR" sz="2400" dirty="0">
              <a:solidFill>
                <a:schemeClr val="tx1"/>
              </a:solidFill>
            </a:endParaRPr>
          </a:p>
        </p:txBody>
      </p:sp>
      <p:pic>
        <p:nvPicPr>
          <p:cNvPr id="5" name="4 - Θέση περιεχομένου" descr="1821p.jpg"/>
          <p:cNvPicPr>
            <a:picLocks noGrp="1" noChangeAspect="1"/>
          </p:cNvPicPr>
          <p:nvPr>
            <p:ph sz="half" idx="2"/>
          </p:nvPr>
        </p:nvPicPr>
        <p:blipFill>
          <a:blip r:embed="rId3" cstate="print"/>
          <a:stretch>
            <a:fillRect/>
          </a:stretch>
        </p:blipFill>
        <p:spPr>
          <a:xfrm>
            <a:off x="4857752" y="1419968"/>
            <a:ext cx="3967162" cy="3480283"/>
          </a:xfrm>
        </p:spPr>
        <p:style>
          <a:lnRef idx="2">
            <a:schemeClr val="accent3"/>
          </a:lnRef>
          <a:fillRef idx="1">
            <a:schemeClr val="lt1"/>
          </a:fillRef>
          <a:effectRef idx="0">
            <a:schemeClr val="accent3"/>
          </a:effectRef>
          <a:fontRef idx="minor">
            <a:schemeClr val="dk1"/>
          </a:fontRef>
        </p:style>
      </p:pic>
    </p:spTree>
  </p:cSld>
  <p:clrMapOvr>
    <a:masterClrMapping/>
  </p:clrMapOvr>
  <p:transition spd="med">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ΑΙΤΙΑ ΚΑΙ ΧΑΡΑΚΤΗΡΙΣΤΙΚΑ</a:t>
            </a:r>
            <a:endParaRPr lang="el-GR" dirty="0"/>
          </a:p>
        </p:txBody>
      </p:sp>
      <p:sp>
        <p:nvSpPr>
          <p:cNvPr id="3" name="2 - Θέση περιεχομένου"/>
          <p:cNvSpPr>
            <a:spLocks noGrp="1"/>
          </p:cNvSpPr>
          <p:nvPr>
            <p:ph sz="half" idx="1"/>
          </p:nvPr>
        </p:nvSpPr>
        <p:spPr>
          <a:xfrm>
            <a:off x="301752" y="1371600"/>
            <a:ext cx="4055934" cy="3486160"/>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10000"/>
          </a:bodyPr>
          <a:lstStyle/>
          <a:p>
            <a:r>
              <a:rPr lang="el-GR" dirty="0" smtClean="0">
                <a:solidFill>
                  <a:schemeClr val="tx1"/>
                </a:solidFill>
              </a:rPr>
              <a:t>ΑΙΤΙΑ</a:t>
            </a:r>
            <a:r>
              <a:rPr lang="en-US" dirty="0" smtClean="0">
                <a:solidFill>
                  <a:schemeClr val="tx1"/>
                </a:solidFill>
              </a:rPr>
              <a:t>:</a:t>
            </a:r>
            <a:endParaRPr lang="el-GR" dirty="0" smtClean="0">
              <a:solidFill>
                <a:schemeClr val="tx1"/>
              </a:solidFill>
            </a:endParaRPr>
          </a:p>
          <a:p>
            <a:pPr>
              <a:buNone/>
            </a:pPr>
            <a:endParaRPr lang="el-GR" dirty="0" smtClean="0">
              <a:solidFill>
                <a:schemeClr val="tx1"/>
              </a:solidFill>
            </a:endParaRPr>
          </a:p>
          <a:p>
            <a:pPr marL="457200" indent="-457200">
              <a:buNone/>
            </a:pPr>
            <a:r>
              <a:rPr lang="el-GR" sz="2800" dirty="0" smtClean="0">
                <a:solidFill>
                  <a:schemeClr val="tx1"/>
                </a:solidFill>
              </a:rPr>
              <a:t>      Μεταβολή  των κοινωνικών και οικονομικών συνθηκών σε καιρό που αρκετές ελληνικές περιοχές ήταν τουρκοκρατούμενες.</a:t>
            </a:r>
            <a:endParaRPr lang="el-GR" sz="2800" dirty="0">
              <a:solidFill>
                <a:schemeClr val="tx1"/>
              </a:solidFill>
            </a:endParaRPr>
          </a:p>
        </p:txBody>
      </p:sp>
      <p:sp>
        <p:nvSpPr>
          <p:cNvPr id="4" name="3 - Θέση περιεχομένου"/>
          <p:cNvSpPr>
            <a:spLocks noGrp="1"/>
          </p:cNvSpPr>
          <p:nvPr>
            <p:ph sz="half" idx="2"/>
          </p:nvPr>
        </p:nvSpPr>
        <p:spPr>
          <a:xfrm>
            <a:off x="4800600" y="1371600"/>
            <a:ext cx="4038600" cy="3486160"/>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10000"/>
          </a:bodyPr>
          <a:lstStyle/>
          <a:p>
            <a:r>
              <a:rPr lang="el-GR" dirty="0" smtClean="0">
                <a:solidFill>
                  <a:schemeClr val="tx1"/>
                </a:solidFill>
              </a:rPr>
              <a:t>ΧΑΡΑΚΤΗΡΙΣΤΙΚΑ</a:t>
            </a:r>
            <a:r>
              <a:rPr lang="en-US" dirty="0" smtClean="0">
                <a:solidFill>
                  <a:schemeClr val="tx1"/>
                </a:solidFill>
              </a:rPr>
              <a:t>:</a:t>
            </a:r>
            <a:endParaRPr lang="el-GR" dirty="0" smtClean="0">
              <a:solidFill>
                <a:schemeClr val="tx1"/>
              </a:solidFill>
            </a:endParaRPr>
          </a:p>
          <a:p>
            <a:endParaRPr lang="en-US" dirty="0" smtClean="0">
              <a:solidFill>
                <a:schemeClr val="tx1"/>
              </a:solidFill>
            </a:endParaRPr>
          </a:p>
          <a:p>
            <a:pPr marL="457200" indent="-457200">
              <a:buFont typeface="+mj-lt"/>
              <a:buAutoNum type="arabicPeriod"/>
            </a:pPr>
            <a:r>
              <a:rPr lang="el-GR" dirty="0" smtClean="0">
                <a:solidFill>
                  <a:schemeClr val="tx1"/>
                </a:solidFill>
              </a:rPr>
              <a:t>Εκοσμίκευση της γνώσης </a:t>
            </a:r>
          </a:p>
          <a:p>
            <a:pPr marL="457200" indent="-457200">
              <a:buFont typeface="+mj-lt"/>
              <a:buAutoNum type="arabicPeriod"/>
            </a:pPr>
            <a:r>
              <a:rPr lang="el-GR" dirty="0" smtClean="0">
                <a:solidFill>
                  <a:schemeClr val="tx1"/>
                </a:solidFill>
              </a:rPr>
              <a:t>Πίστη στον ορθό λόγο </a:t>
            </a:r>
          </a:p>
          <a:p>
            <a:pPr marL="457200" indent="-457200">
              <a:buFont typeface="+mj-lt"/>
              <a:buAutoNum type="arabicPeriod"/>
            </a:pPr>
            <a:r>
              <a:rPr lang="el-GR" dirty="0" smtClean="0">
                <a:solidFill>
                  <a:schemeClr val="tx1"/>
                </a:solidFill>
              </a:rPr>
              <a:t>Υπονόμευση της Χριστιανικής θρησκείας </a:t>
            </a:r>
          </a:p>
          <a:p>
            <a:pPr marL="457200" indent="-457200">
              <a:buFont typeface="+mj-lt"/>
              <a:buAutoNum type="arabicPeriod"/>
            </a:pPr>
            <a:r>
              <a:rPr lang="el-GR" dirty="0" smtClean="0">
                <a:solidFill>
                  <a:schemeClr val="tx1"/>
                </a:solidFill>
              </a:rPr>
              <a:t>Λατρεία της επιστήμης </a:t>
            </a:r>
          </a:p>
          <a:p>
            <a:pPr marL="457200" indent="-457200">
              <a:buFont typeface="+mj-lt"/>
              <a:buAutoNum type="arabicPeriod"/>
            </a:pPr>
            <a:r>
              <a:rPr lang="el-GR" dirty="0" smtClean="0">
                <a:solidFill>
                  <a:schemeClr val="tx1"/>
                </a:solidFill>
              </a:rPr>
              <a:t>Ελευθερία , δικαιοσύνη(για την απελευθέρωση των Ελλήνων) </a:t>
            </a:r>
          </a:p>
          <a:p>
            <a:pPr marL="457200" indent="-457200">
              <a:buFont typeface="+mj-lt"/>
              <a:buAutoNum type="arabicPeriod"/>
            </a:pPr>
            <a:endParaRPr lang="el-GR" dirty="0"/>
          </a:p>
        </p:txBody>
      </p:sp>
    </p:spTree>
  </p:cSld>
  <p:clrMapOvr>
    <a:masterClrMapping/>
  </p:clrMapOvr>
  <p:transition spd="med">
    <p:pull dir="rd"/>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ΕΚΠΡΟΣΩΠΟΙ</a:t>
            </a:r>
            <a:endParaRPr lang="el-GR" dirty="0"/>
          </a:p>
        </p:txBody>
      </p:sp>
      <p:sp>
        <p:nvSpPr>
          <p:cNvPr id="3" name="2 - Θέση κειμένου"/>
          <p:cNvSpPr>
            <a:spLocks noGrp="1"/>
          </p:cNvSpPr>
          <p:nvPr>
            <p:ph type="body" idx="2"/>
          </p:nvPr>
        </p:nvSpPr>
        <p:spPr/>
        <p:style>
          <a:lnRef idx="2">
            <a:schemeClr val="accent3">
              <a:shade val="50000"/>
            </a:schemeClr>
          </a:lnRef>
          <a:fillRef idx="1">
            <a:schemeClr val="accent3"/>
          </a:fillRef>
          <a:effectRef idx="0">
            <a:schemeClr val="accent3"/>
          </a:effectRef>
          <a:fontRef idx="minor">
            <a:schemeClr val="lt1"/>
          </a:fontRef>
        </p:style>
        <p:txBody>
          <a:bodyPr/>
          <a:lstStyle/>
          <a:p>
            <a:pPr marL="342900" indent="-342900">
              <a:buFont typeface="+mj-lt"/>
              <a:buAutoNum type="arabicPeriod"/>
            </a:pPr>
            <a:r>
              <a:rPr lang="el-GR" dirty="0" smtClean="0">
                <a:solidFill>
                  <a:schemeClr val="tx1"/>
                </a:solidFill>
              </a:rPr>
              <a:t>Αδαμάντιος Κοραής </a:t>
            </a:r>
          </a:p>
          <a:p>
            <a:pPr marL="342900" indent="-342900">
              <a:buFont typeface="+mj-lt"/>
              <a:buAutoNum type="arabicPeriod"/>
            </a:pPr>
            <a:r>
              <a:rPr lang="el-GR" dirty="0" smtClean="0">
                <a:solidFill>
                  <a:schemeClr val="tx1"/>
                </a:solidFill>
              </a:rPr>
              <a:t>Ρήγας Φεραίος </a:t>
            </a:r>
          </a:p>
          <a:p>
            <a:pPr marL="342900" indent="-342900">
              <a:buFont typeface="+mj-lt"/>
              <a:buAutoNum type="arabicPeriod"/>
            </a:pPr>
            <a:r>
              <a:rPr lang="el-GR" dirty="0" smtClean="0">
                <a:solidFill>
                  <a:schemeClr val="tx1"/>
                </a:solidFill>
              </a:rPr>
              <a:t>Ευγένιος Βούλγαρις</a:t>
            </a:r>
          </a:p>
          <a:p>
            <a:pPr marL="342900" indent="-342900">
              <a:buFont typeface="+mj-lt"/>
              <a:buAutoNum type="arabicPeriod"/>
            </a:pPr>
            <a:r>
              <a:rPr lang="el-GR" dirty="0" smtClean="0">
                <a:solidFill>
                  <a:schemeClr val="tx1"/>
                </a:solidFill>
              </a:rPr>
              <a:t>Ιώσηπος Μοισιόδακας  </a:t>
            </a:r>
          </a:p>
          <a:p>
            <a:pPr marL="342900" indent="-342900">
              <a:buFont typeface="+mj-lt"/>
              <a:buAutoNum type="arabicPeriod"/>
            </a:pPr>
            <a:r>
              <a:rPr lang="el-GR" dirty="0" smtClean="0">
                <a:solidFill>
                  <a:schemeClr val="tx1"/>
                </a:solidFill>
              </a:rPr>
              <a:t>Δημήτριος Καταρτζής </a:t>
            </a:r>
          </a:p>
          <a:p>
            <a:pPr marL="342900" indent="-342900">
              <a:buFont typeface="+mj-lt"/>
              <a:buAutoNum type="arabicPeriod"/>
            </a:pPr>
            <a:r>
              <a:rPr lang="el-GR" dirty="0" smtClean="0">
                <a:solidFill>
                  <a:schemeClr val="tx1"/>
                </a:solidFill>
              </a:rPr>
              <a:t>Δανιήλ  Φιλιππίδης </a:t>
            </a:r>
          </a:p>
          <a:p>
            <a:pPr marL="342900" indent="-342900">
              <a:buFont typeface="+mj-lt"/>
              <a:buAutoNum type="arabicPeriod"/>
            </a:pPr>
            <a:r>
              <a:rPr lang="el-GR" dirty="0" smtClean="0">
                <a:solidFill>
                  <a:schemeClr val="tx1"/>
                </a:solidFill>
              </a:rPr>
              <a:t>Γρηγόριος Κωνσταντάς </a:t>
            </a:r>
          </a:p>
          <a:p>
            <a:pPr marL="342900" indent="-342900">
              <a:buFont typeface="+mj-lt"/>
              <a:buAutoNum type="arabicPeriod"/>
            </a:pPr>
            <a:endParaRPr lang="el-GR" dirty="0"/>
          </a:p>
        </p:txBody>
      </p:sp>
      <p:pic>
        <p:nvPicPr>
          <p:cNvPr id="5" name="4 - Θέση περιεχομένου" descr="ekpprosopoi.jpg"/>
          <p:cNvPicPr>
            <a:picLocks noGrp="1" noChangeAspect="1"/>
          </p:cNvPicPr>
          <p:nvPr>
            <p:ph sz="quarter" idx="1"/>
          </p:nvPr>
        </p:nvPicPr>
        <p:blipFill>
          <a:blip r:embed="rId3" cstate="print"/>
          <a:stretch>
            <a:fillRect/>
          </a:stretch>
        </p:blipFill>
        <p:spPr>
          <a:xfrm>
            <a:off x="3000364" y="571480"/>
            <a:ext cx="5929354" cy="3214710"/>
          </a:xfrm>
        </p:spPr>
      </p:pic>
      <p:pic>
        <p:nvPicPr>
          <p:cNvPr id="6" name="5 - Εικόνα" descr="adamantios rigas.jpg"/>
          <p:cNvPicPr>
            <a:picLocks noChangeAspect="1"/>
          </p:cNvPicPr>
          <p:nvPr/>
        </p:nvPicPr>
        <p:blipFill>
          <a:blip r:embed="rId4" cstate="print"/>
          <a:stretch>
            <a:fillRect/>
          </a:stretch>
        </p:blipFill>
        <p:spPr>
          <a:xfrm>
            <a:off x="3000364" y="3786190"/>
            <a:ext cx="5857916" cy="2500330"/>
          </a:xfrm>
          <a:prstGeom prst="rect">
            <a:avLst/>
          </a:prstGeom>
        </p:spPr>
      </p:pic>
    </p:spTree>
  </p:cSld>
  <p:clrMapOvr>
    <a:masterClrMapping/>
  </p:clrMapOvr>
  <p:transition spd="med">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ΡΗΓΑΣ ΦΕΡΑΙΟΣ (1757-1798)</a:t>
            </a:r>
            <a:endParaRPr lang="el-GR" dirty="0"/>
          </a:p>
        </p:txBody>
      </p:sp>
      <p:sp>
        <p:nvSpPr>
          <p:cNvPr id="3" name="2 - Θέση περιεχομένου"/>
          <p:cNvSpPr>
            <a:spLocks noGrp="1"/>
          </p:cNvSpPr>
          <p:nvPr>
            <p:ph sz="quarter" idx="1"/>
          </p:nvPr>
        </p:nvSpPr>
        <p:spPr>
          <a:xfrm>
            <a:off x="301752" y="1527048"/>
            <a:ext cx="5484694" cy="4688034"/>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el-GR" sz="1800" dirty="0" smtClean="0">
                <a:solidFill>
                  <a:schemeClr val="tx1"/>
                </a:solidFill>
              </a:rPr>
              <a:t>Ο Ρήγας Βελεστινλής ή Φεραίος επιδίωξε να προετοιμάσει τους Έλληνες για την διεκδίκηση της ελευθερίας τους. Εμπνευσμένος από τις συνθήκες που επικρατούσαν στην Γαλλία και στην Δυτική Ευρώπη τυπώνει μια σειρά από Χάρτες μεταξύ των οποίων και τη μεγάλη Χάρτα της Ελλάδος όπου δείχνει την έκταση του Ελληνισμού καθώς και βιβλία με πατριωτικό περιεχόμενο όπως η Νέα πολιτική διοίκησις. Όραμα του ένα πολυεθνικό, δημοκρατικό φιλελεύθερο Ελληνικό Κράτος. Γενικότερα η προσφορά του Φεραίου είχε να κάνει με την πολιτική οργάνωση του νέου ελεύθερου Ελληνικού κράτους.</a:t>
            </a:r>
            <a:endParaRPr lang="el-GR" sz="1800" dirty="0">
              <a:solidFill>
                <a:schemeClr val="tx1"/>
              </a:solidFill>
            </a:endParaRPr>
          </a:p>
        </p:txBody>
      </p:sp>
      <p:pic>
        <p:nvPicPr>
          <p:cNvPr id="4" name="3 - Εικόνα" descr="rigas.jpg"/>
          <p:cNvPicPr>
            <a:picLocks noChangeAspect="1"/>
          </p:cNvPicPr>
          <p:nvPr/>
        </p:nvPicPr>
        <p:blipFill>
          <a:blip r:embed="rId3" cstate="print"/>
          <a:stretch>
            <a:fillRect/>
          </a:stretch>
        </p:blipFill>
        <p:spPr>
          <a:xfrm>
            <a:off x="5857884" y="1500174"/>
            <a:ext cx="3000396" cy="2286016"/>
          </a:xfrm>
          <a:prstGeom prst="rect">
            <a:avLst/>
          </a:prstGeom>
        </p:spPr>
      </p:pic>
      <p:pic>
        <p:nvPicPr>
          <p:cNvPr id="5" name="4 - Εικόνα" descr="xarta riga.jpg"/>
          <p:cNvPicPr>
            <a:picLocks noChangeAspect="1"/>
          </p:cNvPicPr>
          <p:nvPr/>
        </p:nvPicPr>
        <p:blipFill>
          <a:blip r:embed="rId4" cstate="print"/>
          <a:stretch>
            <a:fillRect/>
          </a:stretch>
        </p:blipFill>
        <p:spPr>
          <a:xfrm>
            <a:off x="5857884" y="3857628"/>
            <a:ext cx="2951798" cy="2357454"/>
          </a:xfrm>
          <a:prstGeom prst="rect">
            <a:avLst/>
          </a:prstGeom>
        </p:spPr>
      </p:pic>
    </p:spTree>
  </p:cSld>
  <p:clrMapOvr>
    <a:masterClrMapping/>
  </p:clrMapOvr>
  <p:transition spd="med">
    <p:wheel spokes="1"/>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ΑΔΑΜΑΝΤΙΟΣ ΚΟΡΑΗΣ( 1748-1833)</a:t>
            </a:r>
            <a:endParaRPr lang="el-GR" dirty="0"/>
          </a:p>
        </p:txBody>
      </p:sp>
      <p:sp>
        <p:nvSpPr>
          <p:cNvPr id="3" name="2 - Θέση περιεχομένου"/>
          <p:cNvSpPr>
            <a:spLocks noGrp="1"/>
          </p:cNvSpPr>
          <p:nvPr>
            <p:ph sz="quarter" idx="1"/>
          </p:nvPr>
        </p:nvSpPr>
        <p:spPr>
          <a:xfrm>
            <a:off x="301752" y="1527048"/>
            <a:ext cx="5699008" cy="4572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buNone/>
            </a:pPr>
            <a:r>
              <a:rPr lang="el-GR" sz="2400" dirty="0" smtClean="0"/>
              <a:t>    </a:t>
            </a:r>
            <a:r>
              <a:rPr lang="el-GR" sz="2400" dirty="0" smtClean="0">
                <a:solidFill>
                  <a:schemeClr val="tx1"/>
                </a:solidFill>
              </a:rPr>
              <a:t>Ο Αδαμάντιος Κοραής επηρεασμένος από τη Γαλλία υποστηρίζει την εξέλιξη και την πρόοδο απορρίπτει την επαναστατική σκέψη του Φεραίου και ακολουθεί τη Μέση οδό(όχι δούλοι, λατρεία στην ελευθερία, όχι απιστία και δεισιδαιμονία) στις γλωσσικές, πολιτικές και κοινωνικές ιδέες. </a:t>
            </a:r>
          </a:p>
          <a:p>
            <a:pPr algn="just">
              <a:buNone/>
            </a:pPr>
            <a:r>
              <a:rPr lang="el-GR" sz="2400" dirty="0" smtClean="0">
                <a:solidFill>
                  <a:schemeClr val="tx1"/>
                </a:solidFill>
              </a:rPr>
              <a:t>    Επίσης κατορθώνει να κρατήσει την ισορροπία του στο μονίμως διαταραγμένο σκοινί του Νεοελληνικού Διαφωτισμού. </a:t>
            </a:r>
            <a:endParaRPr lang="el-GR" sz="2400" dirty="0">
              <a:solidFill>
                <a:schemeClr val="tx1"/>
              </a:solidFill>
            </a:endParaRPr>
          </a:p>
        </p:txBody>
      </p:sp>
      <p:pic>
        <p:nvPicPr>
          <p:cNvPr id="4" name="3 - Εικόνα" descr="adamantios korais.jpg"/>
          <p:cNvPicPr>
            <a:picLocks noChangeAspect="1"/>
          </p:cNvPicPr>
          <p:nvPr/>
        </p:nvPicPr>
        <p:blipFill>
          <a:blip r:embed="rId3" cstate="print"/>
          <a:stretch>
            <a:fillRect/>
          </a:stretch>
        </p:blipFill>
        <p:spPr>
          <a:xfrm>
            <a:off x="6072198" y="1714488"/>
            <a:ext cx="2714644" cy="3786214"/>
          </a:xfrm>
          <a:prstGeom prst="rect">
            <a:avLst/>
          </a:prstGeom>
        </p:spPr>
      </p:pic>
    </p:spTree>
  </p:cSld>
  <p:clrMapOvr>
    <a:masterClrMapping/>
  </p:clrMapOvr>
  <p:transition spd="med">
    <p:zoom dir="in"/>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TotalTime>
  <Words>856</Words>
  <Application>Microsoft Office PowerPoint</Application>
  <PresentationFormat>Προβολή στην οθόνη (4:3)</PresentationFormat>
  <Paragraphs>88</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Δημοτικός</vt:lpstr>
      <vt:lpstr>ΝΕΟΕΛΛΗΝΙΚΟΣ ΔΙΑΦΩΤΙΣΜΟΣ</vt:lpstr>
      <vt:lpstr>Η ΟΜΑΔΑ</vt:lpstr>
      <vt:lpstr>ΠΕΡΙΛΗΨΗ</vt:lpstr>
      <vt:lpstr>ΕΙΣΑΓΩΓΗ </vt:lpstr>
      <vt:lpstr>ΟΡΟΣ ΝΕΟΕΛΛΗΝΙΚΟΥ ΔΙΑΦΩΤΙΣΜΟΥ </vt:lpstr>
      <vt:lpstr>ΑΙΤΙΑ ΚΑΙ ΧΑΡΑΚΤΗΡΙΣΤΙΚΑ</vt:lpstr>
      <vt:lpstr>ΕΚΠΡΟΣΩΠΟΙ</vt:lpstr>
      <vt:lpstr>ΡΗΓΑΣ ΦΕΡΑΙΟΣ (1757-1798)</vt:lpstr>
      <vt:lpstr>ΑΔΑΜΑΝΤΙΟΣ ΚΟΡΑΗΣ( 1748-1833)</vt:lpstr>
      <vt:lpstr>ΜΕΤΑΚΕΝΩΣΗ</vt:lpstr>
      <vt:lpstr>ΑΠΟΤΕΛΕΣΜΑΤΑ ΚΑΙ ΑΝΤΙΔΡΑΣΕΙΣ</vt:lpstr>
      <vt:lpstr>ΕΠΙΔΡΑΣΕΙΣ  ΤΟΥ ΔΙΑΦΩΤΙΣΜΟΥ ΣΤΟ ΕΛΛΗΝΙΚΟ ΣΥΝΤΑΓΜΑ  I</vt:lpstr>
      <vt:lpstr>EΠΙΔΡΑΣΕΙΣ ΤΟΥ ΝΕΟΕΛΛΗΝΙΚΟΥ ΔΙΑΦΩΤΙΣΜΟΥ ΣΤΟ ΕΛΛΗΝΙΚΟ ΣΥΝΤΑΓΜΑ ΙΙ</vt:lpstr>
      <vt:lpstr>ΣΥΜΠΕΡΑΣΜΑ</vt:lpstr>
      <vt:lpstr>ΓΕΝΙΚΟΤΕΡΟΣ  ΠΡΟΒΛΗΜΑΤΙΣΜΟΣ</vt:lpstr>
      <vt:lpstr>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ΝΕΟΕΛΛΗΝΙΚΟΣ ΔΙΑΦΩΤΙΣΜΟΣ</dc:title>
  <dc:creator>Thanos</dc:creator>
  <cp:lastModifiedBy>zeta</cp:lastModifiedBy>
  <cp:revision>23</cp:revision>
  <dcterms:created xsi:type="dcterms:W3CDTF">2017-04-26T07:20:37Z</dcterms:created>
  <dcterms:modified xsi:type="dcterms:W3CDTF">2017-09-27T11:45:18Z</dcterms:modified>
</cp:coreProperties>
</file>