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416"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41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7" r:id="rId154"/>
    <p:sldId id="418" r:id="rId155"/>
    <p:sldId id="419" r:id="rId1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5A21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87" autoAdjust="0"/>
    <p:restoredTop sz="95341" autoAdjust="0"/>
  </p:normalViewPr>
  <p:slideViewPr>
    <p:cSldViewPr>
      <p:cViewPr>
        <p:scale>
          <a:sx n="100" d="100"/>
          <a:sy n="100" d="100"/>
        </p:scale>
        <p:origin x="-19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8B04D-4851-4AF3-97D7-FD41B846369D}" type="datetimeFigureOut">
              <a:rPr lang="el-GR" smtClean="0"/>
              <a:pPr/>
              <a:t>3/2/2017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DB47D-D70E-4A68-8C60-6F2E7FEFEBF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B64F2D2-B8CE-4335-8FE0-62A2F20221B5}" type="slidenum">
              <a:rPr lang="el-GR" smtClean="0"/>
              <a:pPr/>
              <a:t>11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CCB7D-2457-4C2C-94B6-BCFAA8607E27}" type="slidenum">
              <a:rPr lang="en-US"/>
              <a:pPr/>
              <a:t>104</a:t>
            </a:fld>
            <a:endParaRPr lang="en-US"/>
          </a:p>
        </p:txBody>
      </p:sp>
    </p:spTree>
    <p:extLst>
      <p:ext uri="{BB962C8B-B14F-4D97-AF65-F5344CB8AC3E}">
        <p14:creationId xmlns="" xmlns:p14="http://schemas.microsoft.com/office/powerpoint/2010/main" val="316970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D311B9-16F3-466F-AE54-D6722B09D6FF}" type="slidenum">
              <a:rPr lang="el-GR" smtClean="0"/>
              <a:pPr/>
              <a:t>122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CD311B9-16F3-466F-AE54-D6722B09D6FF}" type="slidenum">
              <a:rPr lang="el-GR" smtClean="0"/>
              <a:pPr/>
              <a:t>123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46D7C-4DBC-40EB-A46F-0A58A19F824B}" type="slidenum">
              <a:rPr lang="el-GR" smtClean="0"/>
              <a:pPr/>
              <a:t>57</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46D7C-4DBC-40EB-A46F-0A58A19F824B}" type="slidenum">
              <a:rPr lang="el-GR" smtClean="0"/>
              <a:pPr/>
              <a:t>60</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46D7C-4DBC-40EB-A46F-0A58A19F824B}" type="slidenum">
              <a:rPr lang="el-GR" smtClean="0"/>
              <a:pPr/>
              <a:t>66</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2BFACE5-CC00-456D-9134-5E46E3379CF8}" type="slidenum">
              <a:rPr lang="el-GR" smtClean="0"/>
              <a:pPr/>
              <a:t>80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CCB7D-2457-4C2C-94B6-BCFAA8607E27}" type="slidenum">
              <a:rPr lang="en-US"/>
              <a:pPr/>
              <a:t>95</a:t>
            </a:fld>
            <a:endParaRPr lang="en-US"/>
          </a:p>
        </p:txBody>
      </p:sp>
    </p:spTree>
    <p:extLst>
      <p:ext uri="{BB962C8B-B14F-4D97-AF65-F5344CB8AC3E}">
        <p14:creationId xmlns="" xmlns:p14="http://schemas.microsoft.com/office/powerpoint/2010/main" val="322055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CCB7D-2457-4C2C-94B6-BCFAA8607E27}" type="slidenum">
              <a:rPr lang="en-US"/>
              <a:pPr/>
              <a:t>100</a:t>
            </a:fld>
            <a:endParaRPr lang="en-US"/>
          </a:p>
        </p:txBody>
      </p:sp>
    </p:spTree>
    <p:extLst>
      <p:ext uri="{BB962C8B-B14F-4D97-AF65-F5344CB8AC3E}">
        <p14:creationId xmlns="" xmlns:p14="http://schemas.microsoft.com/office/powerpoint/2010/main" val="384484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CCB7D-2457-4C2C-94B6-BCFAA8607E27}" type="slidenum">
              <a:rPr lang="en-US"/>
              <a:pPr/>
              <a:t>101</a:t>
            </a:fld>
            <a:endParaRPr lang="en-US"/>
          </a:p>
        </p:txBody>
      </p:sp>
    </p:spTree>
    <p:extLst>
      <p:ext uri="{BB962C8B-B14F-4D97-AF65-F5344CB8AC3E}">
        <p14:creationId xmlns="" xmlns:p14="http://schemas.microsoft.com/office/powerpoint/2010/main" val="230560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0CCB7D-2457-4C2C-94B6-BCFAA8607E27}" type="slidenum">
              <a:rPr lang="en-US"/>
              <a:pPr/>
              <a:t>103</a:t>
            </a:fld>
            <a:endParaRPr lang="en-US"/>
          </a:p>
        </p:txBody>
      </p:sp>
    </p:spTree>
    <p:extLst>
      <p:ext uri="{BB962C8B-B14F-4D97-AF65-F5344CB8AC3E}">
        <p14:creationId xmlns="" xmlns:p14="http://schemas.microsoft.com/office/powerpoint/2010/main" val="172339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055C18A-C725-48E9-89C5-7A0D6EA70B6B}" type="datetimeFigureOut">
              <a:rPr lang="el-GR" smtClean="0"/>
              <a:pPr/>
              <a:t>3/2/2017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7E6908-C66E-46CF-940B-1778BF44052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7999">
              <a:srgbClr val="FEE7F2"/>
            </a:gs>
            <a:gs pos="36000">
              <a:srgbClr val="FAC77D"/>
            </a:gs>
            <a:gs pos="61000">
              <a:srgbClr val="FBA97D"/>
            </a:gs>
            <a:gs pos="82001">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5C18A-C725-48E9-89C5-7A0D6EA70B6B}" type="datetimeFigureOut">
              <a:rPr lang="el-GR" smtClean="0"/>
              <a:pPr/>
              <a:t>3/2/2017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E6908-C66E-46CF-940B-1778BF44052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s://www.youtube.com/watch?v=71h1TBaEpwM"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s://www.youtube.com/watch?v=MOgttdLNfkU"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s://www.youtube.com/watch?v=gFUnHUdx3Ow"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www.youtube.com/watch?v=2U_5WneKKX8"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www.youtube.com/watch?v=Rtsfb4rFExE" TargetMode="External"/><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3" Type="http://schemas.openxmlformats.org/officeDocument/2006/relationships/hyperlink" Target="https://www.youtube.com/watch?v=Wz_f9B4pPtg" TargetMode="External"/><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3" Type="http://schemas.openxmlformats.org/officeDocument/2006/relationships/hyperlink" Target="https://www.youtube.com/watch?v=ISmOGkAniZ4" TargetMode="External"/><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hyperlink" Target="https://www.youtube.com/watch?v=HZUVjH7XpMM" TargetMode="External"/><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hyperlink" Target="https://www.youtube.com/watch?v=T-Qnsk56_g4" TargetMode="External"/><Relationship Id="rId2" Type="http://schemas.openxmlformats.org/officeDocument/2006/relationships/image" Target="../media/image102.jpeg"/><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3" Type="http://schemas.openxmlformats.org/officeDocument/2006/relationships/hyperlink" Target="https://www.youtube.com/watch?v=KSScp7AONwI" TargetMode="External"/><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3" Type="http://schemas.openxmlformats.org/officeDocument/2006/relationships/hyperlink" Target="https://www.youtube.com/watch?v=SRWZ-Fg2kL0" TargetMode="External"/><Relationship Id="rId2" Type="http://schemas.openxmlformats.org/officeDocument/2006/relationships/image" Target="../media/image10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youtube.com/watch?v=ic4PQ-tnwJw" TargetMode="External"/><Relationship Id="rId2" Type="http://schemas.openxmlformats.org/officeDocument/2006/relationships/image" Target="../media/image105.jpeg"/><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hyperlink" Target="https://www.youtube.com/watch?v=1bI8BjB8s6w" TargetMode="External"/><Relationship Id="rId2" Type="http://schemas.openxmlformats.org/officeDocument/2006/relationships/image" Target="../media/image106.jpe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3" Type="http://schemas.openxmlformats.org/officeDocument/2006/relationships/hyperlink" Target="https://www.youtube.com/watch?v=zwm-v9MLOFY" TargetMode="External"/><Relationship Id="rId2" Type="http://schemas.openxmlformats.org/officeDocument/2006/relationships/image" Target="../media/image107.jpeg"/><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3" Type="http://schemas.openxmlformats.org/officeDocument/2006/relationships/hyperlink" Target="https://www.youtube.com/watch?v=-CfdYcKY9sU" TargetMode="External"/><Relationship Id="rId2" Type="http://schemas.openxmlformats.org/officeDocument/2006/relationships/image" Target="../media/image108.jpeg"/><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3" Type="http://schemas.openxmlformats.org/officeDocument/2006/relationships/hyperlink" Target="https://www.youtube.com/watch?v=2IV0A-me8xQ" TargetMode="External"/><Relationship Id="rId2" Type="http://schemas.openxmlformats.org/officeDocument/2006/relationships/image" Target="../media/image109.jpeg"/><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3" Type="http://schemas.openxmlformats.org/officeDocument/2006/relationships/hyperlink" Target="https://www.youtube.com/watch?v=jN4dXenlxbI" TargetMode="External"/><Relationship Id="rId2" Type="http://schemas.openxmlformats.org/officeDocument/2006/relationships/image" Target="../media/image110.jpe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3" Type="http://schemas.openxmlformats.org/officeDocument/2006/relationships/hyperlink" Target="https://www.youtube.com/watch?v=9KPeE8VzB78" TargetMode="External"/><Relationship Id="rId2" Type="http://schemas.openxmlformats.org/officeDocument/2006/relationships/image" Target="../media/image111.jpeg"/><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3" Type="http://schemas.openxmlformats.org/officeDocument/2006/relationships/hyperlink" Target="https://www.youtube.com/watch?v=nFmmo2Paz_g" TargetMode="External"/><Relationship Id="rId2" Type="http://schemas.openxmlformats.org/officeDocument/2006/relationships/image" Target="../media/image112.jpeg"/><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3" Type="http://schemas.openxmlformats.org/officeDocument/2006/relationships/hyperlink" Target="https://www.youtube.com/watch?v=phB5VDvGiu0" TargetMode="External"/><Relationship Id="rId2" Type="http://schemas.openxmlformats.org/officeDocument/2006/relationships/image" Target="../media/image113.jpeg"/><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3" Type="http://schemas.openxmlformats.org/officeDocument/2006/relationships/hyperlink" Target="https://www.youtube.com/watch?v=rCRP-5om_3Y" TargetMode="External"/><Relationship Id="rId2" Type="http://schemas.openxmlformats.org/officeDocument/2006/relationships/image" Target="../media/image1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hyperlink" Target="https://www.youtube.com/watch?v=Rf55gHK48VQ" TargetMode="External"/><Relationship Id="rId2" Type="http://schemas.openxmlformats.org/officeDocument/2006/relationships/image" Target="../media/image115.jpeg"/><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hyperlink" Target="https://www.youtube.com/watch?v=QLnEjHuMFsA" TargetMode="External"/><Relationship Id="rId2" Type="http://schemas.openxmlformats.org/officeDocument/2006/relationships/image" Target="../media/image116.jpeg"/><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3" Type="http://schemas.openxmlformats.org/officeDocument/2006/relationships/hyperlink" Target="https://www.youtube.com/watch?v=e1T0NeBkmac" TargetMode="External"/><Relationship Id="rId2" Type="http://schemas.openxmlformats.org/officeDocument/2006/relationships/image" Target="../media/image117.jpeg"/><Relationship Id="rId1" Type="http://schemas.openxmlformats.org/officeDocument/2006/relationships/slideLayout" Target="../slideLayouts/slideLayout8.xml"/><Relationship Id="rId4" Type="http://schemas.openxmlformats.org/officeDocument/2006/relationships/slide" Target="slide2.xml"/></Relationships>
</file>

<file path=ppt/slides/_rels/slide153.xml.rels><?xml version="1.0" encoding="UTF-8" standalone="yes"?>
<Relationships xmlns="http://schemas.openxmlformats.org/package/2006/relationships"><Relationship Id="rId3" Type="http://schemas.openxmlformats.org/officeDocument/2006/relationships/hyperlink" Target="https://el.wikipedia.org/wiki/%CE%9B%CE%B1%CF%84%CE%B9%CE%BD%CE%B9%CE%BA%CE%AE_%CE%91%CE%BC%CE%B5%CF%81%CE%B9%CE%BA%CE%AE" TargetMode="External"/><Relationship Id="rId2" Type="http://schemas.openxmlformats.org/officeDocument/2006/relationships/hyperlink" Target="http://ebooks.edu.gr/modules/ebook/show.php/DSGYM-B113/25/637,2310/" TargetMode="External"/><Relationship Id="rId1" Type="http://schemas.openxmlformats.org/officeDocument/2006/relationships/slideLayout" Target="../slideLayouts/slideLayout2.xml"/><Relationship Id="rId4" Type="http://schemas.openxmlformats.org/officeDocument/2006/relationships/hyperlink" Target="http://lyk-mous-laris.lar.sch.gr/arxeia/music/music_of_america.pdf"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https://el.wikipedia.org/wiki/%CE%9C%CF%80%CE%B1%CF%81%CF%8C%CE%BA" TargetMode="External"/><Relationship Id="rId7" Type="http://schemas.openxmlformats.org/officeDocument/2006/relationships/hyperlink" Target="http://gym-mous-agrin.ait.sch.gr/index.php/2012-11-12-22-33-15/2012-11-15-20-52-42/2012-11-16-04-28-06/161-2009-03-03-17-41-43" TargetMode="External"/><Relationship Id="rId2" Type="http://schemas.openxmlformats.org/officeDocument/2006/relationships/hyperlink" Target="https://el.wikipedia.org/wiki/%CE%9C%CE%B5%CF%83%CE%B1%CE%B9%CF%89%CE%BD%CE%B9%CE%BA%CE%AE_%CE%BC%CE%BF%CF%85%CF%83%CE%B9%CE%BA%CE%AE" TargetMode="External"/><Relationship Id="rId1" Type="http://schemas.openxmlformats.org/officeDocument/2006/relationships/slideLayout" Target="../slideLayouts/slideLayout2.xml"/><Relationship Id="rId6" Type="http://schemas.openxmlformats.org/officeDocument/2006/relationships/hyperlink" Target="http://lyk-mous-laris.lar.sch.gr/arxeia/music/romantic.pdf" TargetMode="External"/><Relationship Id="rId5" Type="http://schemas.openxmlformats.org/officeDocument/2006/relationships/hyperlink" Target="https://el.wikipedia.org/wiki/%CE%A6%CF%81%CE%B1%CE%BD%CF%84%CF%82_%CE%93%CE%B9%CF%8C%CE%B6%CE%B5%CF%86_%CE%A7%CE%AC%CF%85%CE%BD%CF%84%CE%BD" TargetMode="External"/><Relationship Id="rId4" Type="http://schemas.openxmlformats.org/officeDocument/2006/relationships/hyperlink" Target="https://el.wikipedia.org/wiki/%CE%9A%CE%BB%CE%B1%CF%83%CE%B9%CE%BA%CE%AE_%CE%BC%CE%BF%CF%85%CF%83%CE%B9%CE%BA%CE%AE"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slide" Target="slide12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106.xml"/><Relationship Id="rId4" Type="http://schemas.openxmlformats.org/officeDocument/2006/relationships/slide" Target="slide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9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214423"/>
            <a:ext cx="7772400" cy="1785949"/>
          </a:xfrm>
        </p:spPr>
        <p:txBody>
          <a:bodyPr/>
          <a:lstStyle/>
          <a:p>
            <a:r>
              <a:rPr lang="el-GR" dirty="0" smtClean="0"/>
              <a:t>Εργασία </a:t>
            </a:r>
            <a:r>
              <a:rPr lang="en-US" dirty="0" smtClean="0"/>
              <a:t>project A</a:t>
            </a:r>
            <a:r>
              <a:rPr lang="el-GR" dirty="0" smtClean="0"/>
              <a:t>’4</a:t>
            </a:r>
            <a:br>
              <a:rPr lang="el-GR" dirty="0" smtClean="0"/>
            </a:br>
            <a:endParaRPr lang="el-GR" dirty="0"/>
          </a:p>
        </p:txBody>
      </p:sp>
      <p:sp>
        <p:nvSpPr>
          <p:cNvPr id="3" name="2 - Υπότιτλος"/>
          <p:cNvSpPr>
            <a:spLocks noGrp="1"/>
          </p:cNvSpPr>
          <p:nvPr>
            <p:ph type="subTitle" idx="1"/>
          </p:nvPr>
        </p:nvSpPr>
        <p:spPr>
          <a:xfrm>
            <a:off x="1371600" y="3286124"/>
            <a:ext cx="6400800" cy="2352676"/>
          </a:xfrm>
        </p:spPr>
        <p:txBody>
          <a:bodyPr>
            <a:normAutofit/>
          </a:bodyPr>
          <a:lstStyle/>
          <a:p>
            <a:r>
              <a:rPr lang="el-GR" sz="6000" dirty="0" smtClean="0">
                <a:solidFill>
                  <a:schemeClr val="tx1"/>
                </a:solidFill>
              </a:rPr>
              <a:t>Μουσική και χορός</a:t>
            </a:r>
            <a:endParaRPr lang="el-GR" sz="6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215370" cy="648000"/>
          </a:xfrm>
        </p:spPr>
        <p:txBody>
          <a:bodyPr>
            <a:noAutofit/>
          </a:bodyPr>
          <a:lstStyle/>
          <a:p>
            <a: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Α. Μυθολογική μέχρι τον 8</a:t>
            </a:r>
            <a:r>
              <a:rPr lang="el-GR" sz="3600" b="1"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ο</a:t>
            </a:r>
            <a: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αιώνα </a:t>
            </a:r>
            <a:r>
              <a:rPr lang="el-GR"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π.Χ.</a:t>
            </a:r>
            <a: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l-GR" sz="3600" dirty="0"/>
          </a:p>
        </p:txBody>
      </p:sp>
      <p:sp>
        <p:nvSpPr>
          <p:cNvPr id="3" name="2 - Θέση περιεχομένου"/>
          <p:cNvSpPr>
            <a:spLocks noGrp="1"/>
          </p:cNvSpPr>
          <p:nvPr>
            <p:ph idx="1"/>
          </p:nvPr>
        </p:nvSpPr>
        <p:spPr>
          <a:xfrm>
            <a:off x="304800" y="1554163"/>
            <a:ext cx="8624918" cy="3446474"/>
          </a:xfrm>
        </p:spPr>
        <p:txBody>
          <a:bodyPr>
            <a:normAutofit/>
          </a:bodyPr>
          <a:lstStyle/>
          <a:p>
            <a:pPr>
              <a:buFont typeface="Wingdings" pitchFamily="2" charset="2"/>
              <a:buChar char="q"/>
            </a:pPr>
            <a:r>
              <a:rPr lang="el-GR" sz="2800" dirty="0" smtClean="0">
                <a:solidFill>
                  <a:schemeClr val="tx1"/>
                </a:solidFill>
              </a:rPr>
              <a:t>Οι </a:t>
            </a:r>
            <a:r>
              <a:rPr lang="el-GR" sz="2800" b="1" dirty="0" smtClean="0">
                <a:solidFill>
                  <a:schemeClr val="tx1"/>
                </a:solidFill>
              </a:rPr>
              <a:t>Μούσες</a:t>
            </a:r>
            <a:r>
              <a:rPr lang="el-GR" sz="2800" dirty="0" smtClean="0">
                <a:solidFill>
                  <a:schemeClr val="tx1"/>
                </a:solidFill>
              </a:rPr>
              <a:t> στην αρχαία ελληνική μυθολογία είναι εννέα αρχαίες θεότητες που από εκείνες έπαιρναν έμπνευση για να τραγουδήσουν.</a:t>
            </a:r>
            <a:r>
              <a:rPr lang="el-GR" sz="2800" dirty="0" smtClean="0"/>
              <a:t> Τα ονόματα τους είναι: Κλειώ, Ευτέρπη, Θάλεια, Μελπομένη, Τερψιχόρη, Ερατώ, Πολυμνία, Ουρανία, Καλλιόπη.</a:t>
            </a:r>
            <a:endParaRPr lang="el-GR" sz="2800" dirty="0"/>
          </a:p>
        </p:txBody>
      </p:sp>
      <p:pic>
        <p:nvPicPr>
          <p:cNvPr id="4098" name="Picture 2" descr="C:\Documents and Settings\user11\Επιφάνεια εργασίας\ΟΙ -ΕΝΝΕΑ -ΜΟΥΣΕΣ.jpg"/>
          <p:cNvPicPr>
            <a:picLocks noChangeAspect="1" noChangeArrowheads="1"/>
          </p:cNvPicPr>
          <p:nvPr/>
        </p:nvPicPr>
        <p:blipFill>
          <a:blip r:embed="rId2"/>
          <a:srcRect/>
          <a:stretch>
            <a:fillRect/>
          </a:stretch>
        </p:blipFill>
        <p:spPr bwMode="auto">
          <a:xfrm>
            <a:off x="1214414" y="3857628"/>
            <a:ext cx="6772275" cy="2771775"/>
          </a:xfrm>
          <a:prstGeom prst="rect">
            <a:avLst/>
          </a:prstGeom>
          <a:noFill/>
        </p:spPr>
      </p:pic>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H ROCK ΜΟΥΣΙΚΗ ΣΤΗΝ ΕΛΛΑΔΑ(pt.1)</a:t>
            </a:r>
          </a:p>
        </p:txBody>
      </p:sp>
      <p:sp>
        <p:nvSpPr>
          <p:cNvPr id="3" name="Content Placeholder 2"/>
          <p:cNvSpPr>
            <a:spLocks noGrp="1"/>
          </p:cNvSpPr>
          <p:nvPr>
            <p:ph idx="1"/>
          </p:nvPr>
        </p:nvSpPr>
        <p:spPr>
          <a:xfrm>
            <a:off x="752475" y="1562100"/>
            <a:ext cx="8229600" cy="4525963"/>
          </a:xfrm>
        </p:spPr>
        <p:txBody>
          <a:bodyPr vert="horz" lIns="91440" tIns="45720" rIns="91440" bIns="45720" rtlCol="0" anchor="t">
            <a:normAutofit/>
          </a:bodyPr>
          <a:lstStyle/>
          <a:p>
            <a:pPr marL="0" indent="0">
              <a:buNone/>
            </a:pPr>
            <a:r>
              <a:rPr lang="en-US" sz="2000" dirty="0" err="1"/>
              <a:t>Την</a:t>
            </a:r>
            <a:r>
              <a:rPr lang="en-US" sz="2000" dirty="0"/>
              <a:t> επ</a:t>
            </a:r>
            <a:r>
              <a:rPr lang="en-US" sz="2000" dirty="0" err="1"/>
              <a:t>οχή</a:t>
            </a:r>
            <a:r>
              <a:rPr lang="en-US" sz="2000" dirty="0"/>
              <a:t> π</a:t>
            </a:r>
            <a:r>
              <a:rPr lang="en-US" sz="2000" dirty="0" err="1"/>
              <a:t>ου</a:t>
            </a:r>
            <a:r>
              <a:rPr lang="en-US" sz="2000" dirty="0"/>
              <a:t> η </a:t>
            </a:r>
            <a:r>
              <a:rPr lang="en-US" sz="2000" dirty="0" err="1"/>
              <a:t>ροκ</a:t>
            </a:r>
            <a:r>
              <a:rPr lang="en-US" sz="2000" dirty="0"/>
              <a:t> </a:t>
            </a:r>
            <a:r>
              <a:rPr lang="en-US" sz="2000" dirty="0" err="1"/>
              <a:t>είχε</a:t>
            </a:r>
            <a:r>
              <a:rPr lang="en-US" sz="2000" dirty="0"/>
              <a:t> </a:t>
            </a:r>
            <a:r>
              <a:rPr lang="en-US" sz="2000" dirty="0" err="1"/>
              <a:t>εξ</a:t>
            </a:r>
            <a:r>
              <a:rPr lang="en-US" sz="2000" dirty="0"/>
              <a:t>απ</a:t>
            </a:r>
            <a:r>
              <a:rPr lang="en-US" sz="2000" dirty="0" err="1"/>
              <a:t>λωθεί</a:t>
            </a:r>
            <a:r>
              <a:rPr lang="en-US" sz="2000" dirty="0"/>
              <a:t> </a:t>
            </a:r>
            <a:r>
              <a:rPr lang="en-US" sz="2000" dirty="0" err="1"/>
              <a:t>σε</a:t>
            </a:r>
            <a:r>
              <a:rPr lang="en-US" sz="2000" dirty="0"/>
              <a:t> </a:t>
            </a:r>
            <a:r>
              <a:rPr lang="en-US" sz="2000" dirty="0" err="1"/>
              <a:t>όλο</a:t>
            </a:r>
            <a:r>
              <a:rPr lang="en-US" sz="2000" dirty="0"/>
              <a:t> </a:t>
            </a:r>
            <a:r>
              <a:rPr lang="en-US" sz="2000" dirty="0" err="1"/>
              <a:t>τον</a:t>
            </a:r>
            <a:r>
              <a:rPr lang="en-US" sz="2000" dirty="0"/>
              <a:t> </a:t>
            </a:r>
            <a:r>
              <a:rPr lang="en-US" sz="2000" dirty="0" err="1"/>
              <a:t>κόσµο</a:t>
            </a:r>
            <a:r>
              <a:rPr lang="en-US" sz="2000" dirty="0"/>
              <a:t>, </a:t>
            </a:r>
            <a:r>
              <a:rPr lang="en-US" sz="2000" dirty="0" err="1"/>
              <a:t>στην</a:t>
            </a:r>
            <a:r>
              <a:rPr lang="en-US" sz="2000" dirty="0"/>
              <a:t> </a:t>
            </a:r>
            <a:r>
              <a:rPr lang="en-US" sz="2000" dirty="0" err="1"/>
              <a:t>Ελλάδ</a:t>
            </a:r>
            <a:r>
              <a:rPr lang="en-US" sz="2000" dirty="0"/>
              <a:t>α </a:t>
            </a:r>
            <a:r>
              <a:rPr lang="en-US" sz="2000" dirty="0" err="1"/>
              <a:t>την</a:t>
            </a:r>
            <a:r>
              <a:rPr lang="en-US" sz="2000" dirty="0"/>
              <a:t> </a:t>
            </a:r>
            <a:r>
              <a:rPr lang="en-US" sz="2000" dirty="0" err="1"/>
              <a:t>δεκ</a:t>
            </a:r>
            <a:r>
              <a:rPr lang="en-US" sz="2000" dirty="0"/>
              <a:t>α</a:t>
            </a:r>
            <a:r>
              <a:rPr lang="en-US" sz="2000" dirty="0" err="1"/>
              <a:t>ετί</a:t>
            </a:r>
            <a:r>
              <a:rPr lang="en-US" sz="2000" dirty="0"/>
              <a:t>α </a:t>
            </a:r>
            <a:r>
              <a:rPr lang="en-US" sz="2000" dirty="0" err="1"/>
              <a:t>του</a:t>
            </a:r>
            <a:r>
              <a:rPr lang="en-US" sz="2000" dirty="0"/>
              <a:t> 1950-1960 </a:t>
            </a:r>
            <a:r>
              <a:rPr lang="en-US" sz="2000" dirty="0" err="1"/>
              <a:t>άρχιζ</a:t>
            </a:r>
            <a:r>
              <a:rPr lang="en-US" sz="2000" dirty="0"/>
              <a:t>αν να </a:t>
            </a:r>
            <a:r>
              <a:rPr lang="en-US" sz="2000" dirty="0" err="1"/>
              <a:t>εµφ</a:t>
            </a:r>
            <a:r>
              <a:rPr lang="en-US" sz="2000" dirty="0"/>
              <a:t>α</a:t>
            </a:r>
            <a:r>
              <a:rPr lang="en-US" sz="2000" dirty="0" err="1"/>
              <a:t>νίζοντ</a:t>
            </a:r>
            <a:r>
              <a:rPr lang="en-US" sz="2000" dirty="0"/>
              <a:t>αι τα π</a:t>
            </a:r>
            <a:r>
              <a:rPr lang="en-US" sz="2000" dirty="0" err="1"/>
              <a:t>ρώτ</a:t>
            </a:r>
            <a:r>
              <a:rPr lang="en-US" sz="2000" dirty="0"/>
              <a:t>α </a:t>
            </a:r>
            <a:r>
              <a:rPr lang="en-US" sz="2000" dirty="0" err="1"/>
              <a:t>ελληνικά</a:t>
            </a:r>
            <a:r>
              <a:rPr lang="en-US" sz="2000" dirty="0"/>
              <a:t> </a:t>
            </a:r>
            <a:r>
              <a:rPr lang="en-US" sz="2000" dirty="0" err="1"/>
              <a:t>ροκ</a:t>
            </a:r>
            <a:r>
              <a:rPr lang="en-US" sz="2000" dirty="0"/>
              <a:t> </a:t>
            </a:r>
            <a:r>
              <a:rPr lang="en-US" sz="2000" dirty="0" err="1"/>
              <a:t>συγκροτή</a:t>
            </a:r>
            <a:r>
              <a:rPr lang="en-US" sz="2000" dirty="0"/>
              <a:t>µατα </a:t>
            </a:r>
            <a:r>
              <a:rPr lang="en-US" sz="2000" dirty="0" err="1"/>
              <a:t>κυρίως</a:t>
            </a:r>
            <a:r>
              <a:rPr lang="en-US" sz="2000" dirty="0"/>
              <a:t> </a:t>
            </a:r>
            <a:r>
              <a:rPr lang="en-US" sz="2000" dirty="0" err="1"/>
              <a:t>στην</a:t>
            </a:r>
            <a:r>
              <a:rPr lang="en-US" sz="2000" dirty="0"/>
              <a:t> </a:t>
            </a:r>
            <a:r>
              <a:rPr lang="en-US" sz="2000" dirty="0" err="1"/>
              <a:t>Αθήν</a:t>
            </a:r>
            <a:r>
              <a:rPr lang="en-US" sz="2000" dirty="0"/>
              <a:t>α και </a:t>
            </a:r>
            <a:r>
              <a:rPr lang="en-US" sz="2000" dirty="0" err="1"/>
              <a:t>στη</a:t>
            </a:r>
            <a:r>
              <a:rPr lang="en-US" sz="2000" dirty="0"/>
              <a:t> </a:t>
            </a:r>
            <a:r>
              <a:rPr lang="en-US" sz="2000" dirty="0" err="1"/>
              <a:t>Θεσσ</a:t>
            </a:r>
            <a:r>
              <a:rPr lang="en-US" sz="2000" dirty="0"/>
              <a:t>α</a:t>
            </a:r>
            <a:r>
              <a:rPr lang="en-US" sz="2000" dirty="0" err="1"/>
              <a:t>λονίκη</a:t>
            </a:r>
            <a:r>
              <a:rPr lang="en-US" sz="2000" dirty="0"/>
              <a:t>. </a:t>
            </a:r>
          </a:p>
          <a:p>
            <a:pPr marL="0" indent="0">
              <a:buNone/>
            </a:pPr>
            <a:endParaRPr lang="en-US" sz="2000"/>
          </a:p>
          <a:p>
            <a:pPr marL="0" indent="0">
              <a:buNone/>
            </a:pPr>
            <a:r>
              <a:rPr lang="en-US" sz="2000" dirty="0"/>
              <a:t/>
            </a:r>
            <a:br>
              <a:rPr lang="en-US" sz="2000" dirty="0"/>
            </a:br>
            <a:endParaRPr lang="en-US" sz="2000" dirty="0"/>
          </a:p>
          <a:p>
            <a:pPr marL="0" indent="0">
              <a:buNone/>
            </a:pPr>
            <a:endParaRPr lang="en-US" sz="2000"/>
          </a:p>
        </p:txBody>
      </p:sp>
      <p:pic>
        <p:nvPicPr>
          <p:cNvPr id="4" name="Picture 3" descr="Screenshot_198.png"/>
          <p:cNvPicPr>
            <a:picLocks noChangeAspect="1"/>
          </p:cNvPicPr>
          <p:nvPr/>
        </p:nvPicPr>
        <p:blipFill>
          <a:blip r:embed="rId3"/>
          <a:stretch>
            <a:fillRect/>
          </a:stretch>
        </p:blipFill>
        <p:spPr>
          <a:xfrm>
            <a:off x="1687095" y="2781300"/>
            <a:ext cx="5768724" cy="3722619"/>
          </a:xfrm>
          <a:prstGeom prst="rect">
            <a:avLst/>
          </a:prstGeom>
        </p:spPr>
      </p:pic>
    </p:spTree>
    <p:extLst>
      <p:ext uri="{BB962C8B-B14F-4D97-AF65-F5344CB8AC3E}">
        <p14:creationId xmlns="" xmlns:p14="http://schemas.microsoft.com/office/powerpoint/2010/main" val="2975617411"/>
      </p:ext>
    </p:extLst>
  </p:cSld>
  <p:clrMapOvr>
    <a:masterClrMapping/>
  </p:clrMapOvr>
  <p:transition>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710"/>
          </a:xfrm>
        </p:spPr>
        <p:txBody>
          <a:bodyPr>
            <a:normAutofit fontScale="90000"/>
          </a:bodyPr>
          <a:lstStyle/>
          <a:p>
            <a:r>
              <a:rPr lang="en-US" b="1" u="sng" dirty="0"/>
              <a:t>H ROCK ΜΟΥΣΙΚΗ ΣΤΗΝ ΕΛΛΑΔΑ(pt.2)</a:t>
            </a:r>
          </a:p>
        </p:txBody>
      </p:sp>
      <p:sp>
        <p:nvSpPr>
          <p:cNvPr id="3" name="Content Placeholder 2"/>
          <p:cNvSpPr>
            <a:spLocks noGrp="1"/>
          </p:cNvSpPr>
          <p:nvPr>
            <p:ph idx="1"/>
          </p:nvPr>
        </p:nvSpPr>
        <p:spPr>
          <a:xfrm>
            <a:off x="381000" y="971550"/>
            <a:ext cx="8229600" cy="4178719"/>
          </a:xfrm>
        </p:spPr>
        <p:txBody>
          <a:bodyPr vert="horz" lIns="91440" tIns="45720" rIns="91440" bIns="45720" rtlCol="0" anchor="t">
            <a:normAutofit/>
          </a:bodyPr>
          <a:lstStyle/>
          <a:p>
            <a:r>
              <a:rPr lang="en-US" sz="1800" dirty="0" err="1"/>
              <a:t>Στις</a:t>
            </a:r>
            <a:r>
              <a:rPr lang="en-US" sz="1800" dirty="0"/>
              <a:t> </a:t>
            </a:r>
            <a:r>
              <a:rPr lang="en-US" sz="1800" dirty="0" err="1"/>
              <a:t>αρχές</a:t>
            </a:r>
            <a:r>
              <a:rPr lang="en-US" sz="1800" dirty="0"/>
              <a:t> </a:t>
            </a:r>
            <a:r>
              <a:rPr lang="en-US" sz="1800" dirty="0" err="1"/>
              <a:t>της</a:t>
            </a:r>
            <a:r>
              <a:rPr lang="en-US" sz="1800" dirty="0"/>
              <a:t> </a:t>
            </a:r>
            <a:r>
              <a:rPr lang="en-US" sz="1800" dirty="0" err="1"/>
              <a:t>δεκαετίας</a:t>
            </a:r>
            <a:r>
              <a:rPr lang="en-US" sz="1800" dirty="0"/>
              <a:t> </a:t>
            </a:r>
            <a:r>
              <a:rPr lang="en-US" sz="1800" dirty="0" err="1"/>
              <a:t>του</a:t>
            </a:r>
            <a:r>
              <a:rPr lang="en-US" sz="1800" dirty="0"/>
              <a:t> 1960 </a:t>
            </a:r>
            <a:r>
              <a:rPr lang="en-US" sz="1800" dirty="0" err="1" smtClean="0"/>
              <a:t>εµφανίζονται</a:t>
            </a:r>
            <a:r>
              <a:rPr lang="en-US" sz="1800" dirty="0" smtClean="0"/>
              <a:t> </a:t>
            </a:r>
            <a:r>
              <a:rPr lang="en-US" sz="1800" dirty="0" err="1" smtClean="0"/>
              <a:t>συγκροτήµατα</a:t>
            </a:r>
            <a:r>
              <a:rPr lang="en-US" sz="1800" dirty="0" smtClean="0"/>
              <a:t> </a:t>
            </a:r>
            <a:r>
              <a:rPr lang="el-GR" sz="1800" dirty="0" smtClean="0"/>
              <a:t>όπως τους </a:t>
            </a:r>
            <a:r>
              <a:rPr lang="en-US" sz="1800" dirty="0" err="1" smtClean="0"/>
              <a:t>Forminx</a:t>
            </a:r>
            <a:r>
              <a:rPr lang="en-US" sz="1800" dirty="0" smtClean="0"/>
              <a:t> </a:t>
            </a:r>
            <a:r>
              <a:rPr lang="en-US" sz="1800" dirty="0"/>
              <a:t>µε </a:t>
            </a:r>
            <a:r>
              <a:rPr lang="en-US" sz="1800" dirty="0" err="1"/>
              <a:t>τον</a:t>
            </a:r>
            <a:r>
              <a:rPr lang="en-US" sz="1800" dirty="0"/>
              <a:t> </a:t>
            </a:r>
            <a:r>
              <a:rPr lang="en-US" sz="1800" dirty="0" err="1"/>
              <a:t>Βαγγέλη</a:t>
            </a:r>
            <a:r>
              <a:rPr lang="en-US" sz="1800" dirty="0"/>
              <a:t> </a:t>
            </a:r>
            <a:r>
              <a:rPr lang="en-US" sz="1800" dirty="0" err="1" smtClean="0"/>
              <a:t>Παπαθανασίου</a:t>
            </a:r>
            <a:r>
              <a:rPr lang="en-US" sz="1800" dirty="0" smtClean="0"/>
              <a:t>. </a:t>
            </a:r>
            <a:r>
              <a:rPr lang="en-US" sz="1800" dirty="0" err="1"/>
              <a:t>Ανάµεσα</a:t>
            </a:r>
            <a:r>
              <a:rPr lang="en-US" sz="1800" dirty="0"/>
              <a:t> </a:t>
            </a:r>
            <a:r>
              <a:rPr lang="en-US" sz="1800" dirty="0" err="1"/>
              <a:t>στα</a:t>
            </a:r>
            <a:r>
              <a:rPr lang="en-US" sz="1800" dirty="0"/>
              <a:t> </a:t>
            </a:r>
            <a:r>
              <a:rPr lang="en-US" sz="1800" dirty="0" err="1"/>
              <a:t>αξιολογότερα</a:t>
            </a:r>
            <a:r>
              <a:rPr lang="en-US" sz="1800" dirty="0"/>
              <a:t> </a:t>
            </a:r>
            <a:r>
              <a:rPr lang="en-US" sz="1800" dirty="0" err="1"/>
              <a:t>συγκροτήµατα</a:t>
            </a:r>
            <a:r>
              <a:rPr lang="en-US" sz="1800" dirty="0"/>
              <a:t> </a:t>
            </a:r>
            <a:r>
              <a:rPr lang="en-US" sz="1800" dirty="0" err="1"/>
              <a:t>της</a:t>
            </a:r>
            <a:r>
              <a:rPr lang="en-US" sz="1800" dirty="0"/>
              <a:t> </a:t>
            </a:r>
            <a:r>
              <a:rPr lang="en-US" sz="1800" dirty="0" err="1"/>
              <a:t>εποχής</a:t>
            </a:r>
            <a:r>
              <a:rPr lang="en-US" sz="1800" dirty="0"/>
              <a:t> </a:t>
            </a:r>
            <a:r>
              <a:rPr lang="en-US" sz="1800" dirty="0" err="1"/>
              <a:t>ήταν</a:t>
            </a:r>
            <a:r>
              <a:rPr lang="en-US" sz="1800" dirty="0"/>
              <a:t> και </a:t>
            </a:r>
            <a:r>
              <a:rPr lang="en-US" sz="1800" dirty="0" err="1"/>
              <a:t>οι</a:t>
            </a:r>
            <a:r>
              <a:rPr lang="en-US" sz="1800" dirty="0"/>
              <a:t> Idols, </a:t>
            </a:r>
            <a:r>
              <a:rPr lang="en-US" sz="1800" dirty="0" err="1"/>
              <a:t>οι</a:t>
            </a:r>
            <a:r>
              <a:rPr lang="en-US" sz="1800" dirty="0"/>
              <a:t> </a:t>
            </a:r>
            <a:r>
              <a:rPr lang="en-US" sz="1800" dirty="0" err="1"/>
              <a:t>Olimpians</a:t>
            </a:r>
            <a:r>
              <a:rPr lang="en-US" sz="1800" dirty="0"/>
              <a:t>, </a:t>
            </a:r>
            <a:r>
              <a:rPr lang="en-US" sz="1800" dirty="0" err="1"/>
              <a:t>οι</a:t>
            </a:r>
            <a:r>
              <a:rPr lang="en-US" sz="1800" dirty="0"/>
              <a:t> MGC, </a:t>
            </a:r>
            <a:r>
              <a:rPr lang="en-US" sz="1800" dirty="0" err="1"/>
              <a:t>οι</a:t>
            </a:r>
            <a:r>
              <a:rPr lang="en-US" sz="1800" dirty="0"/>
              <a:t> Blue Birds, </a:t>
            </a:r>
            <a:r>
              <a:rPr lang="en-US" sz="1800" dirty="0" err="1"/>
              <a:t>οι</a:t>
            </a:r>
            <a:r>
              <a:rPr lang="en-US" sz="1800" dirty="0"/>
              <a:t> The Charms, </a:t>
            </a:r>
            <a:r>
              <a:rPr lang="en-US" sz="1800" dirty="0" err="1"/>
              <a:t>οι</a:t>
            </a:r>
            <a:r>
              <a:rPr lang="en-US" sz="1800" dirty="0"/>
              <a:t> Teenagers, </a:t>
            </a:r>
            <a:r>
              <a:rPr lang="en-US" sz="1800" dirty="0" err="1"/>
              <a:t>οι</a:t>
            </a:r>
            <a:r>
              <a:rPr lang="en-US" sz="1800" dirty="0"/>
              <a:t> </a:t>
            </a:r>
            <a:r>
              <a:rPr lang="en-US" sz="1800" dirty="0" err="1"/>
              <a:t>Vikinks</a:t>
            </a:r>
            <a:r>
              <a:rPr lang="en-US" sz="1800" dirty="0"/>
              <a:t>. </a:t>
            </a:r>
          </a:p>
          <a:p>
            <a:r>
              <a:rPr lang="en-US" sz="1800" dirty="0" err="1"/>
              <a:t>Στη</a:t>
            </a:r>
            <a:r>
              <a:rPr lang="en-US" sz="1800" dirty="0"/>
              <a:t> </a:t>
            </a:r>
            <a:r>
              <a:rPr lang="en-US" sz="1800" dirty="0" err="1"/>
              <a:t>δεκ</a:t>
            </a:r>
            <a:r>
              <a:rPr lang="en-US" sz="1800" dirty="0"/>
              <a:t>α</a:t>
            </a:r>
            <a:r>
              <a:rPr lang="en-US" sz="1800" dirty="0" err="1"/>
              <a:t>ετί</a:t>
            </a:r>
            <a:r>
              <a:rPr lang="en-US" sz="1800" dirty="0"/>
              <a:t>α </a:t>
            </a:r>
            <a:r>
              <a:rPr lang="en-US" sz="1800" dirty="0" err="1"/>
              <a:t>του</a:t>
            </a:r>
            <a:r>
              <a:rPr lang="en-US" sz="1800" dirty="0"/>
              <a:t> 1970 </a:t>
            </a:r>
            <a:r>
              <a:rPr lang="en-US" sz="1800" dirty="0" err="1"/>
              <a:t>το</a:t>
            </a:r>
            <a:r>
              <a:rPr lang="en-US" sz="1800" dirty="0"/>
              <a:t> </a:t>
            </a:r>
            <a:r>
              <a:rPr lang="en-US" sz="1800" dirty="0" err="1"/>
              <a:t>ελληνικό</a:t>
            </a:r>
            <a:r>
              <a:rPr lang="en-US" sz="1800" dirty="0"/>
              <a:t> </a:t>
            </a:r>
            <a:r>
              <a:rPr lang="en-US" sz="1800" dirty="0" err="1"/>
              <a:t>ροκ</a:t>
            </a:r>
            <a:r>
              <a:rPr lang="en-US" sz="1800" dirty="0"/>
              <a:t> </a:t>
            </a:r>
            <a:r>
              <a:rPr lang="en-US" sz="1800" dirty="0" err="1"/>
              <a:t>κορυφώθηκε</a:t>
            </a:r>
            <a:r>
              <a:rPr lang="en-US" sz="1800" dirty="0"/>
              <a:t>. Η </a:t>
            </a:r>
            <a:r>
              <a:rPr lang="en-US" sz="1800" dirty="0" err="1"/>
              <a:t>χούντα</a:t>
            </a:r>
            <a:r>
              <a:rPr lang="en-US" sz="1800" dirty="0"/>
              <a:t> και η </a:t>
            </a:r>
            <a:r>
              <a:rPr lang="en-US" sz="1800" dirty="0" err="1"/>
              <a:t>λογοκρισία</a:t>
            </a:r>
            <a:r>
              <a:rPr lang="en-US" sz="1800" dirty="0"/>
              <a:t> </a:t>
            </a:r>
            <a:r>
              <a:rPr lang="en-US" sz="1800" dirty="0" err="1"/>
              <a:t>δεν</a:t>
            </a:r>
            <a:r>
              <a:rPr lang="en-US" sz="1800" dirty="0"/>
              <a:t> </a:t>
            </a:r>
            <a:r>
              <a:rPr lang="en-US" sz="1800" dirty="0" err="1"/>
              <a:t>σταµάτησε</a:t>
            </a:r>
            <a:r>
              <a:rPr lang="en-US" sz="1800" dirty="0"/>
              <a:t> </a:t>
            </a:r>
            <a:r>
              <a:rPr lang="en-US" sz="1800" dirty="0" err="1"/>
              <a:t>την</a:t>
            </a:r>
            <a:r>
              <a:rPr lang="en-US" sz="1800" dirty="0"/>
              <a:t> </a:t>
            </a:r>
            <a:r>
              <a:rPr lang="en-US" sz="1800" dirty="0" err="1"/>
              <a:t>εξέλιξη</a:t>
            </a:r>
            <a:r>
              <a:rPr lang="en-US" sz="1800" dirty="0"/>
              <a:t> </a:t>
            </a:r>
            <a:r>
              <a:rPr lang="en-US" sz="1800" dirty="0" err="1"/>
              <a:t>της</a:t>
            </a:r>
            <a:r>
              <a:rPr lang="en-US" sz="1800" dirty="0"/>
              <a:t> </a:t>
            </a:r>
            <a:r>
              <a:rPr lang="en-US" sz="1800" dirty="0" err="1"/>
              <a:t>ελληνικής</a:t>
            </a:r>
            <a:r>
              <a:rPr lang="en-US" sz="1800" dirty="0"/>
              <a:t> </a:t>
            </a:r>
            <a:r>
              <a:rPr lang="en-US" sz="1800" dirty="0" err="1"/>
              <a:t>ροκ</a:t>
            </a:r>
            <a:r>
              <a:rPr lang="en-US" sz="1800" dirty="0"/>
              <a:t> µ</a:t>
            </a:r>
            <a:r>
              <a:rPr lang="en-US" sz="1800" dirty="0" err="1"/>
              <a:t>ουσικής</a:t>
            </a:r>
            <a:r>
              <a:rPr lang="en-US" sz="1800" dirty="0" smtClean="0"/>
              <a:t>. </a:t>
            </a:r>
            <a:r>
              <a:rPr lang="en-US" sz="1800" dirty="0" err="1"/>
              <a:t>Τότε</a:t>
            </a:r>
            <a:r>
              <a:rPr lang="en-US" sz="1800" dirty="0"/>
              <a:t> </a:t>
            </a:r>
            <a:r>
              <a:rPr lang="en-US" sz="1800" dirty="0" err="1"/>
              <a:t>δηµιουργούνται</a:t>
            </a:r>
            <a:r>
              <a:rPr lang="en-US" sz="1800" dirty="0"/>
              <a:t> </a:t>
            </a:r>
            <a:r>
              <a:rPr lang="en-US" sz="1800" dirty="0" err="1"/>
              <a:t>οι</a:t>
            </a:r>
            <a:r>
              <a:rPr lang="en-US" sz="1800" dirty="0"/>
              <a:t> </a:t>
            </a:r>
            <a:r>
              <a:rPr lang="en-US" sz="1800" dirty="0" err="1"/>
              <a:t>Σωκράτες</a:t>
            </a:r>
            <a:r>
              <a:rPr lang="en-US" sz="1800" dirty="0"/>
              <a:t> µε </a:t>
            </a:r>
            <a:r>
              <a:rPr lang="en-US" sz="1800" dirty="0" err="1"/>
              <a:t>ίσως</a:t>
            </a:r>
            <a:r>
              <a:rPr lang="en-US" sz="1800" dirty="0"/>
              <a:t> </a:t>
            </a:r>
            <a:r>
              <a:rPr lang="en-US" sz="1800" dirty="0" err="1"/>
              <a:t>τον</a:t>
            </a:r>
            <a:r>
              <a:rPr lang="en-US" sz="1800" dirty="0"/>
              <a:t> </a:t>
            </a:r>
            <a:r>
              <a:rPr lang="en-US" sz="1800" dirty="0" err="1"/>
              <a:t>καλύτερο</a:t>
            </a:r>
            <a:r>
              <a:rPr lang="en-US" sz="1800" dirty="0"/>
              <a:t> </a:t>
            </a:r>
            <a:r>
              <a:rPr lang="en-US" sz="1800" dirty="0" err="1"/>
              <a:t>Έλληνα</a:t>
            </a:r>
            <a:r>
              <a:rPr lang="en-US" sz="1800" dirty="0"/>
              <a:t> </a:t>
            </a:r>
            <a:r>
              <a:rPr lang="en-US" sz="1800" dirty="0" err="1"/>
              <a:t>κιθαρίστα</a:t>
            </a:r>
            <a:r>
              <a:rPr lang="en-US" sz="1800" dirty="0"/>
              <a:t>, </a:t>
            </a:r>
            <a:r>
              <a:rPr lang="en-US" sz="1800" dirty="0" err="1"/>
              <a:t>τον</a:t>
            </a:r>
            <a:r>
              <a:rPr lang="en-US" sz="1800" dirty="0"/>
              <a:t> </a:t>
            </a:r>
            <a:r>
              <a:rPr lang="en-US" sz="1800" dirty="0" err="1"/>
              <a:t>Νίκο</a:t>
            </a:r>
            <a:r>
              <a:rPr lang="en-US" sz="1800" dirty="0"/>
              <a:t> </a:t>
            </a:r>
            <a:r>
              <a:rPr lang="en-US" sz="1800" dirty="0" err="1"/>
              <a:t>Σπαθά</a:t>
            </a:r>
            <a:r>
              <a:rPr lang="en-US" sz="1800" dirty="0"/>
              <a:t>. </a:t>
            </a:r>
            <a:r>
              <a:rPr lang="en-US" sz="1800" dirty="0" err="1"/>
              <a:t>Στην</a:t>
            </a:r>
            <a:r>
              <a:rPr lang="en-US" sz="1800" dirty="0"/>
              <a:t> </a:t>
            </a:r>
            <a:r>
              <a:rPr lang="en-US" sz="1800" dirty="0" err="1"/>
              <a:t>συνέχεια</a:t>
            </a:r>
            <a:r>
              <a:rPr lang="en-US" sz="1800" dirty="0"/>
              <a:t> </a:t>
            </a:r>
            <a:r>
              <a:rPr lang="en-US" sz="1800" dirty="0" err="1"/>
              <a:t>δηµιουργούνται</a:t>
            </a:r>
            <a:r>
              <a:rPr lang="en-US" sz="1800" dirty="0"/>
              <a:t> </a:t>
            </a:r>
            <a:r>
              <a:rPr lang="en-US" sz="1800" dirty="0" err="1"/>
              <a:t>οι</a:t>
            </a:r>
            <a:r>
              <a:rPr lang="en-US" sz="1800" dirty="0"/>
              <a:t> </a:t>
            </a:r>
            <a:r>
              <a:rPr lang="en-US" sz="1800" dirty="0" err="1"/>
              <a:t>Πελοµα</a:t>
            </a:r>
            <a:r>
              <a:rPr lang="en-US" sz="1800" dirty="0"/>
              <a:t> </a:t>
            </a:r>
            <a:r>
              <a:rPr lang="en-US" sz="1800" dirty="0" err="1" smtClean="0"/>
              <a:t>Μποκιού</a:t>
            </a:r>
            <a:r>
              <a:rPr lang="en-US" sz="1800" dirty="0" smtClean="0"/>
              <a:t>, </a:t>
            </a:r>
            <a:r>
              <a:rPr lang="en-US" sz="1800" dirty="0" err="1"/>
              <a:t>οι</a:t>
            </a:r>
            <a:r>
              <a:rPr lang="en-US" sz="1800" dirty="0"/>
              <a:t> </a:t>
            </a:r>
            <a:r>
              <a:rPr lang="en-US" sz="1800" dirty="0" err="1"/>
              <a:t>Νοστράδαµος</a:t>
            </a:r>
            <a:r>
              <a:rPr lang="en-US" sz="1800" dirty="0"/>
              <a:t>, </a:t>
            </a:r>
            <a:r>
              <a:rPr lang="en-US" sz="1800" dirty="0" err="1"/>
              <a:t>οι</a:t>
            </a:r>
            <a:r>
              <a:rPr lang="en-US" sz="1800" dirty="0"/>
              <a:t> </a:t>
            </a:r>
            <a:r>
              <a:rPr lang="en-US" sz="1800" dirty="0" err="1"/>
              <a:t>Πολλ</a:t>
            </a:r>
            <a:r>
              <a:rPr lang="en-US" sz="1800" dirty="0"/>
              <a:t>, </a:t>
            </a:r>
            <a:r>
              <a:rPr lang="en-US" sz="1800" dirty="0" err="1"/>
              <a:t>οι</a:t>
            </a:r>
            <a:r>
              <a:rPr lang="en-US" sz="1800" dirty="0"/>
              <a:t> </a:t>
            </a:r>
            <a:r>
              <a:rPr lang="en-US" sz="1800" dirty="0" err="1"/>
              <a:t>Σπυριδούλα</a:t>
            </a:r>
            <a:r>
              <a:rPr lang="en-US" sz="1800" dirty="0"/>
              <a:t> και </a:t>
            </a:r>
            <a:r>
              <a:rPr lang="en-US" sz="1800" dirty="0" err="1"/>
              <a:t>πολλοί</a:t>
            </a:r>
            <a:r>
              <a:rPr lang="en-US" sz="1800" dirty="0"/>
              <a:t> </a:t>
            </a:r>
            <a:r>
              <a:rPr lang="en-US" sz="1800" dirty="0" err="1"/>
              <a:t>άλλοι</a:t>
            </a:r>
            <a:r>
              <a:rPr lang="en-US" sz="1800" dirty="0"/>
              <a:t>. </a:t>
            </a:r>
            <a:r>
              <a:rPr lang="en-US" sz="1800" dirty="0" err="1"/>
              <a:t>Έν</a:t>
            </a:r>
            <a:r>
              <a:rPr lang="en-US" sz="1800" dirty="0"/>
              <a:t>ας από </a:t>
            </a:r>
            <a:r>
              <a:rPr lang="en-US" sz="1800" dirty="0" err="1"/>
              <a:t>τους</a:t>
            </a:r>
            <a:r>
              <a:rPr lang="en-US" sz="1800" dirty="0"/>
              <a:t> </a:t>
            </a:r>
            <a:r>
              <a:rPr lang="en-US" sz="1800" dirty="0" err="1"/>
              <a:t>ση</a:t>
            </a:r>
            <a:r>
              <a:rPr lang="en-US" sz="1800" dirty="0"/>
              <a:t>µα</a:t>
            </a:r>
            <a:r>
              <a:rPr lang="en-US" sz="1800" dirty="0" err="1"/>
              <a:t>ντικότερους</a:t>
            </a:r>
            <a:r>
              <a:rPr lang="en-US" sz="1800" dirty="0"/>
              <a:t> κα</a:t>
            </a:r>
            <a:r>
              <a:rPr lang="en-US" sz="1800" dirty="0" err="1"/>
              <a:t>λλιτέχνες</a:t>
            </a:r>
            <a:r>
              <a:rPr lang="en-US" sz="1800" dirty="0"/>
              <a:t> </a:t>
            </a:r>
            <a:r>
              <a:rPr lang="en-US" sz="1800" dirty="0" err="1"/>
              <a:t>της</a:t>
            </a:r>
            <a:r>
              <a:rPr lang="en-US" sz="1800" dirty="0"/>
              <a:t> επ</a:t>
            </a:r>
            <a:r>
              <a:rPr lang="en-US" sz="1800" dirty="0" err="1"/>
              <a:t>οχής</a:t>
            </a:r>
            <a:r>
              <a:rPr lang="en-US" sz="1800" dirty="0"/>
              <a:t> </a:t>
            </a:r>
            <a:r>
              <a:rPr lang="en-US" sz="1800" dirty="0" err="1"/>
              <a:t>ήτ</a:t>
            </a:r>
            <a:r>
              <a:rPr lang="en-US" sz="1800" dirty="0"/>
              <a:t>αν ο Πα</a:t>
            </a:r>
            <a:r>
              <a:rPr lang="en-US" sz="1800" dirty="0" err="1"/>
              <a:t>ύλος</a:t>
            </a:r>
            <a:r>
              <a:rPr lang="en-US" sz="1800" dirty="0"/>
              <a:t> </a:t>
            </a:r>
            <a:r>
              <a:rPr lang="en-US" sz="1800" dirty="0" err="1"/>
              <a:t>Σιδηρό</a:t>
            </a:r>
            <a:r>
              <a:rPr lang="en-US" sz="1800" dirty="0"/>
              <a:t>π</a:t>
            </a:r>
            <a:r>
              <a:rPr lang="en-US" sz="1800" dirty="0" err="1"/>
              <a:t>ουλος</a:t>
            </a:r>
            <a:r>
              <a:rPr lang="en-US" sz="1800" dirty="0"/>
              <a:t>, ο οπ</a:t>
            </a:r>
            <a:r>
              <a:rPr lang="en-US" sz="1800" dirty="0" err="1"/>
              <a:t>οίος</a:t>
            </a:r>
            <a:r>
              <a:rPr lang="en-US" sz="1800" dirty="0"/>
              <a:t> κα</a:t>
            </a:r>
            <a:r>
              <a:rPr lang="en-US" sz="1800" dirty="0" err="1"/>
              <a:t>τόρθωσε</a:t>
            </a:r>
            <a:r>
              <a:rPr lang="en-US" sz="1800" dirty="0"/>
              <a:t> να </a:t>
            </a:r>
            <a:r>
              <a:rPr lang="en-US" sz="1800" dirty="0" err="1"/>
              <a:t>συγχωνεύσει</a:t>
            </a:r>
            <a:r>
              <a:rPr lang="en-US" sz="1800" dirty="0"/>
              <a:t> </a:t>
            </a:r>
            <a:r>
              <a:rPr lang="en-US" sz="1800" dirty="0" err="1"/>
              <a:t>τη</a:t>
            </a:r>
            <a:r>
              <a:rPr lang="en-US" sz="1800" dirty="0"/>
              <a:t> </a:t>
            </a:r>
            <a:r>
              <a:rPr lang="en-US" sz="1800" dirty="0" err="1"/>
              <a:t>ροκ</a:t>
            </a:r>
            <a:r>
              <a:rPr lang="en-US" sz="1800" dirty="0"/>
              <a:t> µε </a:t>
            </a:r>
            <a:r>
              <a:rPr lang="en-US" sz="1800" dirty="0" err="1"/>
              <a:t>το</a:t>
            </a:r>
            <a:r>
              <a:rPr lang="en-US" sz="1800" dirty="0"/>
              <a:t> </a:t>
            </a:r>
            <a:r>
              <a:rPr lang="en-US" sz="1800" dirty="0" err="1"/>
              <a:t>ελληνικό</a:t>
            </a:r>
            <a:r>
              <a:rPr lang="en-US" sz="1800" dirty="0"/>
              <a:t> </a:t>
            </a:r>
            <a:r>
              <a:rPr lang="en-US" sz="1800" dirty="0" err="1"/>
              <a:t>στοιχείο</a:t>
            </a:r>
            <a:r>
              <a:rPr lang="en-US" sz="1800" dirty="0"/>
              <a:t>, </a:t>
            </a:r>
            <a:r>
              <a:rPr lang="en-US" sz="1800" dirty="0" err="1"/>
              <a:t>έτσι</a:t>
            </a:r>
            <a:r>
              <a:rPr lang="en-US" sz="1800" dirty="0"/>
              <a:t> </a:t>
            </a:r>
            <a:r>
              <a:rPr lang="en-US" sz="1800" dirty="0" err="1"/>
              <a:t>δηµιούργησε</a:t>
            </a:r>
            <a:r>
              <a:rPr lang="en-US" sz="1800" dirty="0"/>
              <a:t> </a:t>
            </a:r>
            <a:r>
              <a:rPr lang="en-US" sz="1800" dirty="0" err="1"/>
              <a:t>το</a:t>
            </a:r>
            <a:r>
              <a:rPr lang="en-US" sz="1800" dirty="0"/>
              <a:t> </a:t>
            </a:r>
            <a:r>
              <a:rPr lang="en-US" sz="1800" dirty="0" err="1"/>
              <a:t>γκρου</a:t>
            </a:r>
            <a:r>
              <a:rPr lang="en-US" sz="1800" dirty="0"/>
              <a:t>π Σπ</a:t>
            </a:r>
            <a:r>
              <a:rPr lang="en-US" sz="1800" dirty="0" err="1"/>
              <a:t>υριδούλ</a:t>
            </a:r>
            <a:r>
              <a:rPr lang="en-US" sz="1800" dirty="0"/>
              <a:t>α και </a:t>
            </a:r>
            <a:r>
              <a:rPr lang="en-US" sz="1800" dirty="0" err="1"/>
              <a:t>ηχογρ</a:t>
            </a:r>
            <a:r>
              <a:rPr lang="en-US" sz="1800" dirty="0"/>
              <a:t>α</a:t>
            </a:r>
            <a:r>
              <a:rPr lang="en-US" sz="1800" dirty="0" err="1"/>
              <a:t>φεί</a:t>
            </a:r>
            <a:r>
              <a:rPr lang="en-US" sz="1800" dirty="0"/>
              <a:t> </a:t>
            </a:r>
            <a:r>
              <a:rPr lang="en-US" sz="1800" dirty="0" err="1"/>
              <a:t>τον</a:t>
            </a:r>
            <a:r>
              <a:rPr lang="en-US" sz="1800" dirty="0"/>
              <a:t> </a:t>
            </a:r>
            <a:r>
              <a:rPr lang="en-US" sz="1800" dirty="0" err="1"/>
              <a:t>ση</a:t>
            </a:r>
            <a:r>
              <a:rPr lang="en-US" sz="1800" dirty="0"/>
              <a:t>µα</a:t>
            </a:r>
            <a:r>
              <a:rPr lang="en-US" sz="1800" dirty="0" err="1"/>
              <a:t>ντικότερο</a:t>
            </a:r>
            <a:r>
              <a:rPr lang="en-US" sz="1800" dirty="0"/>
              <a:t> </a:t>
            </a:r>
            <a:r>
              <a:rPr lang="en-US" sz="1800" dirty="0" err="1"/>
              <a:t>ίσως</a:t>
            </a:r>
            <a:r>
              <a:rPr lang="en-US" sz="1800" dirty="0"/>
              <a:t> </a:t>
            </a:r>
            <a:r>
              <a:rPr lang="en-US" sz="1800" dirty="0" err="1"/>
              <a:t>δίσκο</a:t>
            </a:r>
            <a:r>
              <a:rPr lang="en-US" sz="1800" dirty="0"/>
              <a:t> </a:t>
            </a:r>
            <a:r>
              <a:rPr lang="en-US" sz="1800" dirty="0" err="1"/>
              <a:t>της</a:t>
            </a:r>
            <a:r>
              <a:rPr lang="en-US" sz="1800" dirty="0"/>
              <a:t> </a:t>
            </a:r>
            <a:r>
              <a:rPr lang="en-US" sz="1800" dirty="0" err="1"/>
              <a:t>ελληνικής</a:t>
            </a:r>
            <a:r>
              <a:rPr lang="en-US" sz="1800" dirty="0"/>
              <a:t> </a:t>
            </a:r>
            <a:r>
              <a:rPr lang="en-US" sz="1800" dirty="0" err="1"/>
              <a:t>ρόκ</a:t>
            </a:r>
            <a:r>
              <a:rPr lang="en-US" sz="1800" dirty="0"/>
              <a:t> ''ΦΛΟΥ''. </a:t>
            </a:r>
          </a:p>
          <a:p>
            <a:pPr marL="0" indent="0">
              <a:buNone/>
            </a:pPr>
            <a:r>
              <a:rPr lang="en-US" sz="1800" dirty="0"/>
              <a:t/>
            </a:r>
            <a:br>
              <a:rPr lang="en-US" sz="1800" dirty="0"/>
            </a:br>
            <a:endParaRPr lang="en-US" sz="1800" dirty="0"/>
          </a:p>
          <a:p>
            <a:pPr marL="0" indent="0">
              <a:buNone/>
            </a:pPr>
            <a:endParaRPr lang="en-US" sz="1800" dirty="0"/>
          </a:p>
        </p:txBody>
      </p:sp>
      <p:pic>
        <p:nvPicPr>
          <p:cNvPr id="4" name="Picture 3" descr="Screenshot_199.png"/>
          <p:cNvPicPr>
            <a:picLocks noChangeAspect="1"/>
          </p:cNvPicPr>
          <p:nvPr/>
        </p:nvPicPr>
        <p:blipFill>
          <a:blip r:embed="rId3" cstate="email"/>
          <a:stretch>
            <a:fillRect/>
          </a:stretch>
        </p:blipFill>
        <p:spPr>
          <a:xfrm>
            <a:off x="2571736" y="4429132"/>
            <a:ext cx="3546559" cy="2286016"/>
          </a:xfrm>
          <a:prstGeom prst="rect">
            <a:avLst/>
          </a:prstGeom>
        </p:spPr>
      </p:pic>
    </p:spTree>
    <p:extLst>
      <p:ext uri="{BB962C8B-B14F-4D97-AF65-F5344CB8AC3E}">
        <p14:creationId xmlns="" xmlns:p14="http://schemas.microsoft.com/office/powerpoint/2010/main" val="3021605983"/>
      </p:ext>
    </p:extLst>
  </p:cSld>
  <p:clrMapOvr>
    <a:masterClrMapping/>
  </p:clrMapOvr>
  <p:transition>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u="sng" dirty="0"/>
              <a:t>H ROCK ΜΟΥΣΙΚΗ ΣΤΗΝ ΕΛΛΑΔΑ(pt.3)</a:t>
            </a:r>
            <a:r>
              <a:rPr lang="en-US" dirty="0"/>
              <a:t> </a:t>
            </a:r>
          </a:p>
        </p:txBody>
      </p:sp>
      <p:sp>
        <p:nvSpPr>
          <p:cNvPr id="3" name="2 - Θέση περιεχομένου"/>
          <p:cNvSpPr>
            <a:spLocks noGrp="1"/>
          </p:cNvSpPr>
          <p:nvPr>
            <p:ph idx="1"/>
          </p:nvPr>
        </p:nvSpPr>
        <p:spPr>
          <a:xfrm>
            <a:off x="428596" y="1500174"/>
            <a:ext cx="6370638" cy="4993857"/>
          </a:xfrm>
        </p:spPr>
        <p:txBody>
          <a:bodyPr vert="horz" lIns="91440" tIns="45720" rIns="91440" bIns="45720" rtlCol="0" anchor="t">
            <a:normAutofit lnSpcReduction="10000"/>
          </a:bodyPr>
          <a:lstStyle/>
          <a:p>
            <a:pPr marL="0" indent="0">
              <a:buNone/>
            </a:pPr>
            <a:r>
              <a:rPr lang="en-US" sz="1800" dirty="0"/>
              <a:t/>
            </a:r>
            <a:br>
              <a:rPr lang="en-US" sz="1800" dirty="0"/>
            </a:br>
            <a:endParaRPr lang="en-US" sz="1800" dirty="0"/>
          </a:p>
          <a:p>
            <a:r>
              <a:rPr lang="el-GR" sz="2000" dirty="0"/>
              <a:t> Στις αρχές του 1980 υπάρχει µ</a:t>
            </a:r>
            <a:r>
              <a:rPr lang="el-GR" sz="2000" dirty="0" err="1"/>
              <a:t>ουσικός</a:t>
            </a:r>
            <a:r>
              <a:rPr lang="el-GR" sz="2000" dirty="0"/>
              <a:t> </a:t>
            </a:r>
            <a:r>
              <a:rPr lang="el-GR" sz="2000" dirty="0" err="1" smtClean="0"/>
              <a:t>εµπλουτισµός</a:t>
            </a:r>
            <a:r>
              <a:rPr lang="el-GR" sz="2000" dirty="0" smtClean="0"/>
              <a:t>. </a:t>
            </a:r>
            <a:r>
              <a:rPr lang="el-GR" sz="2000" dirty="0"/>
              <a:t>Ένα </a:t>
            </a:r>
            <a:r>
              <a:rPr lang="el-GR" sz="2000" dirty="0" err="1"/>
              <a:t>παράδειγµα</a:t>
            </a:r>
            <a:r>
              <a:rPr lang="el-GR" sz="2000" dirty="0"/>
              <a:t> αυτής της εποχής ήταν οι ''Μουσικές Ταξιαρχίες'' µε τον </a:t>
            </a:r>
            <a:r>
              <a:rPr lang="el-GR" sz="2000" dirty="0" err="1"/>
              <a:t>Τζίµη</a:t>
            </a:r>
            <a:r>
              <a:rPr lang="el-GR" sz="2000" dirty="0"/>
              <a:t> Πανούση. Το </a:t>
            </a:r>
            <a:r>
              <a:rPr lang="el-GR" sz="2000" dirty="0" err="1"/>
              <a:t>περιεχόµενο</a:t>
            </a:r>
            <a:r>
              <a:rPr lang="el-GR" sz="2000" dirty="0"/>
              <a:t> της µπάντας είχε </a:t>
            </a:r>
            <a:r>
              <a:rPr lang="el-GR" sz="2000" dirty="0" err="1"/>
              <a:t>χιουµοριστική</a:t>
            </a:r>
            <a:r>
              <a:rPr lang="el-GR" sz="2000" dirty="0"/>
              <a:t> και ελαφρά σατιρική διάθεση. Το </a:t>
            </a:r>
            <a:r>
              <a:rPr lang="el-GR" sz="2000" dirty="0" err="1"/>
              <a:t>συγκρότηµα</a:t>
            </a:r>
            <a:r>
              <a:rPr lang="el-GR" sz="2000" dirty="0"/>
              <a:t> έπαιζε µ</a:t>
            </a:r>
            <a:r>
              <a:rPr lang="el-GR" sz="2000" dirty="0" err="1"/>
              <a:t>ουσική</a:t>
            </a:r>
            <a:r>
              <a:rPr lang="el-GR" sz="2000" dirty="0"/>
              <a:t> µε πλούσιο </a:t>
            </a:r>
            <a:r>
              <a:rPr lang="el-GR" sz="2000" dirty="0" err="1"/>
              <a:t>περιεχόµενο</a:t>
            </a:r>
            <a:r>
              <a:rPr lang="el-GR" sz="2000" dirty="0"/>
              <a:t>, ένα µ</a:t>
            </a:r>
            <a:r>
              <a:rPr lang="el-GR" sz="2000" dirty="0" err="1"/>
              <a:t>είγµα</a:t>
            </a:r>
            <a:r>
              <a:rPr lang="el-GR" sz="2000" dirty="0"/>
              <a:t> πολλών επιρροών όπως η </a:t>
            </a:r>
            <a:r>
              <a:rPr lang="el-GR" sz="2000" dirty="0" err="1"/>
              <a:t>reggae</a:t>
            </a:r>
            <a:r>
              <a:rPr lang="el-GR" sz="2000" dirty="0"/>
              <a:t> και </a:t>
            </a:r>
            <a:r>
              <a:rPr lang="el-GR" sz="2000" dirty="0" err="1"/>
              <a:t>funk</a:t>
            </a:r>
            <a:r>
              <a:rPr lang="el-GR" sz="2000" dirty="0"/>
              <a:t> .Ο Παύλος Σιδηρόπουλος συνέχισε </a:t>
            </a:r>
            <a:r>
              <a:rPr lang="el-GR" sz="2000" dirty="0" err="1"/>
              <a:t>σχηµατίζοντας</a:t>
            </a:r>
            <a:r>
              <a:rPr lang="el-GR" sz="2000" dirty="0"/>
              <a:t> το </a:t>
            </a:r>
            <a:r>
              <a:rPr lang="el-GR" sz="2000" dirty="0" err="1"/>
              <a:t>συγκρότηµα</a:t>
            </a:r>
            <a:r>
              <a:rPr lang="el-GR" sz="2000" dirty="0"/>
              <a:t> οι ''</a:t>
            </a:r>
            <a:r>
              <a:rPr lang="el-GR" sz="2000" dirty="0" err="1"/>
              <a:t>Απροσάρµοστοι</a:t>
            </a:r>
            <a:r>
              <a:rPr lang="el-GR" sz="2000" dirty="0" smtClean="0"/>
              <a:t>'‘.</a:t>
            </a:r>
            <a:endParaRPr lang="el-GR" sz="2000" dirty="0"/>
          </a:p>
          <a:p>
            <a:r>
              <a:rPr lang="el-GR" sz="1800" dirty="0"/>
              <a:t>Στις αρχές του 1981 </a:t>
            </a:r>
            <a:r>
              <a:rPr lang="el-GR" sz="1800" dirty="0" err="1"/>
              <a:t>σχηµατίζεται</a:t>
            </a:r>
            <a:r>
              <a:rPr lang="el-GR" sz="1800" dirty="0"/>
              <a:t> µία νέα µπάντα οι </a:t>
            </a:r>
            <a:r>
              <a:rPr lang="el-GR" sz="1800" dirty="0" err="1"/>
              <a:t>΄΄Φατµε΄΄</a:t>
            </a:r>
            <a:r>
              <a:rPr lang="el-GR" sz="1800" dirty="0"/>
              <a:t> µε τον Νίκο </a:t>
            </a:r>
            <a:r>
              <a:rPr lang="el-GR" sz="1800" dirty="0" smtClean="0"/>
              <a:t>Πορτοκάλογλου. </a:t>
            </a:r>
            <a:r>
              <a:rPr lang="el-GR" sz="1800" dirty="0"/>
              <a:t>Την εποχή εκείνη </a:t>
            </a:r>
            <a:r>
              <a:rPr lang="el-GR" sz="1800" dirty="0" err="1"/>
              <a:t>εµφανίζεται</a:t>
            </a:r>
            <a:r>
              <a:rPr lang="el-GR" sz="1800" dirty="0"/>
              <a:t> και ο Βασίλης Παπακωνσταντίνου ο οποίος ξεκινώντας από το πολιτικό τραγούδι έγινε ίσως ο κυριότερος καλλιτέχνης της ροκ µ</a:t>
            </a:r>
            <a:r>
              <a:rPr lang="el-GR" sz="1800" dirty="0" err="1"/>
              <a:t>παλάντας</a:t>
            </a:r>
            <a:r>
              <a:rPr lang="el-GR" sz="1800" dirty="0"/>
              <a:t> στην Ελλάδα, οι ροκ µ</a:t>
            </a:r>
            <a:r>
              <a:rPr lang="el-GR" sz="1800" dirty="0" err="1"/>
              <a:t>παλάντες</a:t>
            </a:r>
            <a:r>
              <a:rPr lang="el-GR" sz="1800" dirty="0"/>
              <a:t> του τραγουδιούνται </a:t>
            </a:r>
            <a:r>
              <a:rPr lang="el-GR" sz="1800" dirty="0" err="1"/>
              <a:t>ακόµη</a:t>
            </a:r>
            <a:r>
              <a:rPr lang="el-GR" sz="1800" dirty="0"/>
              <a:t> και από τις νεότερες γενιές όπως Ο Κουρσάρος, Σ΄ ακολουθώ κ.α. ∆</a:t>
            </a:r>
            <a:r>
              <a:rPr lang="el-GR" sz="1800" dirty="0" err="1"/>
              <a:t>ύο</a:t>
            </a:r>
            <a:r>
              <a:rPr lang="el-GR" sz="1800" dirty="0"/>
              <a:t> τραγουδοποιοί οι οποίοι έφυγαν νωρίς ήταν ο Σιδηρόπουλος και ο </a:t>
            </a:r>
            <a:r>
              <a:rPr lang="el-GR" sz="1800" dirty="0" err="1"/>
              <a:t>Άσιµος</a:t>
            </a:r>
            <a:r>
              <a:rPr lang="el-GR" sz="1800" dirty="0"/>
              <a:t>.</a:t>
            </a:r>
          </a:p>
          <a:p>
            <a:pPr marL="0" indent="0">
              <a:buNone/>
            </a:pPr>
            <a:endParaRPr lang="el-GR" sz="1800" dirty="0"/>
          </a:p>
        </p:txBody>
      </p:sp>
      <p:pic>
        <p:nvPicPr>
          <p:cNvPr id="4" name="Picture 3" descr="Screenshot_200.png"/>
          <p:cNvPicPr>
            <a:picLocks noChangeAspect="1"/>
          </p:cNvPicPr>
          <p:nvPr/>
        </p:nvPicPr>
        <p:blipFill>
          <a:blip r:embed="rId2" cstate="email"/>
          <a:stretch>
            <a:fillRect/>
          </a:stretch>
        </p:blipFill>
        <p:spPr>
          <a:xfrm>
            <a:off x="6837362" y="1857364"/>
            <a:ext cx="2306638" cy="2186406"/>
          </a:xfrm>
          <a:prstGeom prst="rect">
            <a:avLst/>
          </a:prstGeom>
        </p:spPr>
      </p:pic>
      <p:pic>
        <p:nvPicPr>
          <p:cNvPr id="5" name="Picture 4" descr="Screenshot_201.png"/>
          <p:cNvPicPr>
            <a:picLocks noChangeAspect="1"/>
          </p:cNvPicPr>
          <p:nvPr/>
        </p:nvPicPr>
        <p:blipFill>
          <a:blip r:embed="rId3" cstate="email"/>
          <a:stretch>
            <a:fillRect/>
          </a:stretch>
        </p:blipFill>
        <p:spPr>
          <a:xfrm>
            <a:off x="6848140" y="4264025"/>
            <a:ext cx="2219660" cy="1536700"/>
          </a:xfrm>
          <a:prstGeom prst="rect">
            <a:avLst/>
          </a:prstGeom>
        </p:spPr>
      </p:pic>
    </p:spTree>
  </p:cSld>
  <p:clrMapOvr>
    <a:masterClrMapping/>
  </p:clrMapOvr>
  <p:transition>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H ROCK ΜΟΥΣΙΚΗ ΣΤΗΝ ΕΛΛΑΔΑ(pt.4)</a:t>
            </a:r>
            <a:r>
              <a:rPr lang="en-US" dirty="0"/>
              <a:t>  </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n-US" dirty="0" err="1"/>
              <a:t>Κατά</a:t>
            </a:r>
            <a:r>
              <a:rPr lang="en-US" dirty="0"/>
              <a:t> </a:t>
            </a:r>
            <a:r>
              <a:rPr lang="en-US" dirty="0" err="1"/>
              <a:t>την</a:t>
            </a:r>
            <a:r>
              <a:rPr lang="en-US" dirty="0"/>
              <a:t> </a:t>
            </a:r>
            <a:r>
              <a:rPr lang="en-US" dirty="0" err="1"/>
              <a:t>διάρκεια</a:t>
            </a:r>
            <a:r>
              <a:rPr lang="en-US" dirty="0"/>
              <a:t> </a:t>
            </a:r>
            <a:r>
              <a:rPr lang="en-US" dirty="0" err="1"/>
              <a:t>της</a:t>
            </a:r>
            <a:r>
              <a:rPr lang="en-US" dirty="0"/>
              <a:t> </a:t>
            </a:r>
            <a:r>
              <a:rPr lang="en-US" dirty="0" err="1"/>
              <a:t>δεκαετίας</a:t>
            </a:r>
            <a:r>
              <a:rPr lang="en-US" dirty="0"/>
              <a:t> </a:t>
            </a:r>
            <a:r>
              <a:rPr lang="en-US" dirty="0" err="1"/>
              <a:t>το</a:t>
            </a:r>
            <a:r>
              <a:rPr lang="en-US" dirty="0"/>
              <a:t> 1980 </a:t>
            </a:r>
            <a:r>
              <a:rPr lang="en-US" dirty="0" err="1"/>
              <a:t>εµφανίστηκε</a:t>
            </a:r>
            <a:r>
              <a:rPr lang="en-US" dirty="0"/>
              <a:t> </a:t>
            </a:r>
            <a:r>
              <a:rPr lang="en-US" dirty="0" err="1"/>
              <a:t>ένα</a:t>
            </a:r>
            <a:r>
              <a:rPr lang="en-US" dirty="0"/>
              <a:t> </a:t>
            </a:r>
            <a:r>
              <a:rPr lang="en-US" dirty="0" err="1"/>
              <a:t>συγκρότηµα</a:t>
            </a:r>
            <a:r>
              <a:rPr lang="en-US" dirty="0"/>
              <a:t> </a:t>
            </a:r>
            <a:r>
              <a:rPr lang="en-US" dirty="0" err="1"/>
              <a:t>που</a:t>
            </a:r>
            <a:r>
              <a:rPr lang="en-US" dirty="0"/>
              <a:t> </a:t>
            </a:r>
            <a:r>
              <a:rPr lang="en-US" dirty="0" err="1"/>
              <a:t>λέγεται</a:t>
            </a:r>
            <a:r>
              <a:rPr lang="en-US" dirty="0"/>
              <a:t> The last drive, </a:t>
            </a:r>
            <a:r>
              <a:rPr lang="en-US" dirty="0" err="1"/>
              <a:t>των</a:t>
            </a:r>
            <a:r>
              <a:rPr lang="en-US" dirty="0"/>
              <a:t> </a:t>
            </a:r>
            <a:r>
              <a:rPr lang="en-US" dirty="0" err="1"/>
              <a:t>οποίων</a:t>
            </a:r>
            <a:r>
              <a:rPr lang="en-US" dirty="0"/>
              <a:t> </a:t>
            </a:r>
            <a:r>
              <a:rPr lang="en-US" dirty="0" err="1"/>
              <a:t>οι</a:t>
            </a:r>
            <a:r>
              <a:rPr lang="en-US" dirty="0"/>
              <a:t> </a:t>
            </a:r>
            <a:r>
              <a:rPr lang="en-US" dirty="0" err="1"/>
              <a:t>επιδόσεις</a:t>
            </a:r>
            <a:r>
              <a:rPr lang="en-US" dirty="0"/>
              <a:t> </a:t>
            </a:r>
            <a:r>
              <a:rPr lang="en-US" dirty="0" err="1"/>
              <a:t>επηρέασαν</a:t>
            </a:r>
            <a:r>
              <a:rPr lang="en-US" dirty="0"/>
              <a:t> </a:t>
            </a:r>
            <a:r>
              <a:rPr lang="en-US" dirty="0" err="1"/>
              <a:t>τόσο</a:t>
            </a:r>
            <a:r>
              <a:rPr lang="en-US" dirty="0"/>
              <a:t> </a:t>
            </a:r>
            <a:r>
              <a:rPr lang="en-US" dirty="0" err="1"/>
              <a:t>στην</a:t>
            </a:r>
            <a:r>
              <a:rPr lang="en-US" dirty="0"/>
              <a:t> </a:t>
            </a:r>
            <a:r>
              <a:rPr lang="en-US" dirty="0" err="1"/>
              <a:t>Ελλάδα</a:t>
            </a:r>
            <a:r>
              <a:rPr lang="en-US" dirty="0"/>
              <a:t> </a:t>
            </a:r>
            <a:r>
              <a:rPr lang="en-US" dirty="0" err="1"/>
              <a:t>όσο</a:t>
            </a:r>
            <a:r>
              <a:rPr lang="en-US" dirty="0"/>
              <a:t> και </a:t>
            </a:r>
            <a:r>
              <a:rPr lang="en-US" dirty="0" err="1"/>
              <a:t>στο</a:t>
            </a:r>
            <a:r>
              <a:rPr lang="en-US" dirty="0"/>
              <a:t> </a:t>
            </a:r>
            <a:r>
              <a:rPr lang="en-US" dirty="0" err="1"/>
              <a:t>εξωτερικό</a:t>
            </a:r>
            <a:r>
              <a:rPr lang="en-US" dirty="0"/>
              <a:t>. </a:t>
            </a:r>
          </a:p>
          <a:p>
            <a:pPr marL="0" indent="0">
              <a:buNone/>
            </a:pPr>
            <a:r>
              <a:rPr lang="en-US" dirty="0" err="1"/>
              <a:t>Το</a:t>
            </a:r>
            <a:r>
              <a:rPr lang="en-US" dirty="0"/>
              <a:t> 1985 </a:t>
            </a:r>
            <a:r>
              <a:rPr lang="en-US" dirty="0" err="1"/>
              <a:t>ήταν</a:t>
            </a:r>
            <a:r>
              <a:rPr lang="en-US" dirty="0"/>
              <a:t> η µ</a:t>
            </a:r>
            <a:r>
              <a:rPr lang="en-US" dirty="0" err="1"/>
              <a:t>εγάλη</a:t>
            </a:r>
            <a:r>
              <a:rPr lang="en-US" dirty="0"/>
              <a:t> </a:t>
            </a:r>
            <a:r>
              <a:rPr lang="en-US" dirty="0" err="1"/>
              <a:t>γέννηση</a:t>
            </a:r>
            <a:r>
              <a:rPr lang="en-US" dirty="0"/>
              <a:t> </a:t>
            </a:r>
            <a:r>
              <a:rPr lang="en-US" dirty="0" err="1"/>
              <a:t>του</a:t>
            </a:r>
            <a:r>
              <a:rPr lang="en-US" dirty="0"/>
              <a:t> </a:t>
            </a:r>
            <a:r>
              <a:rPr lang="en-US" dirty="0" err="1"/>
              <a:t>σύγχρονου</a:t>
            </a:r>
            <a:r>
              <a:rPr lang="en-US" dirty="0"/>
              <a:t> </a:t>
            </a:r>
            <a:r>
              <a:rPr lang="en-US" dirty="0" err="1"/>
              <a:t>ελληνικού</a:t>
            </a:r>
            <a:r>
              <a:rPr lang="en-US" dirty="0"/>
              <a:t> </a:t>
            </a:r>
            <a:r>
              <a:rPr lang="en-US" dirty="0" err="1"/>
              <a:t>ροκ</a:t>
            </a:r>
            <a:r>
              <a:rPr lang="en-US" dirty="0"/>
              <a:t> </a:t>
            </a:r>
            <a:r>
              <a:rPr lang="en-US" dirty="0" err="1"/>
              <a:t>όπως</a:t>
            </a:r>
            <a:r>
              <a:rPr lang="en-US" dirty="0"/>
              <a:t> </a:t>
            </a:r>
            <a:r>
              <a:rPr lang="en-US" dirty="0" err="1"/>
              <a:t>είναι</a:t>
            </a:r>
            <a:r>
              <a:rPr lang="en-US" dirty="0"/>
              <a:t> </a:t>
            </a:r>
            <a:r>
              <a:rPr lang="en-US" dirty="0" err="1"/>
              <a:t>γνωστό</a:t>
            </a:r>
            <a:r>
              <a:rPr lang="en-US" dirty="0"/>
              <a:t> και </a:t>
            </a:r>
            <a:r>
              <a:rPr lang="en-US" dirty="0" err="1"/>
              <a:t>σήµερα</a:t>
            </a:r>
            <a:r>
              <a:rPr lang="en-US" dirty="0"/>
              <a:t> και </a:t>
            </a:r>
            <a:r>
              <a:rPr lang="en-US" dirty="0" err="1"/>
              <a:t>αυτό</a:t>
            </a:r>
            <a:r>
              <a:rPr lang="en-US" dirty="0"/>
              <a:t> </a:t>
            </a:r>
            <a:r>
              <a:rPr lang="en-US" dirty="0" err="1"/>
              <a:t>χάρη</a:t>
            </a:r>
            <a:r>
              <a:rPr lang="en-US" dirty="0"/>
              <a:t> </a:t>
            </a:r>
            <a:r>
              <a:rPr lang="en-US" dirty="0" err="1"/>
              <a:t>σε</a:t>
            </a:r>
            <a:r>
              <a:rPr lang="en-US" dirty="0"/>
              <a:t> </a:t>
            </a:r>
            <a:r>
              <a:rPr lang="en-US" dirty="0" err="1"/>
              <a:t>συγκροτήµατα</a:t>
            </a:r>
            <a:r>
              <a:rPr lang="en-US" dirty="0"/>
              <a:t> από </a:t>
            </a:r>
            <a:r>
              <a:rPr lang="en-US" dirty="0" err="1"/>
              <a:t>την</a:t>
            </a:r>
            <a:r>
              <a:rPr lang="en-US" dirty="0"/>
              <a:t> </a:t>
            </a:r>
            <a:r>
              <a:rPr lang="en-US" dirty="0" err="1"/>
              <a:t>Θεσσαλονίκη</a:t>
            </a:r>
            <a:r>
              <a:rPr lang="en-US" dirty="0"/>
              <a:t>, </a:t>
            </a:r>
            <a:r>
              <a:rPr lang="en-US" dirty="0" err="1"/>
              <a:t>όπως</a:t>
            </a:r>
            <a:r>
              <a:rPr lang="en-US" dirty="0"/>
              <a:t> </a:t>
            </a:r>
            <a:r>
              <a:rPr lang="en-US" dirty="0" err="1"/>
              <a:t>οι</a:t>
            </a:r>
            <a:r>
              <a:rPr lang="en-US" dirty="0"/>
              <a:t> ''</a:t>
            </a:r>
            <a:r>
              <a:rPr lang="en-US" dirty="0" err="1"/>
              <a:t>Τρύπες</a:t>
            </a:r>
            <a:r>
              <a:rPr lang="en-US" dirty="0"/>
              <a:t>'' </a:t>
            </a:r>
            <a:r>
              <a:rPr lang="en-US" dirty="0" err="1"/>
              <a:t>που</a:t>
            </a:r>
            <a:r>
              <a:rPr lang="en-US" dirty="0"/>
              <a:t> </a:t>
            </a:r>
            <a:r>
              <a:rPr lang="en-US" dirty="0" err="1"/>
              <a:t>εµφανίστηκαν</a:t>
            </a:r>
            <a:r>
              <a:rPr lang="en-US" dirty="0"/>
              <a:t> </a:t>
            </a:r>
            <a:r>
              <a:rPr lang="en-US" dirty="0" err="1"/>
              <a:t>το</a:t>
            </a:r>
            <a:r>
              <a:rPr lang="en-US" dirty="0"/>
              <a:t> 1983 µε </a:t>
            </a:r>
            <a:r>
              <a:rPr lang="en-US" dirty="0" err="1"/>
              <a:t>τραγούδια</a:t>
            </a:r>
            <a:r>
              <a:rPr lang="en-US" dirty="0"/>
              <a:t> </a:t>
            </a:r>
            <a:r>
              <a:rPr lang="en-US" dirty="0" err="1"/>
              <a:t>φορτισµένα</a:t>
            </a:r>
            <a:r>
              <a:rPr lang="en-US" dirty="0"/>
              <a:t> και </a:t>
            </a:r>
            <a:r>
              <a:rPr lang="en-US" dirty="0" err="1"/>
              <a:t>επηρεασµένα</a:t>
            </a:r>
            <a:r>
              <a:rPr lang="en-US" dirty="0"/>
              <a:t> από </a:t>
            </a:r>
            <a:r>
              <a:rPr lang="en-US" dirty="0" err="1"/>
              <a:t>την</a:t>
            </a:r>
            <a:r>
              <a:rPr lang="en-US" dirty="0"/>
              <a:t> µ</a:t>
            </a:r>
            <a:r>
              <a:rPr lang="en-US" dirty="0" err="1"/>
              <a:t>ετά</a:t>
            </a:r>
            <a:r>
              <a:rPr lang="en-US" dirty="0"/>
              <a:t>-punk </a:t>
            </a:r>
            <a:r>
              <a:rPr lang="en-US" dirty="0" err="1"/>
              <a:t>ατµόσφαιρα</a:t>
            </a:r>
            <a:r>
              <a:rPr lang="en-US" dirty="0"/>
              <a:t> </a:t>
            </a:r>
            <a:r>
              <a:rPr lang="en-US" dirty="0" err="1"/>
              <a:t>της</a:t>
            </a:r>
            <a:r>
              <a:rPr lang="en-US" dirty="0"/>
              <a:t> </a:t>
            </a:r>
            <a:r>
              <a:rPr lang="en-US" dirty="0" err="1"/>
              <a:t>εποχής</a:t>
            </a:r>
            <a:r>
              <a:rPr lang="en-US" dirty="0"/>
              <a:t> και </a:t>
            </a:r>
            <a:r>
              <a:rPr lang="en-US" dirty="0" err="1"/>
              <a:t>την</a:t>
            </a:r>
            <a:r>
              <a:rPr lang="en-US" dirty="0"/>
              <a:t> </a:t>
            </a:r>
            <a:r>
              <a:rPr lang="en-US" dirty="0" err="1"/>
              <a:t>έντονη</a:t>
            </a:r>
            <a:r>
              <a:rPr lang="en-US" dirty="0"/>
              <a:t> </a:t>
            </a:r>
            <a:r>
              <a:rPr lang="en-US" dirty="0" err="1"/>
              <a:t>τότε</a:t>
            </a:r>
            <a:r>
              <a:rPr lang="en-US" dirty="0"/>
              <a:t> </a:t>
            </a:r>
            <a:r>
              <a:rPr lang="en-US" dirty="0" err="1"/>
              <a:t>ζωή</a:t>
            </a:r>
            <a:r>
              <a:rPr lang="en-US" dirty="0"/>
              <a:t> </a:t>
            </a:r>
            <a:r>
              <a:rPr lang="en-US" dirty="0" err="1"/>
              <a:t>της</a:t>
            </a:r>
            <a:r>
              <a:rPr lang="en-US" dirty="0"/>
              <a:t> </a:t>
            </a:r>
            <a:r>
              <a:rPr lang="en-US" dirty="0" err="1"/>
              <a:t>Ελλάδας</a:t>
            </a:r>
            <a:r>
              <a:rPr lang="en-US" dirty="0"/>
              <a:t>.</a:t>
            </a:r>
          </a:p>
          <a:p>
            <a:pPr marL="0" indent="0">
              <a:buNone/>
            </a:pPr>
            <a:r>
              <a:rPr lang="en-US" dirty="0"/>
              <a:t> </a:t>
            </a:r>
            <a:r>
              <a:rPr lang="en-US" dirty="0" err="1"/>
              <a:t>Σιγά-σιγά</a:t>
            </a:r>
            <a:r>
              <a:rPr lang="en-US" dirty="0"/>
              <a:t> τα </a:t>
            </a:r>
            <a:r>
              <a:rPr lang="en-US" dirty="0" err="1"/>
              <a:t>τρ</a:t>
            </a:r>
            <a:r>
              <a:rPr lang="en-US" dirty="0"/>
              <a:t>α</a:t>
            </a:r>
            <a:r>
              <a:rPr lang="en-US" dirty="0" err="1"/>
              <a:t>γούδι</a:t>
            </a:r>
            <a:r>
              <a:rPr lang="en-US" dirty="0"/>
              <a:t>α </a:t>
            </a:r>
            <a:r>
              <a:rPr lang="en-US" dirty="0" err="1"/>
              <a:t>τους</a:t>
            </a:r>
            <a:r>
              <a:rPr lang="en-US" dirty="0"/>
              <a:t> </a:t>
            </a:r>
            <a:r>
              <a:rPr lang="en-US" dirty="0" err="1"/>
              <a:t>άρχισ</a:t>
            </a:r>
            <a:r>
              <a:rPr lang="en-US" dirty="0"/>
              <a:t>αν να απ</a:t>
            </a:r>
            <a:r>
              <a:rPr lang="en-US" dirty="0" err="1"/>
              <a:t>οκτούν</a:t>
            </a:r>
            <a:r>
              <a:rPr lang="en-US" dirty="0"/>
              <a:t> </a:t>
            </a:r>
            <a:r>
              <a:rPr lang="en-US" dirty="0" err="1"/>
              <a:t>ιδι</a:t>
            </a:r>
            <a:r>
              <a:rPr lang="en-US" dirty="0"/>
              <a:t>α</a:t>
            </a:r>
            <a:r>
              <a:rPr lang="en-US" dirty="0" err="1"/>
              <a:t>ίτερο</a:t>
            </a:r>
            <a:r>
              <a:rPr lang="en-US" dirty="0"/>
              <a:t> </a:t>
            </a:r>
            <a:r>
              <a:rPr lang="en-US" dirty="0" err="1"/>
              <a:t>ύφος</a:t>
            </a:r>
            <a:r>
              <a:rPr lang="en-US" dirty="0"/>
              <a:t> και </a:t>
            </a:r>
            <a:r>
              <a:rPr lang="en-US" dirty="0" err="1"/>
              <a:t>το</a:t>
            </a:r>
            <a:r>
              <a:rPr lang="en-US" dirty="0"/>
              <a:t> 1987 </a:t>
            </a:r>
            <a:r>
              <a:rPr lang="en-US" dirty="0" err="1"/>
              <a:t>ηχογρ</a:t>
            </a:r>
            <a:r>
              <a:rPr lang="en-US" dirty="0"/>
              <a:t>α</a:t>
            </a:r>
            <a:r>
              <a:rPr lang="en-US" dirty="0" err="1"/>
              <a:t>φούν</a:t>
            </a:r>
            <a:r>
              <a:rPr lang="en-US" dirty="0"/>
              <a:t> </a:t>
            </a:r>
            <a:r>
              <a:rPr lang="en-US" dirty="0" err="1"/>
              <a:t>τον</a:t>
            </a:r>
            <a:r>
              <a:rPr lang="en-US" dirty="0"/>
              <a:t> π</a:t>
            </a:r>
            <a:r>
              <a:rPr lang="en-US" dirty="0" err="1"/>
              <a:t>ρώτο</a:t>
            </a:r>
            <a:r>
              <a:rPr lang="en-US" dirty="0"/>
              <a:t> </a:t>
            </a:r>
            <a:r>
              <a:rPr lang="en-US" dirty="0" err="1"/>
              <a:t>τους</a:t>
            </a:r>
            <a:r>
              <a:rPr lang="en-US" dirty="0"/>
              <a:t> </a:t>
            </a:r>
            <a:r>
              <a:rPr lang="en-US" dirty="0" err="1"/>
              <a:t>δίσκο</a:t>
            </a:r>
            <a:r>
              <a:rPr lang="en-US" dirty="0"/>
              <a:t> ''</a:t>
            </a:r>
            <a:r>
              <a:rPr lang="en-US" dirty="0" err="1"/>
              <a:t>Πάρτυ</a:t>
            </a:r>
            <a:r>
              <a:rPr lang="en-US" dirty="0"/>
              <a:t> </a:t>
            </a:r>
            <a:r>
              <a:rPr lang="en-US" dirty="0" err="1"/>
              <a:t>στον</a:t>
            </a:r>
            <a:r>
              <a:rPr lang="en-US" dirty="0"/>
              <a:t> 13ο''και α</a:t>
            </a:r>
            <a:r>
              <a:rPr lang="en-US" dirty="0" err="1"/>
              <a:t>κολουθούν</a:t>
            </a:r>
            <a:r>
              <a:rPr lang="en-US" dirty="0"/>
              <a:t> και </a:t>
            </a:r>
            <a:r>
              <a:rPr lang="en-US" dirty="0" err="1"/>
              <a:t>άλλ</a:t>
            </a:r>
            <a:r>
              <a:rPr lang="en-US" dirty="0"/>
              <a:t>α. </a:t>
            </a:r>
            <a:r>
              <a:rPr lang="en-US" dirty="0" err="1"/>
              <a:t>Το</a:t>
            </a:r>
            <a:r>
              <a:rPr lang="en-US" dirty="0"/>
              <a:t> 1987 </a:t>
            </a:r>
            <a:r>
              <a:rPr lang="en-US" dirty="0" err="1"/>
              <a:t>δηµιουργείτ</a:t>
            </a:r>
            <a:r>
              <a:rPr lang="en-US" dirty="0"/>
              <a:t>αι </a:t>
            </a:r>
            <a:r>
              <a:rPr lang="en-US" dirty="0" err="1"/>
              <a:t>έν</a:t>
            </a:r>
            <a:r>
              <a:rPr lang="en-US" dirty="0"/>
              <a:t>α </a:t>
            </a:r>
            <a:r>
              <a:rPr lang="en-US" dirty="0" err="1"/>
              <a:t>νέο</a:t>
            </a:r>
            <a:r>
              <a:rPr lang="en-US" dirty="0"/>
              <a:t> </a:t>
            </a:r>
            <a:r>
              <a:rPr lang="en-US" dirty="0" err="1"/>
              <a:t>συγκρότη</a:t>
            </a:r>
            <a:r>
              <a:rPr lang="en-US" dirty="0"/>
              <a:t>µα' '</a:t>
            </a:r>
            <a:r>
              <a:rPr lang="en-US" dirty="0" err="1"/>
              <a:t>Μωρά</a:t>
            </a:r>
            <a:r>
              <a:rPr lang="en-US" dirty="0"/>
              <a:t> </a:t>
            </a:r>
            <a:r>
              <a:rPr lang="en-US" dirty="0" err="1"/>
              <a:t>στη</a:t>
            </a:r>
            <a:r>
              <a:rPr lang="en-US" dirty="0"/>
              <a:t> </a:t>
            </a:r>
            <a:r>
              <a:rPr lang="en-US" dirty="0" err="1"/>
              <a:t>φωτιά</a:t>
            </a:r>
            <a:r>
              <a:rPr lang="en-US" dirty="0"/>
              <a:t>'' µε </a:t>
            </a:r>
            <a:r>
              <a:rPr lang="en-US" dirty="0" err="1"/>
              <a:t>έν</a:t>
            </a:r>
            <a:r>
              <a:rPr lang="en-US" dirty="0"/>
              <a:t>α </a:t>
            </a:r>
            <a:r>
              <a:rPr lang="en-US" dirty="0" err="1"/>
              <a:t>συνδυ</a:t>
            </a:r>
            <a:r>
              <a:rPr lang="en-US" dirty="0"/>
              <a:t>α</a:t>
            </a:r>
            <a:r>
              <a:rPr lang="en-US" dirty="0" err="1"/>
              <a:t>σµό</a:t>
            </a:r>
            <a:r>
              <a:rPr lang="en-US" dirty="0"/>
              <a:t> new wave και punk . </a:t>
            </a:r>
          </a:p>
          <a:p>
            <a:pPr marL="0" indent="0">
              <a:buNone/>
            </a:pPr>
            <a:r>
              <a:rPr lang="en-US" dirty="0"/>
              <a:t/>
            </a:r>
            <a:br>
              <a:rPr lang="en-US" dirty="0"/>
            </a:br>
            <a:endParaRPr lang="en-US" dirty="0"/>
          </a:p>
          <a:p>
            <a:pPr marL="0" indent="0">
              <a:buNone/>
            </a:pPr>
            <a:endParaRPr lang="en-US" dirty="0"/>
          </a:p>
        </p:txBody>
      </p:sp>
    </p:spTree>
    <p:extLst>
      <p:ext uri="{BB962C8B-B14F-4D97-AF65-F5344CB8AC3E}">
        <p14:creationId xmlns="" xmlns:p14="http://schemas.microsoft.com/office/powerpoint/2010/main" val="3766306583"/>
      </p:ext>
    </p:extLst>
  </p:cSld>
  <p:clrMapOvr>
    <a:masterClrMapping/>
  </p:clrMapOvr>
  <p:transition>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501316"/>
          </a:xfrm>
        </p:spPr>
        <p:txBody>
          <a:bodyPr>
            <a:normAutofit fontScale="90000"/>
          </a:bodyPr>
          <a:lstStyle/>
          <a:p>
            <a:r>
              <a:rPr lang="en-US" sz="3200" b="1" u="sng" dirty="0"/>
              <a:t>H ROCK ΜΟΥΣΙΚΗ ΣΤΗΝ ΕΛΛΑΔΑ(pt.5)</a:t>
            </a:r>
            <a:r>
              <a:rPr lang="en-US" sz="3200" dirty="0"/>
              <a:t>   </a:t>
            </a:r>
          </a:p>
        </p:txBody>
      </p:sp>
      <p:sp>
        <p:nvSpPr>
          <p:cNvPr id="3" name="Content Placeholder 2"/>
          <p:cNvSpPr>
            <a:spLocks noGrp="1"/>
          </p:cNvSpPr>
          <p:nvPr>
            <p:ph idx="1"/>
          </p:nvPr>
        </p:nvSpPr>
        <p:spPr>
          <a:xfrm>
            <a:off x="428596" y="785794"/>
            <a:ext cx="5128294" cy="5862637"/>
          </a:xfrm>
        </p:spPr>
        <p:txBody>
          <a:bodyPr vert="horz" lIns="91440" tIns="45720" rIns="91440" bIns="45720" rtlCol="0" anchor="t">
            <a:normAutofit fontScale="25000" lnSpcReduction="20000"/>
          </a:bodyPr>
          <a:lstStyle/>
          <a:p>
            <a:pPr marL="0" indent="0">
              <a:buNone/>
            </a:pPr>
            <a:r>
              <a:rPr lang="en-US" sz="11200" dirty="0" err="1"/>
              <a:t>Τη</a:t>
            </a:r>
            <a:r>
              <a:rPr lang="en-US" sz="11200" dirty="0"/>
              <a:t> </a:t>
            </a:r>
            <a:r>
              <a:rPr lang="en-US" sz="11200" dirty="0" err="1"/>
              <a:t>δεκ</a:t>
            </a:r>
            <a:r>
              <a:rPr lang="en-US" sz="11200" dirty="0"/>
              <a:t>α</a:t>
            </a:r>
            <a:r>
              <a:rPr lang="en-US" sz="11200" dirty="0" err="1"/>
              <a:t>ετί</a:t>
            </a:r>
            <a:r>
              <a:rPr lang="en-US" sz="11200" dirty="0"/>
              <a:t>α </a:t>
            </a:r>
            <a:r>
              <a:rPr lang="en-US" sz="11200" dirty="0" err="1"/>
              <a:t>του</a:t>
            </a:r>
            <a:r>
              <a:rPr lang="en-US" sz="11200" dirty="0"/>
              <a:t> 90' </a:t>
            </a:r>
            <a:r>
              <a:rPr lang="en-US" sz="11200" dirty="0" err="1"/>
              <a:t>εµφ</a:t>
            </a:r>
            <a:r>
              <a:rPr lang="en-US" sz="11200" dirty="0"/>
              <a:t>α</a:t>
            </a:r>
            <a:r>
              <a:rPr lang="en-US" sz="11200" dirty="0" err="1"/>
              <a:t>νίστηκ</a:t>
            </a:r>
            <a:r>
              <a:rPr lang="en-US" sz="11200" dirty="0"/>
              <a:t>αν τα ''</a:t>
            </a:r>
            <a:r>
              <a:rPr lang="en-US" sz="11200" dirty="0" err="1"/>
              <a:t>Ξύλιν</a:t>
            </a:r>
            <a:r>
              <a:rPr lang="en-US" sz="11200" dirty="0"/>
              <a:t>α Σπα</a:t>
            </a:r>
            <a:r>
              <a:rPr lang="en-US" sz="11200" dirty="0" err="1"/>
              <a:t>θιά</a:t>
            </a:r>
            <a:r>
              <a:rPr lang="en-US" sz="11200" dirty="0"/>
              <a:t>'' µε </a:t>
            </a:r>
            <a:r>
              <a:rPr lang="en-US" sz="11200" dirty="0" err="1"/>
              <a:t>τον</a:t>
            </a:r>
            <a:r>
              <a:rPr lang="en-US" sz="11200" dirty="0"/>
              <a:t> Πα</a:t>
            </a:r>
            <a:r>
              <a:rPr lang="en-US" sz="11200" dirty="0" err="1"/>
              <a:t>ύλο</a:t>
            </a:r>
            <a:r>
              <a:rPr lang="en-US" sz="11200" dirty="0"/>
              <a:t> Πα</a:t>
            </a:r>
            <a:r>
              <a:rPr lang="en-US" sz="11200" dirty="0" err="1"/>
              <a:t>υλίδη</a:t>
            </a:r>
            <a:r>
              <a:rPr lang="en-US" sz="11200" dirty="0"/>
              <a:t>, και </a:t>
            </a:r>
            <a:r>
              <a:rPr lang="en-US" sz="11200" dirty="0" err="1"/>
              <a:t>κάνουν</a:t>
            </a:r>
            <a:r>
              <a:rPr lang="en-US" sz="11200" dirty="0"/>
              <a:t> </a:t>
            </a:r>
            <a:r>
              <a:rPr lang="en-US" sz="11200" dirty="0" err="1"/>
              <a:t>δυν</a:t>
            </a:r>
            <a:r>
              <a:rPr lang="en-US" sz="11200" dirty="0"/>
              <a:t>αµ</a:t>
            </a:r>
            <a:r>
              <a:rPr lang="en-US" sz="11200" dirty="0" err="1"/>
              <a:t>ικό</a:t>
            </a:r>
            <a:r>
              <a:rPr lang="en-US" sz="11200" dirty="0"/>
              <a:t> </a:t>
            </a:r>
            <a:r>
              <a:rPr lang="en-US" sz="11200" dirty="0" err="1"/>
              <a:t>ξεκίνη</a:t>
            </a:r>
            <a:r>
              <a:rPr lang="en-US" sz="11200" dirty="0"/>
              <a:t>µα </a:t>
            </a:r>
            <a:r>
              <a:rPr lang="en-US" sz="11200" dirty="0" err="1"/>
              <a:t>στην</a:t>
            </a:r>
            <a:r>
              <a:rPr lang="en-US" sz="11200" dirty="0"/>
              <a:t> </a:t>
            </a:r>
            <a:r>
              <a:rPr lang="en-US" sz="11200" dirty="0" err="1"/>
              <a:t>δισκογρ</a:t>
            </a:r>
            <a:r>
              <a:rPr lang="en-US" sz="11200" dirty="0"/>
              <a:t>α</a:t>
            </a:r>
            <a:r>
              <a:rPr lang="en-US" sz="11200" dirty="0" err="1"/>
              <a:t>φική</a:t>
            </a:r>
            <a:r>
              <a:rPr lang="en-US" sz="11200" dirty="0"/>
              <a:t> </a:t>
            </a:r>
            <a:r>
              <a:rPr lang="en-US" sz="11200" dirty="0" err="1"/>
              <a:t>σκηνή</a:t>
            </a:r>
            <a:r>
              <a:rPr lang="en-US" sz="11200" dirty="0"/>
              <a:t> µε </a:t>
            </a:r>
            <a:r>
              <a:rPr lang="en-US" sz="11200" dirty="0" err="1"/>
              <a:t>έν</a:t>
            </a:r>
            <a:r>
              <a:rPr lang="en-US" sz="11200" dirty="0"/>
              <a:t>αν </a:t>
            </a:r>
            <a:r>
              <a:rPr lang="en-US" sz="11200" dirty="0" err="1"/>
              <a:t>δίσκο</a:t>
            </a:r>
            <a:r>
              <a:rPr lang="en-US" sz="11200" dirty="0"/>
              <a:t> π</a:t>
            </a:r>
            <a:r>
              <a:rPr lang="en-US" sz="11200" dirty="0" err="1"/>
              <a:t>ου</a:t>
            </a:r>
            <a:r>
              <a:rPr lang="en-US" sz="11200" dirty="0"/>
              <a:t> </a:t>
            </a:r>
            <a:r>
              <a:rPr lang="en-US" sz="11200" dirty="0" err="1"/>
              <a:t>κάνει</a:t>
            </a:r>
            <a:r>
              <a:rPr lang="en-US" sz="11200" dirty="0"/>
              <a:t> </a:t>
            </a:r>
            <a:r>
              <a:rPr lang="en-US" sz="11200" dirty="0" err="1"/>
              <a:t>φο</a:t>
            </a:r>
            <a:r>
              <a:rPr lang="en-US" sz="11200" dirty="0"/>
              <a:t>β</a:t>
            </a:r>
            <a:r>
              <a:rPr lang="en-US" sz="11200" dirty="0" err="1"/>
              <a:t>ερή</a:t>
            </a:r>
            <a:r>
              <a:rPr lang="en-US" sz="11200" dirty="0"/>
              <a:t> </a:t>
            </a:r>
            <a:r>
              <a:rPr lang="en-US" sz="11200" dirty="0" err="1"/>
              <a:t>εντύ</a:t>
            </a:r>
            <a:r>
              <a:rPr lang="en-US" sz="11200" dirty="0"/>
              <a:t>π</a:t>
            </a:r>
            <a:r>
              <a:rPr lang="en-US" sz="11200" dirty="0" err="1"/>
              <a:t>ωση</a:t>
            </a:r>
            <a:r>
              <a:rPr lang="en-US" sz="11200" dirty="0"/>
              <a:t>. </a:t>
            </a:r>
            <a:r>
              <a:rPr lang="en-US" sz="11200" dirty="0" err="1"/>
              <a:t>Ήτ</a:t>
            </a:r>
            <a:r>
              <a:rPr lang="en-US" sz="11200" dirty="0"/>
              <a:t>αν π</a:t>
            </a:r>
            <a:r>
              <a:rPr lang="en-US" sz="11200" dirty="0" err="1"/>
              <a:t>ροσιτοί</a:t>
            </a:r>
            <a:r>
              <a:rPr lang="en-US" sz="11200" dirty="0"/>
              <a:t> π</a:t>
            </a:r>
            <a:r>
              <a:rPr lang="en-US" sz="11200" dirty="0" err="1"/>
              <a:t>ρος</a:t>
            </a:r>
            <a:r>
              <a:rPr lang="en-US" sz="11200" dirty="0"/>
              <a:t> </a:t>
            </a:r>
            <a:r>
              <a:rPr lang="en-US" sz="11200" dirty="0" err="1"/>
              <a:t>το</a:t>
            </a:r>
            <a:r>
              <a:rPr lang="en-US" sz="11200" dirty="0"/>
              <a:t> </a:t>
            </a:r>
            <a:r>
              <a:rPr lang="en-US" sz="11200" dirty="0" err="1"/>
              <a:t>κοινό</a:t>
            </a:r>
            <a:r>
              <a:rPr lang="en-US" sz="11200" dirty="0"/>
              <a:t> </a:t>
            </a:r>
            <a:r>
              <a:rPr lang="en-US" sz="11200" dirty="0" err="1"/>
              <a:t>τόσο</a:t>
            </a:r>
            <a:r>
              <a:rPr lang="en-US" sz="11200" dirty="0"/>
              <a:t> </a:t>
            </a:r>
            <a:r>
              <a:rPr lang="en-US" sz="11200" dirty="0" err="1"/>
              <a:t>γι</a:t>
            </a:r>
            <a:r>
              <a:rPr lang="en-US" sz="11200" dirty="0"/>
              <a:t>α </a:t>
            </a:r>
            <a:r>
              <a:rPr lang="en-US" sz="11200" dirty="0" err="1"/>
              <a:t>την</a:t>
            </a:r>
            <a:r>
              <a:rPr lang="en-US" sz="11200" dirty="0"/>
              <a:t> </a:t>
            </a:r>
            <a:r>
              <a:rPr lang="en-US" sz="11200" dirty="0" err="1"/>
              <a:t>ζωντάνι</a:t>
            </a:r>
            <a:r>
              <a:rPr lang="en-US" sz="11200" dirty="0"/>
              <a:t>α </a:t>
            </a:r>
            <a:r>
              <a:rPr lang="en-US" sz="11200" dirty="0" err="1"/>
              <a:t>των</a:t>
            </a:r>
            <a:r>
              <a:rPr lang="en-US" sz="11200" dirty="0"/>
              <a:t> </a:t>
            </a:r>
            <a:r>
              <a:rPr lang="en-US" sz="11200" dirty="0" err="1"/>
              <a:t>στίχων</a:t>
            </a:r>
            <a:r>
              <a:rPr lang="en-US" sz="11200" dirty="0"/>
              <a:t> </a:t>
            </a:r>
            <a:r>
              <a:rPr lang="en-US" sz="11200" dirty="0" err="1"/>
              <a:t>όσο</a:t>
            </a:r>
            <a:r>
              <a:rPr lang="en-US" sz="11200" dirty="0"/>
              <a:t> και </a:t>
            </a:r>
            <a:r>
              <a:rPr lang="en-US" sz="11200" dirty="0" err="1"/>
              <a:t>γι</a:t>
            </a:r>
            <a:r>
              <a:rPr lang="en-US" sz="11200" dirty="0"/>
              <a:t>α </a:t>
            </a:r>
            <a:r>
              <a:rPr lang="en-US" sz="11200" dirty="0" err="1"/>
              <a:t>τους</a:t>
            </a:r>
            <a:r>
              <a:rPr lang="en-US" sz="11200" dirty="0"/>
              <a:t> µ</a:t>
            </a:r>
            <a:r>
              <a:rPr lang="en-US" sz="11200" dirty="0" err="1"/>
              <a:t>ουσικούς</a:t>
            </a:r>
            <a:r>
              <a:rPr lang="en-US" sz="11200" dirty="0"/>
              <a:t> </a:t>
            </a:r>
            <a:r>
              <a:rPr lang="en-US" sz="11200" dirty="0" err="1"/>
              <a:t>ρυθµούς</a:t>
            </a:r>
            <a:r>
              <a:rPr lang="en-US" sz="11200" dirty="0"/>
              <a:t> </a:t>
            </a:r>
            <a:r>
              <a:rPr lang="en-US" sz="11200" dirty="0" err="1"/>
              <a:t>τους</a:t>
            </a:r>
            <a:r>
              <a:rPr lang="en-US" sz="11200" dirty="0"/>
              <a:t>. </a:t>
            </a:r>
            <a:r>
              <a:rPr lang="en-US" sz="11200" dirty="0" err="1"/>
              <a:t>Με</a:t>
            </a:r>
            <a:r>
              <a:rPr lang="en-US" sz="11200" dirty="0"/>
              <a:t> </a:t>
            </a:r>
            <a:r>
              <a:rPr lang="en-US" sz="11200" dirty="0" err="1"/>
              <a:t>το</a:t>
            </a:r>
            <a:r>
              <a:rPr lang="en-US" sz="11200" dirty="0"/>
              <a:t> </a:t>
            </a:r>
            <a:r>
              <a:rPr lang="en-US" sz="11200" dirty="0" err="1"/>
              <a:t>τρ</a:t>
            </a:r>
            <a:r>
              <a:rPr lang="en-US" sz="11200" dirty="0"/>
              <a:t>α</a:t>
            </a:r>
            <a:r>
              <a:rPr lang="en-US" sz="11200" dirty="0" err="1"/>
              <a:t>γούδι</a:t>
            </a:r>
            <a:r>
              <a:rPr lang="en-US" sz="11200" dirty="0"/>
              <a:t> ''</a:t>
            </a:r>
            <a:r>
              <a:rPr lang="en-US" sz="11200" dirty="0" err="1"/>
              <a:t>Λιωµένο</a:t>
            </a:r>
            <a:r>
              <a:rPr lang="en-US" sz="11200" dirty="0"/>
              <a:t> Πα</a:t>
            </a:r>
            <a:r>
              <a:rPr lang="en-US" sz="11200" dirty="0" err="1"/>
              <a:t>γωτό</a:t>
            </a:r>
            <a:r>
              <a:rPr lang="en-US" sz="11200" dirty="0"/>
              <a:t>'' τα </a:t>
            </a:r>
            <a:r>
              <a:rPr lang="en-US" sz="11200" dirty="0" err="1"/>
              <a:t>Ξύλιν</a:t>
            </a:r>
            <a:r>
              <a:rPr lang="en-US" sz="11200" dirty="0"/>
              <a:t>α Σπα</a:t>
            </a:r>
            <a:r>
              <a:rPr lang="en-US" sz="11200" dirty="0" err="1"/>
              <a:t>θιά</a:t>
            </a:r>
            <a:r>
              <a:rPr lang="en-US" sz="11200" dirty="0"/>
              <a:t> </a:t>
            </a:r>
            <a:r>
              <a:rPr lang="en-US" sz="11200" dirty="0" err="1"/>
              <a:t>γίνοντ</a:t>
            </a:r>
            <a:r>
              <a:rPr lang="en-US" sz="11200" dirty="0"/>
              <a:t>αι </a:t>
            </a:r>
            <a:r>
              <a:rPr lang="en-US" sz="11200" dirty="0" err="1"/>
              <a:t>γνωστά</a:t>
            </a:r>
            <a:r>
              <a:rPr lang="en-US" sz="11200" dirty="0"/>
              <a:t> πα</a:t>
            </a:r>
            <a:r>
              <a:rPr lang="en-US" sz="11200" dirty="0" err="1"/>
              <a:t>ντού</a:t>
            </a:r>
            <a:r>
              <a:rPr lang="en-US" sz="11200" dirty="0"/>
              <a:t>. </a:t>
            </a:r>
            <a:r>
              <a:rPr lang="en-US" sz="11200" dirty="0" err="1"/>
              <a:t>Άλλα</a:t>
            </a:r>
            <a:r>
              <a:rPr lang="en-US" sz="11200" dirty="0"/>
              <a:t> </a:t>
            </a:r>
            <a:r>
              <a:rPr lang="en-US" sz="11200" dirty="0" err="1"/>
              <a:t>συγκροτήµατα</a:t>
            </a:r>
            <a:r>
              <a:rPr lang="en-US" sz="11200" dirty="0"/>
              <a:t> </a:t>
            </a:r>
            <a:r>
              <a:rPr lang="en-US" sz="11200" dirty="0" err="1"/>
              <a:t>που</a:t>
            </a:r>
            <a:r>
              <a:rPr lang="en-US" sz="11200" dirty="0"/>
              <a:t> </a:t>
            </a:r>
            <a:r>
              <a:rPr lang="en-US" sz="11200" dirty="0" err="1"/>
              <a:t>ακολούθησαν</a:t>
            </a:r>
            <a:r>
              <a:rPr lang="en-US" sz="11200" dirty="0"/>
              <a:t> </a:t>
            </a:r>
            <a:r>
              <a:rPr lang="en-US" sz="11200" dirty="0" err="1"/>
              <a:t>ήταν</a:t>
            </a:r>
            <a:r>
              <a:rPr lang="en-US" sz="11200" dirty="0"/>
              <a:t> </a:t>
            </a:r>
            <a:r>
              <a:rPr lang="en-US" sz="11200" dirty="0" err="1"/>
              <a:t>οι</a:t>
            </a:r>
            <a:r>
              <a:rPr lang="en-US" sz="11200" dirty="0"/>
              <a:t> ''</a:t>
            </a:r>
            <a:r>
              <a:rPr lang="en-US" sz="11200" dirty="0" err="1"/>
              <a:t>Μάσκες</a:t>
            </a:r>
            <a:r>
              <a:rPr lang="en-US" sz="11200" dirty="0"/>
              <a:t>'', ''∆</a:t>
            </a:r>
            <a:r>
              <a:rPr lang="en-US" sz="11200" dirty="0" err="1"/>
              <a:t>ιάφανα</a:t>
            </a:r>
            <a:r>
              <a:rPr lang="en-US" sz="11200" dirty="0"/>
              <a:t> </a:t>
            </a:r>
            <a:r>
              <a:rPr lang="en-US" sz="11200" dirty="0" err="1"/>
              <a:t>Κρίνα</a:t>
            </a:r>
            <a:r>
              <a:rPr lang="en-US" sz="11200" dirty="0"/>
              <a:t>'', ''</a:t>
            </a:r>
            <a:r>
              <a:rPr lang="en-US" sz="11200" dirty="0" err="1"/>
              <a:t>Ενδελέχεια</a:t>
            </a:r>
            <a:r>
              <a:rPr lang="en-US" sz="11200" dirty="0"/>
              <a:t>'', ''</a:t>
            </a:r>
            <a:r>
              <a:rPr lang="en-US" sz="11200" dirty="0" err="1"/>
              <a:t>Πυξ</a:t>
            </a:r>
            <a:r>
              <a:rPr lang="en-US" sz="11200" dirty="0"/>
              <a:t> Λαξ'', ''</a:t>
            </a:r>
            <a:r>
              <a:rPr lang="en-US" sz="11200" dirty="0" err="1"/>
              <a:t>Αδερφοί</a:t>
            </a:r>
            <a:r>
              <a:rPr lang="en-US" sz="11200" dirty="0"/>
              <a:t> </a:t>
            </a:r>
            <a:r>
              <a:rPr lang="en-US" sz="11200" dirty="0" err="1"/>
              <a:t>Κατσιµίχα</a:t>
            </a:r>
            <a:r>
              <a:rPr lang="en-US" sz="11200" dirty="0"/>
              <a:t>'', ''</a:t>
            </a:r>
            <a:r>
              <a:rPr lang="en-US" sz="11200" dirty="0" err="1"/>
              <a:t>Υπόγεια</a:t>
            </a:r>
            <a:r>
              <a:rPr lang="en-US" sz="11200" dirty="0"/>
              <a:t> </a:t>
            </a:r>
            <a:r>
              <a:rPr lang="en-US" sz="11200" dirty="0" err="1"/>
              <a:t>Ρεύµατα</a:t>
            </a:r>
            <a:r>
              <a:rPr lang="en-US" sz="11200" dirty="0"/>
              <a:t>'', ''</a:t>
            </a:r>
            <a:r>
              <a:rPr lang="en-US" sz="11200" dirty="0" err="1"/>
              <a:t>Ρόδες</a:t>
            </a:r>
            <a:r>
              <a:rPr lang="en-US" sz="11200" dirty="0"/>
              <a:t>'' </a:t>
            </a:r>
            <a:r>
              <a:rPr lang="en-US" sz="11200" dirty="0" err="1"/>
              <a:t>κ.α</a:t>
            </a:r>
            <a:r>
              <a:rPr lang="en-US" sz="11200" dirty="0" smtClean="0"/>
              <a:t>.. </a:t>
            </a:r>
            <a:endParaRPr lang="en-US" sz="11200" dirty="0"/>
          </a:p>
          <a:p>
            <a:pPr marL="0" indent="0">
              <a:buNone/>
            </a:pPr>
            <a:r>
              <a:rPr lang="en-US" sz="11200" dirty="0"/>
              <a:t/>
            </a:r>
            <a:br>
              <a:rPr lang="en-US" sz="11200" dirty="0"/>
            </a:br>
            <a:endParaRPr lang="en-US" sz="11200" dirty="0"/>
          </a:p>
          <a:p>
            <a:pPr marL="0" indent="0">
              <a:buNone/>
            </a:pPr>
            <a:endParaRPr lang="en-US" dirty="0"/>
          </a:p>
        </p:txBody>
      </p:sp>
      <p:pic>
        <p:nvPicPr>
          <p:cNvPr id="4" name="Picture 3" descr="Screenshot_202.png"/>
          <p:cNvPicPr>
            <a:picLocks noChangeAspect="1"/>
          </p:cNvPicPr>
          <p:nvPr/>
        </p:nvPicPr>
        <p:blipFill>
          <a:blip r:embed="rId3" cstate="email"/>
          <a:stretch>
            <a:fillRect/>
          </a:stretch>
        </p:blipFill>
        <p:spPr>
          <a:xfrm>
            <a:off x="5715008" y="1214422"/>
            <a:ext cx="3184525" cy="4543425"/>
          </a:xfrm>
          <a:prstGeom prst="rect">
            <a:avLst/>
          </a:prstGeom>
        </p:spPr>
      </p:pic>
      <p:sp>
        <p:nvSpPr>
          <p:cNvPr id="5" name="4 - TextBox"/>
          <p:cNvSpPr txBox="1"/>
          <p:nvPr/>
        </p:nvSpPr>
        <p:spPr>
          <a:xfrm>
            <a:off x="6000760" y="5857892"/>
            <a:ext cx="2143140" cy="369332"/>
          </a:xfrm>
          <a:prstGeom prst="rect">
            <a:avLst/>
          </a:prstGeom>
          <a:noFill/>
        </p:spPr>
        <p:txBody>
          <a:bodyPr wrap="square" rtlCol="0">
            <a:spAutoFit/>
          </a:bodyPr>
          <a:lstStyle/>
          <a:p>
            <a:r>
              <a:rPr lang="el-GR" dirty="0" smtClean="0">
                <a:hlinkClick r:id="rId4" action="ppaction://hlinksldjump"/>
              </a:rPr>
              <a:t>Περιεχόμενα</a:t>
            </a:r>
            <a:endParaRPr lang="el-GR" dirty="0"/>
          </a:p>
        </p:txBody>
      </p:sp>
    </p:spTree>
    <p:extLst>
      <p:ext uri="{BB962C8B-B14F-4D97-AF65-F5344CB8AC3E}">
        <p14:creationId xmlns="" xmlns:p14="http://schemas.microsoft.com/office/powerpoint/2010/main" val="2266953468"/>
      </p:ext>
    </p:extLst>
  </p:cSld>
  <p:clrMapOvr>
    <a:masterClrMapping/>
  </p:clrMapOvr>
  <p:transition>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ρχείο λήψης.jpg"/>
          <p:cNvPicPr>
            <a:picLocks noChangeAspect="1"/>
          </p:cNvPicPr>
          <p:nvPr/>
        </p:nvPicPr>
        <p:blipFill>
          <a:blip r:embed="rId2"/>
          <a:stretch>
            <a:fillRect/>
          </a:stretch>
        </p:blipFill>
        <p:spPr>
          <a:xfrm>
            <a:off x="0" y="0"/>
            <a:ext cx="9144000" cy="6858000"/>
          </a:xfrm>
          <a:prstGeom prst="rect">
            <a:avLst/>
          </a:prstGeom>
        </p:spPr>
      </p:pic>
      <p:sp>
        <p:nvSpPr>
          <p:cNvPr id="2" name="1 - Τίτλος"/>
          <p:cNvSpPr>
            <a:spLocks noGrp="1"/>
          </p:cNvSpPr>
          <p:nvPr>
            <p:ph type="title"/>
          </p:nvPr>
        </p:nvSpPr>
        <p:spPr/>
        <p:txBody>
          <a:bodyPr/>
          <a:lstStyle/>
          <a:p>
            <a:r>
              <a:rPr lang="el-GR" dirty="0" smtClean="0">
                <a:solidFill>
                  <a:schemeClr val="bg1"/>
                </a:solidFill>
              </a:rPr>
              <a:t>Νεανικά Ακούσματα</a:t>
            </a:r>
            <a:endParaRPr lang="el-GR" dirty="0">
              <a:solidFill>
                <a:schemeClr val="bg1"/>
              </a:solidFill>
            </a:endParaRPr>
          </a:p>
        </p:txBody>
      </p:sp>
      <p:sp>
        <p:nvSpPr>
          <p:cNvPr id="3" name="2 - Θέση περιεχομένου"/>
          <p:cNvSpPr>
            <a:spLocks noGrp="1"/>
          </p:cNvSpPr>
          <p:nvPr>
            <p:ph idx="1"/>
          </p:nvPr>
        </p:nvSpPr>
        <p:spPr>
          <a:xfrm>
            <a:off x="457200" y="1643050"/>
            <a:ext cx="8229600" cy="4483113"/>
          </a:xfrm>
        </p:spPr>
        <p:txBody>
          <a:bodyPr>
            <a:normAutofit/>
          </a:bodyPr>
          <a:lstStyle/>
          <a:p>
            <a:r>
              <a:rPr lang="el-GR" dirty="0" smtClean="0">
                <a:solidFill>
                  <a:schemeClr val="bg1"/>
                </a:solidFill>
              </a:rPr>
              <a:t>Σκοπελίτης Κώστας</a:t>
            </a:r>
          </a:p>
          <a:p>
            <a:r>
              <a:rPr lang="el-GR" dirty="0" err="1" smtClean="0">
                <a:solidFill>
                  <a:schemeClr val="bg1"/>
                </a:solidFill>
              </a:rPr>
              <a:t>Σταμπουλίδου</a:t>
            </a:r>
            <a:r>
              <a:rPr lang="el-GR" dirty="0" smtClean="0">
                <a:solidFill>
                  <a:schemeClr val="bg1"/>
                </a:solidFill>
              </a:rPr>
              <a:t> Χαρά</a:t>
            </a:r>
          </a:p>
          <a:p>
            <a:r>
              <a:rPr lang="el-GR" dirty="0" smtClean="0">
                <a:solidFill>
                  <a:schemeClr val="bg1"/>
                </a:solidFill>
              </a:rPr>
              <a:t>Στρατής Λεονάρδος</a:t>
            </a:r>
          </a:p>
          <a:p>
            <a:r>
              <a:rPr lang="el-GR" dirty="0" err="1" smtClean="0">
                <a:solidFill>
                  <a:schemeClr val="bg1"/>
                </a:solidFill>
              </a:rPr>
              <a:t>Χαριτίδης</a:t>
            </a:r>
            <a:r>
              <a:rPr lang="el-GR" dirty="0" smtClean="0">
                <a:solidFill>
                  <a:schemeClr val="bg1"/>
                </a:solidFill>
              </a:rPr>
              <a:t> Χάρης</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357167"/>
            <a:ext cx="7772400" cy="1071569"/>
          </a:xfrm>
        </p:spPr>
        <p:txBody>
          <a:bodyPr/>
          <a:lstStyle/>
          <a:p>
            <a:r>
              <a:rPr lang="el-GR" u="sng" dirty="0" smtClean="0"/>
              <a:t>ΝΕΑΝΙΚΑ ΑΚΟΥΣΜΑΤΑ</a:t>
            </a:r>
            <a:endParaRPr lang="el-GR" u="sng" dirty="0"/>
          </a:p>
        </p:txBody>
      </p:sp>
      <p:sp>
        <p:nvSpPr>
          <p:cNvPr id="3" name="2 - Υπότιτλος"/>
          <p:cNvSpPr>
            <a:spLocks noGrp="1"/>
          </p:cNvSpPr>
          <p:nvPr>
            <p:ph type="subTitle" idx="1"/>
          </p:nvPr>
        </p:nvSpPr>
        <p:spPr>
          <a:xfrm>
            <a:off x="785786" y="1714488"/>
            <a:ext cx="7643866" cy="3357586"/>
          </a:xfrm>
        </p:spPr>
        <p:txBody>
          <a:bodyPr>
            <a:normAutofit/>
          </a:bodyPr>
          <a:lstStyle/>
          <a:p>
            <a:pPr algn="just"/>
            <a:r>
              <a:rPr lang="el-GR" sz="2800" dirty="0" smtClean="0">
                <a:solidFill>
                  <a:schemeClr val="tx1"/>
                </a:solidFill>
              </a:rPr>
              <a:t>Η μουσική είναι η τέχνη που βασίζεται στην οργάνωση ήχων, με σκοπό την εκτέλεση ενός μουσικού έργου. Επίσης, βασίζεται στο σύνολο ήχων από τον οποίο δημιουργείται ένα μουσικό κομμάτι.</a:t>
            </a:r>
            <a:endParaRPr lang="el-GR" dirty="0"/>
          </a:p>
        </p:txBody>
      </p:sp>
      <p:pic>
        <p:nvPicPr>
          <p:cNvPr id="4" name="3 - Εικόνα" descr="αρχείο λήψης.jpg"/>
          <p:cNvPicPr>
            <a:picLocks noChangeAspect="1"/>
          </p:cNvPicPr>
          <p:nvPr/>
        </p:nvPicPr>
        <p:blipFill>
          <a:blip r:embed="rId2"/>
          <a:stretch>
            <a:fillRect/>
          </a:stretch>
        </p:blipFill>
        <p:spPr>
          <a:xfrm>
            <a:off x="1285852" y="3929066"/>
            <a:ext cx="6786610" cy="2928934"/>
          </a:xfrm>
          <a:prstGeom prst="rect">
            <a:avLst/>
          </a:prstGeom>
        </p:spPr>
      </p:pic>
    </p:spTree>
  </p:cSld>
  <p:clrMapOvr>
    <a:masterClrMapping/>
  </p:clrMapOvr>
  <p:transition>
    <p:pull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Ηλεκτρονική μουσική</a:t>
            </a:r>
            <a:endParaRPr lang="el-GR" u="sng" dirty="0"/>
          </a:p>
        </p:txBody>
      </p:sp>
      <p:sp>
        <p:nvSpPr>
          <p:cNvPr id="5" name="4 - Θέση περιεχομένου"/>
          <p:cNvSpPr>
            <a:spLocks noGrp="1"/>
          </p:cNvSpPr>
          <p:nvPr>
            <p:ph idx="1"/>
          </p:nvPr>
        </p:nvSpPr>
        <p:spPr>
          <a:xfrm>
            <a:off x="642910" y="1571612"/>
            <a:ext cx="7858180" cy="3000396"/>
          </a:xfrm>
        </p:spPr>
        <p:txBody>
          <a:bodyPr>
            <a:normAutofit/>
          </a:bodyPr>
          <a:lstStyle/>
          <a:p>
            <a:pPr algn="just"/>
            <a:r>
              <a:rPr lang="el-GR" sz="2800" dirty="0" smtClean="0"/>
              <a:t>Η </a:t>
            </a:r>
            <a:r>
              <a:rPr lang="el-GR" sz="2800" b="1" dirty="0" smtClean="0"/>
              <a:t>ηλεκτρονική μουσική</a:t>
            </a:r>
            <a:r>
              <a:rPr lang="el-GR" sz="2800" dirty="0" smtClean="0"/>
              <a:t> είναι είδος μουσικής το οποίο χρησιμοποιεί ηλεκτρονικά μουσικά όργανα και γενικότερα ηλεκτρονική μουσική τεχνολογία για την παραγωγή της. Οι πρώτοι πειραματισμοί εμφανίστηκαν στα τέλη του 19ου αιώνα, ενώ στα τέλη του 20ού έγινε η κυρίαρχη μορφή μουσικής.</a:t>
            </a:r>
            <a:endParaRPr lang="el-GR" sz="2800" dirty="0"/>
          </a:p>
        </p:txBody>
      </p:sp>
      <p:sp>
        <p:nvSpPr>
          <p:cNvPr id="28674" name="AutoShape 2" descr="Αποτέλεσμα εικόνας για μουσ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 name="6 - Εικόνα" descr="images (3).jpg"/>
          <p:cNvPicPr>
            <a:picLocks noChangeAspect="1"/>
          </p:cNvPicPr>
          <p:nvPr/>
        </p:nvPicPr>
        <p:blipFill>
          <a:blip r:embed="rId2"/>
          <a:stretch>
            <a:fillRect/>
          </a:stretch>
        </p:blipFill>
        <p:spPr>
          <a:xfrm>
            <a:off x="1857356" y="4214818"/>
            <a:ext cx="5715040" cy="2643182"/>
          </a:xfrm>
          <a:prstGeom prst="rect">
            <a:avLst/>
          </a:prstGeom>
        </p:spPr>
      </p:pic>
    </p:spTree>
  </p:cSld>
  <p:clrMapOvr>
    <a:masterClrMapping/>
  </p:clrMapOvr>
  <p:transition>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ormAutofit/>
          </a:bodyPr>
          <a:lstStyle/>
          <a:p>
            <a:r>
              <a:rPr lang="el-GR" u="sng" dirty="0" smtClean="0"/>
              <a:t>Η αρχή της ηλεκτρονικής μουσικής</a:t>
            </a:r>
            <a:endParaRPr lang="el-GR" u="sng" dirty="0"/>
          </a:p>
        </p:txBody>
      </p:sp>
      <p:sp>
        <p:nvSpPr>
          <p:cNvPr id="3" name="2 - Θέση περιεχομένου"/>
          <p:cNvSpPr>
            <a:spLocks noGrp="1"/>
          </p:cNvSpPr>
          <p:nvPr>
            <p:ph idx="1"/>
          </p:nvPr>
        </p:nvSpPr>
        <p:spPr>
          <a:xfrm>
            <a:off x="457200" y="2000240"/>
            <a:ext cx="8229600" cy="4125923"/>
          </a:xfrm>
        </p:spPr>
        <p:txBody>
          <a:bodyPr>
            <a:normAutofit/>
          </a:bodyPr>
          <a:lstStyle/>
          <a:p>
            <a:r>
              <a:rPr lang="el-GR" sz="2800" dirty="0" smtClean="0"/>
              <a:t>Οι πρώτες ηλεκτρονικές συσκευές αναπτύχθηκαν στο τέλος του 19</a:t>
            </a:r>
            <a:r>
              <a:rPr lang="el-GR" sz="2800" baseline="30000" dirty="0" smtClean="0"/>
              <a:t>ου</a:t>
            </a:r>
            <a:r>
              <a:rPr lang="el-GR" sz="2800" dirty="0" smtClean="0"/>
              <a:t> αιώνα. Αργότερα, το 1920-1930 άρχισαν να παρουσιάζονται οι πρώτες μουσικές συνθέσεις. Το 1940 άρχισαν οι πειραματισμοί με τις μαγνητοφωνήσεις των μελωδιών, αλλάζοντας την ταχύτητα περιστροφής των κυλίνδρων της κασέτας και επιταχύνοντας ή μειώνοντας την συχνότητα της μουσικής αλλά και τη φορά της.</a:t>
            </a:r>
            <a:endParaRPr lang="el-GR" sz="2800" dirty="0"/>
          </a:p>
        </p:txBody>
      </p:sp>
    </p:spTree>
  </p:cSld>
  <p:clrMapOvr>
    <a:masterClrMapping/>
  </p:clrMapOvr>
  <p:transition>
    <p:pull dir="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Μέρος 2</a:t>
            </a:r>
            <a:endParaRPr lang="el-GR" u="sng" dirty="0"/>
          </a:p>
        </p:txBody>
      </p:sp>
      <p:sp>
        <p:nvSpPr>
          <p:cNvPr id="3" name="2 - Θέση περιεχομένου"/>
          <p:cNvSpPr>
            <a:spLocks noGrp="1"/>
          </p:cNvSpPr>
          <p:nvPr>
            <p:ph idx="1"/>
          </p:nvPr>
        </p:nvSpPr>
        <p:spPr/>
        <p:txBody>
          <a:bodyPr/>
          <a:lstStyle/>
          <a:p>
            <a:r>
              <a:rPr lang="el-GR" dirty="0" smtClean="0"/>
              <a:t>Η πρώτη φορά που παράχθηκε μουσική αποκλειστικά με ηλεκτρονικά μέσα ήταν στην Γερμανία το 1953, ενώ ακολούθησαν και συνθέσεις στην Ιαπωνία και τις Ηνωμένες Πολιτείες και στην Αυστραλία</a:t>
            </a:r>
            <a:endParaRPr lang="el-GR" dirty="0"/>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Β. Ιστορική περίοδος (8ος-6ος αι. </a:t>
            </a:r>
            <a:r>
              <a:rPr lang="el-GR"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π.Χ.</a:t>
            </a: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 Θέση περιεχομένου"/>
          <p:cNvSpPr>
            <a:spLocks noGrp="1"/>
          </p:cNvSpPr>
          <p:nvPr>
            <p:ph idx="1"/>
          </p:nvPr>
        </p:nvSpPr>
        <p:spPr>
          <a:xfrm>
            <a:off x="457200" y="1600201"/>
            <a:ext cx="8229600" cy="1185858"/>
          </a:xfrm>
        </p:spPr>
        <p:txBody>
          <a:bodyPr>
            <a:normAutofit/>
          </a:bodyPr>
          <a:lstStyle/>
          <a:p>
            <a:pPr>
              <a:buNone/>
            </a:pPr>
            <a:r>
              <a:rPr lang="el-GR" dirty="0" smtClean="0"/>
              <a:t>    </a:t>
            </a:r>
            <a:r>
              <a:rPr lang="el-GR" sz="3000" dirty="0" smtClean="0"/>
              <a:t>Κέντρο μουσικής ανάπτυξης στην εποχή αυτή είναι η Σπάρτη και ακμάζουν οι μουσικοί:</a:t>
            </a:r>
            <a:endParaRPr lang="el-GR" sz="3000" dirty="0"/>
          </a:p>
        </p:txBody>
      </p:sp>
      <p:sp>
        <p:nvSpPr>
          <p:cNvPr id="4" name="3 - TextBox"/>
          <p:cNvSpPr txBox="1"/>
          <p:nvPr/>
        </p:nvSpPr>
        <p:spPr>
          <a:xfrm>
            <a:off x="785786" y="3000372"/>
            <a:ext cx="7429552" cy="1938992"/>
          </a:xfrm>
          <a:prstGeom prst="rect">
            <a:avLst/>
          </a:prstGeom>
          <a:noFill/>
        </p:spPr>
        <p:txBody>
          <a:bodyPr wrap="square" rtlCol="0">
            <a:spAutoFit/>
          </a:bodyPr>
          <a:lstStyle/>
          <a:p>
            <a:pPr>
              <a:buFont typeface="Wingdings" pitchFamily="2" charset="2"/>
              <a:buChar char="ü"/>
            </a:pPr>
            <a:r>
              <a:rPr lang="el-GR" sz="3000" dirty="0" smtClean="0"/>
              <a:t>Τέρπανδρος από τη Λέσβο </a:t>
            </a:r>
          </a:p>
          <a:p>
            <a:pPr>
              <a:buFont typeface="Wingdings" pitchFamily="2" charset="2"/>
              <a:buChar char="ü"/>
            </a:pPr>
            <a:r>
              <a:rPr lang="el-GR" sz="3000" dirty="0" err="1" smtClean="0"/>
              <a:t>Κλωνάς</a:t>
            </a:r>
            <a:endParaRPr lang="el-GR" sz="3000" dirty="0" smtClean="0"/>
          </a:p>
          <a:p>
            <a:pPr>
              <a:buFont typeface="Wingdings" pitchFamily="2" charset="2"/>
              <a:buChar char="ü"/>
            </a:pPr>
            <a:r>
              <a:rPr lang="el-GR" sz="3000" dirty="0" smtClean="0"/>
              <a:t>Αρχίλοχος</a:t>
            </a:r>
          </a:p>
          <a:p>
            <a:pPr>
              <a:buFont typeface="Wingdings" pitchFamily="2" charset="2"/>
              <a:buChar char="ü"/>
            </a:pPr>
            <a:r>
              <a:rPr lang="el-GR" sz="3000" dirty="0" smtClean="0"/>
              <a:t>Όλυμπος</a:t>
            </a:r>
            <a:endParaRPr lang="el-GR" sz="3000" dirty="0"/>
          </a:p>
        </p:txBody>
      </p:sp>
    </p:spTree>
  </p:cSld>
  <p:clrMapOvr>
    <a:masterClrMapping/>
  </p:clrMapOvr>
  <p:transition>
    <p:wheel spokes="3"/>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Αύξηση της δημοτικότητας</a:t>
            </a:r>
            <a:endParaRPr lang="el-GR" u="sng" dirty="0"/>
          </a:p>
        </p:txBody>
      </p:sp>
      <p:sp>
        <p:nvSpPr>
          <p:cNvPr id="3" name="2 - Θέση περιεχομένου"/>
          <p:cNvSpPr>
            <a:spLocks noGrp="1"/>
          </p:cNvSpPr>
          <p:nvPr>
            <p:ph idx="1"/>
          </p:nvPr>
        </p:nvSpPr>
        <p:spPr>
          <a:xfrm>
            <a:off x="500034" y="2071679"/>
            <a:ext cx="8229600" cy="3929090"/>
          </a:xfrm>
        </p:spPr>
        <p:txBody>
          <a:bodyPr>
            <a:normAutofit/>
          </a:bodyPr>
          <a:lstStyle/>
          <a:p>
            <a:r>
              <a:rPr lang="el-GR" sz="2800" dirty="0" smtClean="0"/>
              <a:t>1960</a:t>
            </a:r>
            <a:r>
              <a:rPr lang="en-US" sz="2800" dirty="0" smtClean="0"/>
              <a:t>:</a:t>
            </a:r>
            <a:r>
              <a:rPr lang="el-GR" sz="2800" dirty="0" smtClean="0"/>
              <a:t> οι πρώτες ηλεκτρονικές συσκευές που εμφανίστηκαν στην Αμερική και Ευρώπη</a:t>
            </a:r>
          </a:p>
          <a:p>
            <a:r>
              <a:rPr lang="el-GR" sz="2800" dirty="0" smtClean="0"/>
              <a:t>1970</a:t>
            </a:r>
            <a:r>
              <a:rPr lang="en-US" sz="2800" dirty="0" smtClean="0"/>
              <a:t>: </a:t>
            </a:r>
            <a:r>
              <a:rPr lang="el-GR" sz="2800" dirty="0" smtClean="0"/>
              <a:t> οι ηλεκτρονικές μελωδίες που εμφανίζονται πιο συχνά στην ποπ μουσική με την εμφάνιση των μουσικών ειδών όπως η </a:t>
            </a:r>
            <a:r>
              <a:rPr lang="en-US" sz="2800" dirty="0" smtClean="0"/>
              <a:t>disco </a:t>
            </a:r>
            <a:r>
              <a:rPr lang="el-GR" sz="2800" dirty="0" smtClean="0"/>
              <a:t>και η </a:t>
            </a:r>
            <a:r>
              <a:rPr lang="en-US" sz="2800" dirty="0" smtClean="0"/>
              <a:t>krautrock.</a:t>
            </a:r>
            <a:endParaRPr lang="el-GR" sz="2800" dirty="0" smtClean="0"/>
          </a:p>
          <a:p>
            <a:r>
              <a:rPr lang="el-GR" sz="2800" dirty="0" smtClean="0"/>
              <a:t>1980</a:t>
            </a:r>
            <a:r>
              <a:rPr lang="en-US" sz="2800" dirty="0" smtClean="0"/>
              <a:t>: </a:t>
            </a:r>
            <a:r>
              <a:rPr lang="el-GR" sz="2800" dirty="0" smtClean="0"/>
              <a:t>η ηλεκτρονική μουσική εμφανίζεται στα τραγούδια ποπ, κυρίως με την χρήση πλήκτρων</a:t>
            </a:r>
            <a:endParaRPr lang="el-GR" sz="2800" dirty="0"/>
          </a:p>
        </p:txBody>
      </p:sp>
    </p:spTree>
  </p:cSld>
  <p:clrMapOvr>
    <a:masterClrMapping/>
  </p:clrMapOvr>
  <p:transition>
    <p:circl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Είδη ηλεκτρονικής μουσικής</a:t>
            </a:r>
            <a:endParaRPr lang="el-GR" u="sng" dirty="0"/>
          </a:p>
        </p:txBody>
      </p:sp>
      <p:sp>
        <p:nvSpPr>
          <p:cNvPr id="3" name="2 - Θέση περιεχομένου"/>
          <p:cNvSpPr>
            <a:spLocks noGrp="1"/>
          </p:cNvSpPr>
          <p:nvPr>
            <p:ph idx="1"/>
          </p:nvPr>
        </p:nvSpPr>
        <p:spPr/>
        <p:txBody>
          <a:bodyPr/>
          <a:lstStyle/>
          <a:p>
            <a:pPr>
              <a:buNone/>
            </a:pPr>
            <a:r>
              <a:rPr lang="el-GR" dirty="0" smtClean="0"/>
              <a:t>    Με την πάροδο του χρόνου, τα είδη της ηλεκτρονικής μουσικής διασπάστηκαν σε διάφορες γκάμες, όπως</a:t>
            </a:r>
            <a:r>
              <a:rPr lang="en-US" dirty="0" smtClean="0"/>
              <a:t>:</a:t>
            </a:r>
            <a:endParaRPr lang="el-GR" dirty="0" smtClean="0"/>
          </a:p>
          <a:p>
            <a:r>
              <a:rPr lang="el-GR" dirty="0" smtClean="0"/>
              <a:t>  </a:t>
            </a:r>
            <a:r>
              <a:rPr lang="en-US" dirty="0" smtClean="0"/>
              <a:t> techno</a:t>
            </a:r>
            <a:endParaRPr lang="el-GR" dirty="0" smtClean="0"/>
          </a:p>
          <a:p>
            <a:r>
              <a:rPr lang="el-GR" dirty="0" smtClean="0"/>
              <a:t>   </a:t>
            </a:r>
            <a:r>
              <a:rPr lang="en-US" dirty="0" smtClean="0"/>
              <a:t>acid jazz</a:t>
            </a:r>
            <a:endParaRPr lang="el-GR" dirty="0" smtClean="0"/>
          </a:p>
          <a:p>
            <a:r>
              <a:rPr lang="el-GR" dirty="0" smtClean="0"/>
              <a:t>   </a:t>
            </a:r>
            <a:r>
              <a:rPr lang="en-US" dirty="0" smtClean="0"/>
              <a:t>trance</a:t>
            </a:r>
            <a:endParaRPr lang="el-GR" dirty="0" smtClean="0"/>
          </a:p>
          <a:p>
            <a:r>
              <a:rPr lang="el-GR" dirty="0" smtClean="0"/>
              <a:t>   </a:t>
            </a:r>
            <a:r>
              <a:rPr lang="en-US" dirty="0" smtClean="0"/>
              <a:t>drum n bass</a:t>
            </a:r>
            <a:endParaRPr lang="el-GR" dirty="0" smtClean="0"/>
          </a:p>
          <a:p>
            <a:r>
              <a:rPr lang="en-US" dirty="0" smtClean="0"/>
              <a:t>   house</a:t>
            </a:r>
          </a:p>
          <a:p>
            <a:pPr>
              <a:buNone/>
            </a:pPr>
            <a:endParaRPr lang="el-GR" dirty="0"/>
          </a:p>
        </p:txBody>
      </p:sp>
      <p:pic>
        <p:nvPicPr>
          <p:cNvPr id="4" name="3 - Εικόνα" descr="0754761001429299884.jpg"/>
          <p:cNvPicPr>
            <a:picLocks noChangeAspect="1"/>
          </p:cNvPicPr>
          <p:nvPr/>
        </p:nvPicPr>
        <p:blipFill>
          <a:blip r:embed="rId2" cstate="email"/>
          <a:stretch>
            <a:fillRect/>
          </a:stretch>
        </p:blipFill>
        <p:spPr>
          <a:xfrm>
            <a:off x="3357554" y="3143248"/>
            <a:ext cx="5524494" cy="3529012"/>
          </a:xfrm>
          <a:prstGeom prst="rect">
            <a:avLst/>
          </a:prstGeom>
        </p:spPr>
      </p:pic>
    </p:spTree>
  </p:cSld>
  <p:clrMapOvr>
    <a:masterClrMapping/>
  </p:clrMapOvr>
  <p:transition>
    <p:split orient="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t>techno</a:t>
            </a:r>
            <a:endParaRPr lang="el-GR" u="sng" dirty="0"/>
          </a:p>
        </p:txBody>
      </p:sp>
      <p:sp>
        <p:nvSpPr>
          <p:cNvPr id="3" name="2 - Θέση περιεχομένου"/>
          <p:cNvSpPr>
            <a:spLocks noGrp="1"/>
          </p:cNvSpPr>
          <p:nvPr>
            <p:ph idx="1"/>
          </p:nvPr>
        </p:nvSpPr>
        <p:spPr>
          <a:xfrm>
            <a:off x="428596" y="1428736"/>
            <a:ext cx="8229600" cy="3429024"/>
          </a:xfrm>
        </p:spPr>
        <p:txBody>
          <a:bodyPr>
            <a:normAutofit fontScale="85000" lnSpcReduction="10000"/>
          </a:bodyPr>
          <a:lstStyle/>
          <a:p>
            <a:r>
              <a:rPr lang="el-GR" dirty="0" smtClean="0"/>
              <a:t>Techno είναι μια μορφή ηλεκτρονικής χορευτικής μουσικής που προέκυψε στο Ντιτρόιτ, Μίτσιγκαν, στις Ηνωμένες Πολιτείες κατά τη διάρκεια τα μέσα της δεκαετίας του 1980. Η πρώτη καταγεγραμμένη χρήση της λέξης techno σε σχέση με ένα συγκεκριμένο είδος μουσικής ήταν το 1988. Πολλές μορφές της techno υπάρχουν τώρα, αλλά Detroit techno θεωρείται ως το θεμέλιο πάνω στο οποίο έχουν χτιστεί ένας αριθμός subgenres. </a:t>
            </a:r>
            <a:r>
              <a:rPr lang="el-GR" dirty="0" smtClean="0">
                <a:hlinkClick r:id="rId2"/>
              </a:rPr>
              <a:t>Βίντεο</a:t>
            </a:r>
            <a:endParaRPr lang="en-US" dirty="0" smtClean="0"/>
          </a:p>
        </p:txBody>
      </p:sp>
      <p:pic>
        <p:nvPicPr>
          <p:cNvPr id="4" name="3 - Εικόνα" descr="αρχείο λήψης (2).jpg"/>
          <p:cNvPicPr>
            <a:picLocks noChangeAspect="1"/>
          </p:cNvPicPr>
          <p:nvPr/>
        </p:nvPicPr>
        <p:blipFill>
          <a:blip r:embed="rId3"/>
          <a:stretch>
            <a:fillRect/>
          </a:stretch>
        </p:blipFill>
        <p:spPr>
          <a:xfrm>
            <a:off x="2285984" y="4929174"/>
            <a:ext cx="4786346" cy="1928826"/>
          </a:xfrm>
          <a:prstGeom prst="rect">
            <a:avLst/>
          </a:prstGeom>
        </p:spPr>
      </p:pic>
    </p:spTree>
  </p:cSld>
  <p:clrMapOvr>
    <a:masterClrMapping/>
  </p:clrMapOvr>
  <p:transition>
    <p:comb/>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1143000"/>
          </a:xfrm>
        </p:spPr>
        <p:txBody>
          <a:bodyPr>
            <a:normAutofit/>
          </a:bodyPr>
          <a:lstStyle/>
          <a:p>
            <a:r>
              <a:rPr lang="en-US" u="sng" dirty="0" smtClean="0"/>
              <a:t>acid jazz</a:t>
            </a:r>
            <a:endParaRPr lang="el-GR" u="sng" dirty="0"/>
          </a:p>
        </p:txBody>
      </p:sp>
      <p:sp>
        <p:nvSpPr>
          <p:cNvPr id="3" name="2 - Θέση περιεχομένου"/>
          <p:cNvSpPr>
            <a:spLocks noGrp="1"/>
          </p:cNvSpPr>
          <p:nvPr>
            <p:ph idx="1"/>
          </p:nvPr>
        </p:nvSpPr>
        <p:spPr>
          <a:xfrm>
            <a:off x="500034" y="1600200"/>
            <a:ext cx="8186766" cy="2828932"/>
          </a:xfrm>
          <a:noFill/>
        </p:spPr>
        <p:txBody>
          <a:bodyPr>
            <a:normAutofit fontScale="92500" lnSpcReduction="10000"/>
          </a:bodyPr>
          <a:lstStyle/>
          <a:p>
            <a:r>
              <a:rPr lang="el-GR" dirty="0" smtClean="0"/>
              <a:t>Η </a:t>
            </a:r>
            <a:r>
              <a:rPr lang="en-US" dirty="0" smtClean="0"/>
              <a:t>acid jazz</a:t>
            </a:r>
            <a:r>
              <a:rPr lang="el-GR" dirty="0" smtClean="0"/>
              <a:t>, γνωστή και ως </a:t>
            </a:r>
            <a:r>
              <a:rPr lang="en-US" dirty="0" smtClean="0"/>
              <a:t>club jazz</a:t>
            </a:r>
            <a:r>
              <a:rPr lang="el-GR" dirty="0" smtClean="0"/>
              <a:t>, είναι ένα μουσικό είδος που περιλαμβάνει στοιχεία από</a:t>
            </a:r>
            <a:r>
              <a:rPr lang="en-US" dirty="0" smtClean="0"/>
              <a:t> jazz, soul, funk </a:t>
            </a:r>
            <a:r>
              <a:rPr lang="el-GR" dirty="0" smtClean="0"/>
              <a:t>και</a:t>
            </a:r>
            <a:r>
              <a:rPr lang="en-US" dirty="0" smtClean="0"/>
              <a:t> disco. </a:t>
            </a:r>
            <a:r>
              <a:rPr lang="el-GR" dirty="0" smtClean="0"/>
              <a:t>Ανακαλύφθηκε στο Λονδίνο στα μέσα του 1980 και εξαπλώθηκε στην Ηνωμένες πολιτείες, στην Ιαπωνία, στην Ανατολική Ευρώπη και στη Βραζιλία.</a:t>
            </a:r>
            <a:endParaRPr lang="el-GR" dirty="0"/>
          </a:p>
        </p:txBody>
      </p:sp>
      <p:pic>
        <p:nvPicPr>
          <p:cNvPr id="4" name="3 - Εικόνα" descr="αρχείο λήψης.png"/>
          <p:cNvPicPr>
            <a:picLocks noChangeAspect="1"/>
          </p:cNvPicPr>
          <p:nvPr/>
        </p:nvPicPr>
        <p:blipFill>
          <a:blip r:embed="rId2"/>
          <a:stretch>
            <a:fillRect/>
          </a:stretch>
        </p:blipFill>
        <p:spPr>
          <a:xfrm>
            <a:off x="3143240" y="4500570"/>
            <a:ext cx="3929090" cy="2143125"/>
          </a:xfrm>
          <a:prstGeom prst="rect">
            <a:avLst/>
          </a:prstGeom>
        </p:spPr>
      </p:pic>
    </p:spTree>
  </p:cSld>
  <p:clrMapOvr>
    <a:masterClrMapping/>
  </p:clrMapOvr>
  <p:transition>
    <p:wheel spokes="3"/>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n-US" u="sng" dirty="0" smtClean="0"/>
              <a:t>trance</a:t>
            </a:r>
            <a:endParaRPr lang="el-GR" u="sng" dirty="0"/>
          </a:p>
        </p:txBody>
      </p:sp>
      <p:sp>
        <p:nvSpPr>
          <p:cNvPr id="3" name="2 - Θέση περιεχομένου"/>
          <p:cNvSpPr>
            <a:spLocks noGrp="1"/>
          </p:cNvSpPr>
          <p:nvPr>
            <p:ph idx="1"/>
          </p:nvPr>
        </p:nvSpPr>
        <p:spPr>
          <a:xfrm>
            <a:off x="428596" y="1428736"/>
            <a:ext cx="8229600" cy="4125923"/>
          </a:xfrm>
        </p:spPr>
        <p:txBody>
          <a:bodyPr>
            <a:normAutofit/>
          </a:bodyPr>
          <a:lstStyle/>
          <a:p>
            <a:r>
              <a:rPr lang="el-GR" sz="2800" dirty="0" smtClean="0"/>
              <a:t>Η μουσική Trance είναι ένα είδος ηλεκτρονικής μουσικής. Ως όνομα ξεκίνησε το 1990 αλλά ουσιαστικά υπήρχαν μουσικοί παλιότερα που συνέθεταν μια πρώιμη μορφή της. Ξεκίνησε στην Γερμανία και στην Ολλανδία και αργότερα σε διάφορες άλλες χώρες της Ευρώπης ως Rave μουσική προτού φτάσει στην Αμερική. </a:t>
            </a:r>
            <a:r>
              <a:rPr lang="el-GR" sz="2800" dirty="0" smtClean="0">
                <a:hlinkClick r:id="rId2"/>
              </a:rPr>
              <a:t>Βίντεο</a:t>
            </a:r>
            <a:endParaRPr lang="el-GR" sz="2800" dirty="0"/>
          </a:p>
        </p:txBody>
      </p:sp>
      <p:pic>
        <p:nvPicPr>
          <p:cNvPr id="4" name="3 - Εικόνα" descr="images.jpg"/>
          <p:cNvPicPr>
            <a:picLocks noChangeAspect="1"/>
          </p:cNvPicPr>
          <p:nvPr/>
        </p:nvPicPr>
        <p:blipFill>
          <a:blip r:embed="rId3"/>
          <a:stretch>
            <a:fillRect/>
          </a:stretch>
        </p:blipFill>
        <p:spPr>
          <a:xfrm>
            <a:off x="2714612" y="4643446"/>
            <a:ext cx="5000660" cy="2214554"/>
          </a:xfrm>
          <a:prstGeom prst="rect">
            <a:avLst/>
          </a:prstGeom>
        </p:spPr>
      </p:pic>
    </p:spTree>
  </p:cSld>
  <p:clrMapOvr>
    <a:masterClrMapping/>
  </p:clrMapOvr>
  <p:transition>
    <p:blinds dir="ver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t>drum n bass</a:t>
            </a:r>
            <a:endParaRPr lang="el-GR" u="sng" dirty="0"/>
          </a:p>
        </p:txBody>
      </p:sp>
      <p:sp>
        <p:nvSpPr>
          <p:cNvPr id="3" name="2 - Θέση περιεχομένου"/>
          <p:cNvSpPr>
            <a:spLocks noGrp="1"/>
          </p:cNvSpPr>
          <p:nvPr>
            <p:ph idx="1"/>
          </p:nvPr>
        </p:nvSpPr>
        <p:spPr>
          <a:xfrm>
            <a:off x="457200" y="1928803"/>
            <a:ext cx="8229600" cy="3214710"/>
          </a:xfrm>
        </p:spPr>
        <p:txBody>
          <a:bodyPr/>
          <a:lstStyle/>
          <a:p>
            <a:r>
              <a:rPr lang="en-US" dirty="0" smtClean="0"/>
              <a:t>drum n bass</a:t>
            </a:r>
            <a:r>
              <a:rPr lang="el-GR" dirty="0" smtClean="0"/>
              <a:t>   αναδείχτηκε στην Αγγλία στις αρχές της δεκαετίας του 1990. Αναγνωρίζεται από τους πιο γρήγορους ρυθμούς με ισχυρά μπάσα</a:t>
            </a:r>
            <a:r>
              <a:rPr lang="en-US" dirty="0" smtClean="0"/>
              <a:t>.</a:t>
            </a:r>
            <a:r>
              <a:rPr lang="el-GR" dirty="0" smtClean="0"/>
              <a:t> </a:t>
            </a:r>
            <a:r>
              <a:rPr lang="el-GR" dirty="0" smtClean="0">
                <a:hlinkClick r:id="rId2"/>
              </a:rPr>
              <a:t>Βίντεο</a:t>
            </a:r>
            <a:endParaRPr lang="el-GR" dirty="0"/>
          </a:p>
        </p:txBody>
      </p:sp>
      <p:pic>
        <p:nvPicPr>
          <p:cNvPr id="4" name="3 - Εικόνα" descr="images (1).jpg"/>
          <p:cNvPicPr>
            <a:picLocks noChangeAspect="1"/>
          </p:cNvPicPr>
          <p:nvPr/>
        </p:nvPicPr>
        <p:blipFill>
          <a:blip r:embed="rId3"/>
          <a:stretch>
            <a:fillRect/>
          </a:stretch>
        </p:blipFill>
        <p:spPr>
          <a:xfrm>
            <a:off x="1000100" y="4000504"/>
            <a:ext cx="7072362" cy="2357454"/>
          </a:xfrm>
          <a:prstGeom prst="rect">
            <a:avLst/>
          </a:prstGeom>
        </p:spPr>
      </p:pic>
    </p:spTree>
  </p:cSld>
  <p:clrMapOvr>
    <a:masterClrMapping/>
  </p:clrMapOvr>
  <p:transition>
    <p:cover dir="l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t> house</a:t>
            </a:r>
            <a:endParaRPr lang="el-GR" u="sng" dirty="0"/>
          </a:p>
        </p:txBody>
      </p:sp>
      <p:sp>
        <p:nvSpPr>
          <p:cNvPr id="3" name="2 - Θέση περιεχομένου"/>
          <p:cNvSpPr>
            <a:spLocks noGrp="1"/>
          </p:cNvSpPr>
          <p:nvPr>
            <p:ph idx="1"/>
          </p:nvPr>
        </p:nvSpPr>
        <p:spPr/>
        <p:txBody>
          <a:bodyPr>
            <a:normAutofit/>
          </a:bodyPr>
          <a:lstStyle/>
          <a:p>
            <a:r>
              <a:rPr lang="el-GR" dirty="0" smtClean="0"/>
              <a:t>Από την </a:t>
            </a:r>
            <a:r>
              <a:rPr lang="en-US" dirty="0" smtClean="0"/>
              <a:t>disco </a:t>
            </a:r>
            <a:r>
              <a:rPr lang="el-GR" dirty="0" smtClean="0"/>
              <a:t>μουσική στην δεκαετία του ΄80 αναπτύχθηκε ένα νέο πρωτοποριακό είδος μουσικής που αναγνωρίστηκε ως </a:t>
            </a:r>
            <a:r>
              <a:rPr lang="en-US" dirty="0" smtClean="0"/>
              <a:t>House</a:t>
            </a:r>
            <a:r>
              <a:rPr lang="el-GR" dirty="0" smtClean="0"/>
              <a:t>.</a:t>
            </a:r>
            <a:r>
              <a:rPr lang="en-US" dirty="0" smtClean="0"/>
              <a:t> </a:t>
            </a:r>
            <a:r>
              <a:rPr lang="el-GR" dirty="0" smtClean="0"/>
              <a:t>Δημιουργήθηκε από </a:t>
            </a:r>
            <a:r>
              <a:rPr lang="en-US" dirty="0" smtClean="0"/>
              <a:t>Djs </a:t>
            </a:r>
            <a:r>
              <a:rPr lang="el-GR" dirty="0" smtClean="0"/>
              <a:t>και μουσικούς παραγωγούς στο Σικάγο το 1980. Γρήγορα εξαπλώθηκε και σε άλλες αμερικανικές πόλεις όπως το Ντιτρόιτ, Νέα Υόρκη, Βαλτιμόρη, και Newark. </a:t>
            </a:r>
            <a:r>
              <a:rPr lang="el-GR" dirty="0" smtClean="0">
                <a:hlinkClick r:id="rId2"/>
              </a:rPr>
              <a:t>Βίντεο</a:t>
            </a:r>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Προέλευση όρου </a:t>
            </a:r>
            <a:r>
              <a:rPr lang="en-US" u="sng" dirty="0" smtClean="0"/>
              <a:t>house</a:t>
            </a:r>
            <a:endParaRPr lang="el-GR" u="sng" dirty="0" smtClean="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Υπάρχουν πολλές απόψεις για την προέλευση του ονόματος </a:t>
            </a:r>
            <a:r>
              <a:rPr lang="en-US" dirty="0" smtClean="0"/>
              <a:t>house</a:t>
            </a:r>
            <a:r>
              <a:rPr lang="el-GR" dirty="0" smtClean="0"/>
              <a:t>.Η επικρατέστερη είναι ότι προσήλθε από το πιο δημοφιλές κλαμπ του Σικάγο της δεκαετίας του΄70(</a:t>
            </a:r>
            <a:r>
              <a:rPr lang="en-US" dirty="0" smtClean="0"/>
              <a:t> the warehouse </a:t>
            </a:r>
            <a:r>
              <a:rPr lang="el-GR" dirty="0" smtClean="0"/>
              <a:t>).Ήταν η μουσική για εκείνους που ήθελαν κάτι παραπάνω από την συνηθισμένη μουσική των </a:t>
            </a:r>
            <a:r>
              <a:rPr lang="en-US" dirty="0" smtClean="0"/>
              <a:t> club </a:t>
            </a:r>
            <a:r>
              <a:rPr lang="el-GR" dirty="0" smtClean="0"/>
              <a:t>και του ραδιοφώνου. Είναι ουσιαστικά μια εξέλιξη της </a:t>
            </a:r>
            <a:r>
              <a:rPr lang="en-US" dirty="0" smtClean="0"/>
              <a:t>disco </a:t>
            </a:r>
            <a:r>
              <a:rPr lang="el-GR" dirty="0" smtClean="0"/>
              <a:t>με ενίσχυση σύγχρονων μουσικών τεχνικών – </a:t>
            </a:r>
            <a:r>
              <a:rPr lang="en-US" dirty="0" smtClean="0"/>
              <a:t>bass drum, electronic synthesizer baseline, electronic drums, effects, funk and pop samples </a:t>
            </a:r>
            <a:r>
              <a:rPr lang="el-GR" dirty="0" smtClean="0"/>
              <a:t>και ενισχυμένα  </a:t>
            </a:r>
            <a:endParaRPr lang="el-GR" dirty="0"/>
          </a:p>
        </p:txBody>
      </p:sp>
    </p:spTree>
  </p:cSld>
  <p:clrMapOvr>
    <a:masterClrMapping/>
  </p:clrMapOvr>
  <p:transition>
    <p:pull dir="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Μέρος 2</a:t>
            </a:r>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n-US" dirty="0" smtClean="0"/>
              <a:t>H house </a:t>
            </a:r>
            <a:r>
              <a:rPr lang="el-GR" dirty="0" smtClean="0"/>
              <a:t>παιζόταν παντού σε όλα τα πάρτι και έκρυβαν κοινωνικοπολιτικά μηνύματα(</a:t>
            </a:r>
            <a:r>
              <a:rPr lang="en-US" dirty="0" smtClean="0"/>
              <a:t>gay,</a:t>
            </a:r>
            <a:r>
              <a:rPr lang="el-GR" dirty="0" smtClean="0"/>
              <a:t>αποκλεισμός μαύρων κ.α.). Η </a:t>
            </a:r>
            <a:r>
              <a:rPr lang="en-US" dirty="0" smtClean="0"/>
              <a:t> house</a:t>
            </a:r>
            <a:r>
              <a:rPr lang="el-GR" dirty="0" smtClean="0"/>
              <a:t> ένωσε λευκούς, έγχρωμους και ομοφυλόφιλους σε μια εποχή που γίνονταν φυλετικές και ρατσιστικές διακρίσεις.</a:t>
            </a:r>
            <a:endParaRPr lang="el-GR" dirty="0"/>
          </a:p>
        </p:txBody>
      </p:sp>
      <p:pic>
        <p:nvPicPr>
          <p:cNvPr id="1030" name="Picture 6" descr="Αποτέλεσμα εικόνας για house music"/>
          <p:cNvPicPr>
            <a:picLocks noChangeAspect="1" noChangeArrowheads="1"/>
          </p:cNvPicPr>
          <p:nvPr/>
        </p:nvPicPr>
        <p:blipFill>
          <a:blip r:embed="rId2"/>
          <a:srcRect/>
          <a:stretch>
            <a:fillRect/>
          </a:stretch>
        </p:blipFill>
        <p:spPr bwMode="auto">
          <a:xfrm>
            <a:off x="1148516" y="4643446"/>
            <a:ext cx="6923946" cy="2000264"/>
          </a:xfrm>
          <a:prstGeom prst="rect">
            <a:avLst/>
          </a:prstGeom>
          <a:noFill/>
        </p:spPr>
      </p:pic>
    </p:spTree>
  </p:cSld>
  <p:clrMapOvr>
    <a:masterClrMapping/>
  </p:clrMapOvr>
  <p:transition>
    <p:spli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Tomorrowland</a:t>
            </a:r>
            <a:endParaRPr lang="el-GR" dirty="0"/>
          </a:p>
        </p:txBody>
      </p:sp>
      <p:sp>
        <p:nvSpPr>
          <p:cNvPr id="3" name="2 - Θέση περιεχομένου"/>
          <p:cNvSpPr>
            <a:spLocks noGrp="1"/>
          </p:cNvSpPr>
          <p:nvPr>
            <p:ph idx="1"/>
          </p:nvPr>
        </p:nvSpPr>
        <p:spPr/>
        <p:txBody>
          <a:bodyPr>
            <a:normAutofit/>
          </a:bodyPr>
          <a:lstStyle/>
          <a:p>
            <a:r>
              <a:rPr lang="el-GR" sz="2400" dirty="0" smtClean="0"/>
              <a:t>Το </a:t>
            </a:r>
            <a:r>
              <a:rPr lang="en-US" sz="2400" dirty="0" smtClean="0"/>
              <a:t>Tomorrowland </a:t>
            </a:r>
            <a:r>
              <a:rPr lang="el-GR" sz="2400" dirty="0" smtClean="0"/>
              <a:t>είναι το μεγαλύτερο φεστιβάλ ηλεκτρονικής μουσικής που έχει προέλευση το Βέλγιο. προσφέρει μια ευρύτητα μουσικών ειδών εντός των πλαισίων της ηλεκτρονικής μουσικής. Από το 2005, λαμβάνει χώρα κάθε καλοκαίρι στην τοποθεσία </a:t>
            </a:r>
            <a:r>
              <a:rPr lang="el-GR" sz="2400" i="1" dirty="0" smtClean="0"/>
              <a:t>Schorre Boom</a:t>
            </a:r>
            <a:r>
              <a:rPr lang="el-GR" sz="2400" dirty="0" smtClean="0"/>
              <a:t>, με παγκοσμίου φήμης DJs όπως οι </a:t>
            </a:r>
            <a:r>
              <a:rPr lang="en-US" sz="2400" dirty="0" smtClean="0"/>
              <a:t>Armin Van Buuren David Guetta Ferry Cosrten </a:t>
            </a:r>
            <a:r>
              <a:rPr lang="el-GR" sz="2400" dirty="0" smtClean="0"/>
              <a:t>και </a:t>
            </a:r>
            <a:r>
              <a:rPr lang="en-US" sz="2400" dirty="0" smtClean="0"/>
              <a:t>Bob Sinclar </a:t>
            </a:r>
            <a:r>
              <a:rPr lang="el-GR" sz="2400" dirty="0" smtClean="0"/>
              <a:t>να το έχουν τιμήσει με την παρουσία τους.</a:t>
            </a:r>
            <a:endParaRPr lang="el-GR" sz="2400" dirty="0"/>
          </a:p>
        </p:txBody>
      </p:sp>
      <p:pic>
        <p:nvPicPr>
          <p:cNvPr id="4" name="Picture 2" descr="Αποτέλεσμα εικόνας για tomorrowland"/>
          <p:cNvPicPr>
            <a:picLocks noChangeAspect="1" noChangeArrowheads="1"/>
          </p:cNvPicPr>
          <p:nvPr/>
        </p:nvPicPr>
        <p:blipFill>
          <a:blip r:embed="rId2"/>
          <a:srcRect/>
          <a:stretch>
            <a:fillRect/>
          </a:stretch>
        </p:blipFill>
        <p:spPr bwMode="auto">
          <a:xfrm>
            <a:off x="2428860" y="4714860"/>
            <a:ext cx="3714776" cy="214314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57158" y="1500174"/>
            <a:ext cx="4357718" cy="5170646"/>
          </a:xfrm>
          <a:prstGeom prst="rect">
            <a:avLst/>
          </a:prstGeom>
          <a:noFill/>
        </p:spPr>
        <p:txBody>
          <a:bodyPr wrap="square" rtlCol="0">
            <a:spAutoFit/>
          </a:bodyPr>
          <a:lstStyle/>
          <a:p>
            <a:r>
              <a:rPr lang="el-GR" sz="3000" dirty="0" smtClean="0"/>
              <a:t>Τον επόμενο αιώνα κέντρο συνεχίζει να είναι η Σπάρτη ενώ προβάλλεται και η Αθήνα. Η μουσική εντάσσεται  στη ζωή της πόλης ως μέσο παιδείας. Έχουν βρεθεί όστρακα και αγγεία που δείχνουν σκηνές της μουσικής ζωής με θέματα από την ιδιωτική ζωή.</a:t>
            </a:r>
            <a:endParaRPr lang="el-GR" sz="3000" dirty="0"/>
          </a:p>
        </p:txBody>
      </p:sp>
      <p:pic>
        <p:nvPicPr>
          <p:cNvPr id="1026" name="Picture 2" descr="Αποτέλεσμα εικόνας για οστρακα και αγγεια μουσικη"/>
          <p:cNvPicPr>
            <a:picLocks noChangeAspect="1" noChangeArrowheads="1"/>
          </p:cNvPicPr>
          <p:nvPr/>
        </p:nvPicPr>
        <p:blipFill>
          <a:blip r:embed="rId2"/>
          <a:srcRect/>
          <a:stretch>
            <a:fillRect/>
          </a:stretch>
        </p:blipFill>
        <p:spPr bwMode="auto">
          <a:xfrm>
            <a:off x="5357818" y="1000108"/>
            <a:ext cx="3040644" cy="2370266"/>
          </a:xfrm>
          <a:prstGeom prst="rect">
            <a:avLst/>
          </a:prstGeom>
          <a:noFill/>
        </p:spPr>
      </p:pic>
      <p:pic>
        <p:nvPicPr>
          <p:cNvPr id="1028" name="Picture 4" descr="Αποτέλεσμα εικόνας για οστρακα και αγγεια μουσικη"/>
          <p:cNvPicPr>
            <a:picLocks noChangeAspect="1" noChangeArrowheads="1"/>
          </p:cNvPicPr>
          <p:nvPr/>
        </p:nvPicPr>
        <p:blipFill>
          <a:blip r:embed="rId3"/>
          <a:srcRect/>
          <a:stretch>
            <a:fillRect/>
          </a:stretch>
        </p:blipFill>
        <p:spPr bwMode="auto">
          <a:xfrm>
            <a:off x="5572132" y="4000504"/>
            <a:ext cx="2562225" cy="1781176"/>
          </a:xfrm>
          <a:prstGeom prst="rect">
            <a:avLst/>
          </a:prstGeom>
          <a:noFill/>
        </p:spPr>
      </p:pic>
      <p:sp>
        <p:nvSpPr>
          <p:cNvPr id="5" name="4 - TextBox"/>
          <p:cNvSpPr txBox="1"/>
          <p:nvPr/>
        </p:nvSpPr>
        <p:spPr>
          <a:xfrm>
            <a:off x="428596" y="428604"/>
            <a:ext cx="4214842" cy="646331"/>
          </a:xfrm>
          <a:prstGeom prst="rect">
            <a:avLst/>
          </a:prstGeom>
          <a:noFill/>
        </p:spPr>
        <p:txBody>
          <a:bodyPr wrap="square" rtlCol="0">
            <a:spAutoFit/>
          </a:bodyPr>
          <a:lstStyle/>
          <a:p>
            <a:r>
              <a:rPr lang="el-GR" sz="3600" b="1" dirty="0" smtClean="0"/>
              <a:t>Μέρος β</a:t>
            </a:r>
            <a:endParaRPr lang="el-GR" sz="3600" b="1" dirty="0"/>
          </a:p>
        </p:txBody>
      </p:sp>
    </p:spTree>
  </p:cSld>
  <p:clrMapOvr>
    <a:masterClrMapping/>
  </p:clrMapOvr>
  <p:transition>
    <p:pull dir="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2984"/>
          </a:xfrm>
        </p:spPr>
        <p:txBody>
          <a:bodyPr>
            <a:normAutofit/>
          </a:bodyPr>
          <a:lstStyle/>
          <a:p>
            <a:r>
              <a:rPr lang="en-US" dirty="0" err="1" smtClean="0"/>
              <a:t>Dimitri</a:t>
            </a:r>
            <a:r>
              <a:rPr lang="en-US" dirty="0" smtClean="0"/>
              <a:t> Vegas-Like Mike &amp; </a:t>
            </a:r>
            <a:r>
              <a:rPr lang="en-US" dirty="0" err="1" smtClean="0"/>
              <a:t>Hardwell</a:t>
            </a:r>
            <a:endParaRPr lang="el-GR" dirty="0"/>
          </a:p>
        </p:txBody>
      </p:sp>
      <p:sp>
        <p:nvSpPr>
          <p:cNvPr id="3" name="2 - Θέση περιεχομένου"/>
          <p:cNvSpPr>
            <a:spLocks noGrp="1"/>
          </p:cNvSpPr>
          <p:nvPr>
            <p:ph idx="1"/>
          </p:nvPr>
        </p:nvSpPr>
        <p:spPr>
          <a:xfrm>
            <a:off x="457200" y="1142984"/>
            <a:ext cx="8229600" cy="3929090"/>
          </a:xfrm>
        </p:spPr>
        <p:txBody>
          <a:bodyPr>
            <a:noAutofit/>
          </a:bodyPr>
          <a:lstStyle/>
          <a:p>
            <a:r>
              <a:rPr lang="en-US" sz="2400" dirty="0" err="1" smtClean="0"/>
              <a:t>Dimitri</a:t>
            </a:r>
            <a:r>
              <a:rPr lang="en-US" sz="2400" dirty="0" smtClean="0"/>
              <a:t> Vegas-Like Mike </a:t>
            </a:r>
            <a:r>
              <a:rPr lang="el-GR" sz="2400" dirty="0" smtClean="0"/>
              <a:t>είναι οι νούμερο ένα </a:t>
            </a:r>
            <a:r>
              <a:rPr lang="en-US" sz="2400" dirty="0" smtClean="0"/>
              <a:t>Dj</a:t>
            </a:r>
            <a:r>
              <a:rPr lang="el-GR" sz="2400" dirty="0" smtClean="0"/>
              <a:t>΄</a:t>
            </a:r>
            <a:r>
              <a:rPr lang="en-US" sz="2400" dirty="0" smtClean="0"/>
              <a:t>s </a:t>
            </a:r>
            <a:r>
              <a:rPr lang="el-GR" sz="2400" dirty="0" smtClean="0"/>
              <a:t>σε όλο τον κόσμο. Είναι ένα μουσικό βελγικό δίδυμο με ελληνικές ρίζες. Ο Dimitri Vegas γεννήθηκε το 1982 και ξεκίνησε την ενασχόληση με το επάγγελμα του DJ στην ηλικία των 14 ετών. </a:t>
            </a:r>
            <a:endParaRPr lang="en-US" sz="2400" dirty="0" smtClean="0"/>
          </a:p>
          <a:p>
            <a:r>
              <a:rPr lang="en-US" sz="2400" dirty="0" smtClean="0"/>
              <a:t>O </a:t>
            </a:r>
            <a:r>
              <a:rPr lang="en-US" sz="2400" dirty="0" err="1" smtClean="0"/>
              <a:t>Hardwell</a:t>
            </a:r>
            <a:r>
              <a:rPr lang="en-US" sz="2400" dirty="0" smtClean="0"/>
              <a:t> </a:t>
            </a:r>
            <a:r>
              <a:rPr lang="el-GR" sz="2400" dirty="0" smtClean="0"/>
              <a:t>γεννήθηκε τον Ιανουάριο του 1988 στην </a:t>
            </a:r>
            <a:r>
              <a:rPr lang="en-US" sz="2400" dirty="0" smtClean="0"/>
              <a:t>Breda </a:t>
            </a:r>
            <a:r>
              <a:rPr lang="el-GR" sz="2400" dirty="0" smtClean="0"/>
              <a:t>της Ολλανδίας. Από μικρός έπαιζε πιάνο και επηρεασμένος από μεγάλους </a:t>
            </a:r>
            <a:r>
              <a:rPr lang="en-US" sz="2400" dirty="0" err="1" smtClean="0"/>
              <a:t>Dj</a:t>
            </a:r>
            <a:r>
              <a:rPr lang="en-US" sz="2400" dirty="0" smtClean="0"/>
              <a:t> </a:t>
            </a:r>
            <a:r>
              <a:rPr lang="el-GR" sz="2400" dirty="0" smtClean="0"/>
              <a:t>όπως ο </a:t>
            </a:r>
            <a:r>
              <a:rPr lang="en-US" sz="2400" dirty="0" err="1" smtClean="0"/>
              <a:t>tiesto</a:t>
            </a:r>
            <a:r>
              <a:rPr lang="en-US" sz="2400" dirty="0" smtClean="0"/>
              <a:t> </a:t>
            </a:r>
            <a:r>
              <a:rPr lang="el-GR" sz="2400" dirty="0" smtClean="0"/>
              <a:t>και ο </a:t>
            </a:r>
            <a:r>
              <a:rPr lang="en-US" sz="2400" dirty="0" smtClean="0"/>
              <a:t>Armin van </a:t>
            </a:r>
            <a:r>
              <a:rPr lang="en-US" sz="2400" dirty="0" err="1" smtClean="0"/>
              <a:t>Buuren</a:t>
            </a:r>
            <a:r>
              <a:rPr lang="en-US" sz="2400" dirty="0" smtClean="0"/>
              <a:t> </a:t>
            </a:r>
            <a:r>
              <a:rPr lang="el-GR" sz="2400" dirty="0" smtClean="0"/>
              <a:t>.Στα δώδεκα του χρόνια έπαιξε στο πάρτι ενός φίλου του και από κει πήρε και το παρατσούκλι </a:t>
            </a:r>
            <a:r>
              <a:rPr lang="en-US" sz="2400" dirty="0" err="1" smtClean="0"/>
              <a:t>Hardwell</a:t>
            </a:r>
            <a:r>
              <a:rPr lang="en-US" sz="2400" dirty="0" smtClean="0"/>
              <a:t>. </a:t>
            </a:r>
            <a:r>
              <a:rPr lang="el-GR" sz="2400" dirty="0" smtClean="0"/>
              <a:t>Στα δεκατέσσερα του χρόνια υπέγραψε το πρώτο του συμβόλαιο</a:t>
            </a:r>
            <a:endParaRPr lang="el-GR" sz="2400" dirty="0"/>
          </a:p>
        </p:txBody>
      </p:sp>
      <p:pic>
        <p:nvPicPr>
          <p:cNvPr id="4" name="3 - Εικόνα" descr="images.jpg"/>
          <p:cNvPicPr>
            <a:picLocks noChangeAspect="1"/>
          </p:cNvPicPr>
          <p:nvPr/>
        </p:nvPicPr>
        <p:blipFill>
          <a:blip r:embed="rId2"/>
          <a:stretch>
            <a:fillRect/>
          </a:stretch>
        </p:blipFill>
        <p:spPr>
          <a:xfrm>
            <a:off x="285720" y="5286388"/>
            <a:ext cx="3714776" cy="1571612"/>
          </a:xfrm>
          <a:prstGeom prst="rect">
            <a:avLst/>
          </a:prstGeom>
        </p:spPr>
      </p:pic>
      <p:pic>
        <p:nvPicPr>
          <p:cNvPr id="5" name="4 - Εικόνα" descr="αρχείο λήψης.jpg"/>
          <p:cNvPicPr>
            <a:picLocks noChangeAspect="1"/>
          </p:cNvPicPr>
          <p:nvPr/>
        </p:nvPicPr>
        <p:blipFill>
          <a:blip r:embed="rId3"/>
          <a:stretch>
            <a:fillRect/>
          </a:stretch>
        </p:blipFill>
        <p:spPr>
          <a:xfrm>
            <a:off x="4357654" y="5286388"/>
            <a:ext cx="4786346" cy="1571612"/>
          </a:xfrm>
          <a:prstGeom prst="rect">
            <a:avLst/>
          </a:prstGeom>
        </p:spPr>
      </p:pic>
    </p:spTree>
  </p:cSld>
  <p:clrMapOvr>
    <a:masterClrMapping/>
  </p:clrMapOvr>
  <p:transition>
    <p:circl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u="sng" dirty="0" smtClean="0"/>
              <a:t>Martin Garrix</a:t>
            </a:r>
            <a:r>
              <a:rPr lang="el-GR" u="sng" dirty="0" smtClean="0"/>
              <a:t> &amp; Α</a:t>
            </a:r>
            <a:r>
              <a:rPr lang="en-US" u="sng" dirty="0" err="1" smtClean="0"/>
              <a:t>frojack</a:t>
            </a:r>
            <a:endParaRPr lang="el-GR" u="sng" dirty="0"/>
          </a:p>
        </p:txBody>
      </p:sp>
      <p:sp>
        <p:nvSpPr>
          <p:cNvPr id="3" name="2 - Θέση περιεχομένου"/>
          <p:cNvSpPr>
            <a:spLocks noGrp="1"/>
          </p:cNvSpPr>
          <p:nvPr>
            <p:ph idx="1"/>
          </p:nvPr>
        </p:nvSpPr>
        <p:spPr/>
        <p:txBody>
          <a:bodyPr/>
          <a:lstStyle/>
          <a:p>
            <a:r>
              <a:rPr lang="en-US" sz="2400" dirty="0" smtClean="0"/>
              <a:t>O Martin Garrix </a:t>
            </a:r>
            <a:r>
              <a:rPr lang="el-GR" sz="2400" dirty="0" smtClean="0"/>
              <a:t>ή αλλιώς Μάρταϊν Γκάριτσεν γεννήθηκε στην Ολλανδία το 1996 και έχει ηλικία των 20 ετών. Αποφάσισε να γίνει </a:t>
            </a:r>
            <a:r>
              <a:rPr lang="en-US" sz="2400" dirty="0" smtClean="0"/>
              <a:t>Dj </a:t>
            </a:r>
            <a:r>
              <a:rPr lang="el-GR" sz="2400" dirty="0" smtClean="0"/>
              <a:t>μετά από την εμφάνιση του </a:t>
            </a:r>
            <a:r>
              <a:rPr lang="en-US" sz="2400" dirty="0" smtClean="0"/>
              <a:t>Tiësto</a:t>
            </a:r>
            <a:r>
              <a:rPr lang="el-GR" sz="2400" dirty="0" smtClean="0"/>
              <a:t> στους Ολυμπιακούς αγώνες του 2004</a:t>
            </a:r>
            <a:r>
              <a:rPr lang="en-US" sz="2400" dirty="0" smtClean="0"/>
              <a:t>”. </a:t>
            </a:r>
            <a:endParaRPr lang="el-GR" sz="2400" dirty="0" smtClean="0"/>
          </a:p>
          <a:p>
            <a:r>
              <a:rPr lang="en-US" sz="2400" dirty="0" smtClean="0"/>
              <a:t>Afrojack</a:t>
            </a:r>
            <a:r>
              <a:rPr lang="el-GR" sz="2400" dirty="0" smtClean="0"/>
              <a:t> ή αλλιώς </a:t>
            </a:r>
            <a:r>
              <a:rPr lang="en-US" sz="2400" dirty="0" smtClean="0"/>
              <a:t>Nick van de Wall</a:t>
            </a:r>
            <a:r>
              <a:rPr lang="el-GR" sz="2400" dirty="0" smtClean="0"/>
              <a:t> είναι ένας από τους μεγαλύτερους </a:t>
            </a:r>
            <a:r>
              <a:rPr lang="en-US" sz="2400" dirty="0" err="1" smtClean="0"/>
              <a:t>Djs</a:t>
            </a:r>
            <a:r>
              <a:rPr lang="en-US" sz="2400" dirty="0" smtClean="0"/>
              <a:t> </a:t>
            </a:r>
            <a:r>
              <a:rPr lang="el-GR" sz="2400" dirty="0" smtClean="0"/>
              <a:t>στον κόσμο. Γεννήθηκε στην Ολλανδία το 1987 και έχει ηλικία 29 ετών. Στην ηλικία των 14 άρχιζε να παίζει σε γνωστά </a:t>
            </a:r>
            <a:r>
              <a:rPr lang="en-US" sz="2400" dirty="0" smtClean="0"/>
              <a:t>clubs </a:t>
            </a:r>
            <a:r>
              <a:rPr lang="el-GR" sz="2400" dirty="0" smtClean="0"/>
              <a:t>στην Ολλανδία</a:t>
            </a:r>
            <a:r>
              <a:rPr lang="en-US" sz="2400" dirty="0" smtClean="0"/>
              <a:t>.</a:t>
            </a:r>
            <a:r>
              <a:rPr lang="el-GR" sz="2400" dirty="0" smtClean="0"/>
              <a:t> </a:t>
            </a:r>
          </a:p>
          <a:p>
            <a:endParaRPr lang="el-GR" dirty="0"/>
          </a:p>
        </p:txBody>
      </p:sp>
      <p:pic>
        <p:nvPicPr>
          <p:cNvPr id="6" name="5 - Εικόνα" descr="images (1).jpg"/>
          <p:cNvPicPr>
            <a:picLocks noChangeAspect="1"/>
          </p:cNvPicPr>
          <p:nvPr/>
        </p:nvPicPr>
        <p:blipFill>
          <a:blip r:embed="rId2"/>
          <a:stretch>
            <a:fillRect/>
          </a:stretch>
        </p:blipFill>
        <p:spPr>
          <a:xfrm>
            <a:off x="928662" y="4714884"/>
            <a:ext cx="3286148" cy="2143116"/>
          </a:xfrm>
          <a:prstGeom prst="rect">
            <a:avLst/>
          </a:prstGeom>
        </p:spPr>
      </p:pic>
      <p:pic>
        <p:nvPicPr>
          <p:cNvPr id="5" name="4 - Εικόνα" descr="αρχείο λήψης.jpg"/>
          <p:cNvPicPr>
            <a:picLocks noChangeAspect="1"/>
          </p:cNvPicPr>
          <p:nvPr/>
        </p:nvPicPr>
        <p:blipFill>
          <a:blip r:embed="rId3"/>
          <a:stretch>
            <a:fillRect/>
          </a:stretch>
        </p:blipFill>
        <p:spPr>
          <a:xfrm>
            <a:off x="4500562" y="4714884"/>
            <a:ext cx="3929090" cy="2143116"/>
          </a:xfrm>
          <a:prstGeom prst="rect">
            <a:avLst/>
          </a:prstGeom>
        </p:spPr>
      </p:pic>
    </p:spTree>
  </p:cSld>
  <p:clrMapOvr>
    <a:masterClrMapping/>
  </p:clrMapOvr>
  <p:transition>
    <p:diamon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Ραπ μουσική</a:t>
            </a:r>
            <a:endParaRPr lang="el-GR" u="sng" dirty="0"/>
          </a:p>
        </p:txBody>
      </p:sp>
      <p:sp>
        <p:nvSpPr>
          <p:cNvPr id="3" name="2 - Θέση περιεχομένου"/>
          <p:cNvSpPr>
            <a:spLocks noGrp="1"/>
          </p:cNvSpPr>
          <p:nvPr>
            <p:ph idx="1"/>
          </p:nvPr>
        </p:nvSpPr>
        <p:spPr/>
        <p:txBody>
          <a:bodyPr>
            <a:normAutofit/>
          </a:bodyPr>
          <a:lstStyle/>
          <a:p>
            <a:r>
              <a:rPr lang="el-GR" sz="2400" dirty="0" smtClean="0"/>
              <a:t>Η</a:t>
            </a:r>
            <a:r>
              <a:rPr lang="en-US" sz="2400" dirty="0" smtClean="0"/>
              <a:t> </a:t>
            </a:r>
            <a:r>
              <a:rPr lang="el-GR" sz="2400" b="1" dirty="0" smtClean="0"/>
              <a:t>ραπ</a:t>
            </a:r>
            <a:r>
              <a:rPr lang="el-GR" sz="2400" dirty="0" smtClean="0"/>
              <a:t> είναι κυρίως αφροαμερικανικό μουσικό είδος που ξεκίνησε να γνωρίζει άνθιση στα τέλη της δεκαετίας του 1970. Έχει τις ρίζες της στην αφρικανική μουσική την οποίαν έφεραν με τη βίαιη εκδούλευση και μετέπειτα μετακίνηση τους οι μαύροι στην Αμερική. Ετυμολογικά η λέξη "rap" σημαίνει "χτυπώ". Πρόκειται για είδος που δίνει έμφαση στους στίχους  και στο περιεχόμενο αυτών και η μουσική συνήθως είναι συνοδευτική και δευτερεύουσας μέριμνας . Οι κορυφαίοι ραπερ </a:t>
            </a:r>
            <a:r>
              <a:rPr lang="en-US" sz="2400" dirty="0" smtClean="0"/>
              <a:t>: Drake, Eminem.</a:t>
            </a:r>
            <a:endParaRPr lang="el-GR" sz="2400" dirty="0"/>
          </a:p>
        </p:txBody>
      </p:sp>
    </p:spTree>
  </p:cSld>
  <p:clrMapOvr>
    <a:masterClrMapping/>
  </p:clrMapOvr>
  <p:transition>
    <p:strips dir="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t>Drake</a:t>
            </a:r>
            <a:endParaRPr lang="el-GR" u="sng" dirty="0"/>
          </a:p>
        </p:txBody>
      </p:sp>
      <p:sp>
        <p:nvSpPr>
          <p:cNvPr id="3" name="2 - Θέση περιεχομένου"/>
          <p:cNvSpPr>
            <a:spLocks noGrp="1"/>
          </p:cNvSpPr>
          <p:nvPr>
            <p:ph idx="1"/>
          </p:nvPr>
        </p:nvSpPr>
        <p:spPr/>
        <p:txBody>
          <a:bodyPr/>
          <a:lstStyle/>
          <a:p>
            <a:r>
              <a:rPr lang="en-US" dirty="0" smtClean="0"/>
              <a:t>Aubrey Drake Graham </a:t>
            </a:r>
            <a:r>
              <a:rPr lang="el-GR" dirty="0" smtClean="0"/>
              <a:t>γνωστός ως </a:t>
            </a:r>
            <a:r>
              <a:rPr lang="en-US" dirty="0" smtClean="0"/>
              <a:t>Drake </a:t>
            </a:r>
            <a:r>
              <a:rPr lang="el-GR" dirty="0" smtClean="0"/>
              <a:t>γεννήθηκε το 1986, είναι ένας Καναδός ραπερ. Στην αρχή ξεκίνησε ως ηθοποιός και έπαιζε στην γνωστή σειρά </a:t>
            </a:r>
            <a:r>
              <a:rPr lang="en-US" i="1" dirty="0" smtClean="0"/>
              <a:t>Degrassi: The Next Generation</a:t>
            </a:r>
            <a:r>
              <a:rPr lang="el-GR" i="1" dirty="0" smtClean="0"/>
              <a:t>. Έπειτα το 2007 ξεκίνησε την καριέρα του ως ραπερ.</a:t>
            </a:r>
          </a:p>
          <a:p>
            <a:endParaRPr lang="el-GR" dirty="0"/>
          </a:p>
        </p:txBody>
      </p:sp>
      <p:pic>
        <p:nvPicPr>
          <p:cNvPr id="4" name="3 - Εικόνα" descr="Drake-e1455831216106.jpg"/>
          <p:cNvPicPr>
            <a:picLocks noChangeAspect="1"/>
          </p:cNvPicPr>
          <p:nvPr/>
        </p:nvPicPr>
        <p:blipFill>
          <a:blip r:embed="rId3"/>
          <a:stretch>
            <a:fillRect/>
          </a:stretch>
        </p:blipFill>
        <p:spPr>
          <a:xfrm>
            <a:off x="4929190" y="4143380"/>
            <a:ext cx="3429024" cy="2714620"/>
          </a:xfrm>
          <a:prstGeom prst="rect">
            <a:avLst/>
          </a:prstGeom>
        </p:spPr>
      </p:pic>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smtClean="0"/>
              <a:t>Eminem</a:t>
            </a:r>
            <a:endParaRPr lang="el-GR" u="sng" dirty="0"/>
          </a:p>
        </p:txBody>
      </p:sp>
      <p:sp>
        <p:nvSpPr>
          <p:cNvPr id="3" name="2 - Θέση περιεχομένου"/>
          <p:cNvSpPr>
            <a:spLocks noGrp="1"/>
          </p:cNvSpPr>
          <p:nvPr>
            <p:ph idx="1"/>
          </p:nvPr>
        </p:nvSpPr>
        <p:spPr/>
        <p:txBody>
          <a:bodyPr>
            <a:normAutofit/>
          </a:bodyPr>
          <a:lstStyle/>
          <a:p>
            <a:r>
              <a:rPr lang="en-US" sz="2400" dirty="0" smtClean="0"/>
              <a:t>O</a:t>
            </a:r>
            <a:r>
              <a:rPr lang="el-GR" sz="2400" dirty="0" smtClean="0"/>
              <a:t> Μάρσαλ Μπρους Μάδερς γνωστός ως </a:t>
            </a:r>
            <a:r>
              <a:rPr lang="en-US" sz="2400" dirty="0" smtClean="0"/>
              <a:t>Eminem</a:t>
            </a:r>
            <a:r>
              <a:rPr lang="el-GR" sz="2400" dirty="0" smtClean="0"/>
              <a:t> γεννήθηκε το 1972. Ο Αμερικανός ραπερ έχει βραβευτεί με όσκαρ. Θεωρείται αξιόλογος επειδή έχει την ικανότητά να αλλάζει τον τόνο και το ύφος της φωνής του πολλές φορές μέσα σε ένα τραγούδι χωρίς να χάνει το ρυθμό, ενώ έχει διακριθεί και για την δεξιοτεχνία του στη σύνθεση μουσικής και στίχων.</a:t>
            </a:r>
            <a:endParaRPr lang="el-GR" sz="2400" dirty="0"/>
          </a:p>
        </p:txBody>
      </p:sp>
      <p:pic>
        <p:nvPicPr>
          <p:cNvPr id="4" name="3 - Εικόνα" descr="images (2).jpg"/>
          <p:cNvPicPr>
            <a:picLocks noChangeAspect="1"/>
          </p:cNvPicPr>
          <p:nvPr/>
        </p:nvPicPr>
        <p:blipFill>
          <a:blip r:embed="rId2"/>
          <a:stretch>
            <a:fillRect/>
          </a:stretch>
        </p:blipFill>
        <p:spPr>
          <a:xfrm>
            <a:off x="1142976" y="4214818"/>
            <a:ext cx="2642106" cy="2643182"/>
          </a:xfrm>
          <a:prstGeom prst="rect">
            <a:avLst/>
          </a:prstGeom>
        </p:spPr>
      </p:pic>
      <p:pic>
        <p:nvPicPr>
          <p:cNvPr id="5" name="4 - Εικόνα" descr="αρχείο λήψης (1).jpg"/>
          <p:cNvPicPr>
            <a:picLocks noChangeAspect="1"/>
          </p:cNvPicPr>
          <p:nvPr/>
        </p:nvPicPr>
        <p:blipFill>
          <a:blip r:embed="rId3"/>
          <a:stretch>
            <a:fillRect/>
          </a:stretch>
        </p:blipFill>
        <p:spPr>
          <a:xfrm>
            <a:off x="4929190" y="4000480"/>
            <a:ext cx="3714776" cy="2857520"/>
          </a:xfrm>
          <a:prstGeom prst="rect">
            <a:avLst/>
          </a:prstGeom>
        </p:spPr>
      </p:pic>
    </p:spTree>
  </p:cSld>
  <p:clrMapOvr>
    <a:masterClrMapping/>
  </p:clrMapOvr>
  <p:transition>
    <p:spli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Pop </a:t>
            </a:r>
            <a:r>
              <a:rPr lang="el-GR" dirty="0" smtClean="0"/>
              <a:t>μουσική </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Ποπ ονομάζεται ένα είδος μουσικής. Με αυτό τον όρο χαρακτηρίζονται ελαφριές μορφές ξένης μουσικής, ή αντίστοιχες ελληνικές δημιουργίες πάνω στα ίδια      πρότυπα ρυθμού και μελωδίας όρος </a:t>
            </a:r>
            <a:r>
              <a:rPr lang="en-US" dirty="0" smtClean="0"/>
              <a:t>pop</a:t>
            </a:r>
            <a:r>
              <a:rPr lang="el-GR" dirty="0" smtClean="0"/>
              <a:t> προέρχεται από τον αγγλικό όρο </a:t>
            </a:r>
            <a:r>
              <a:rPr lang="en-US" dirty="0" smtClean="0"/>
              <a:t>popular.</a:t>
            </a:r>
            <a:r>
              <a:rPr lang="el-GR" dirty="0" smtClean="0"/>
              <a:t>Κάποια από τα κύρια θέματα στα όποια αναφέρεται η </a:t>
            </a:r>
            <a:r>
              <a:rPr lang="en-US" dirty="0" smtClean="0"/>
              <a:t>pop</a:t>
            </a:r>
            <a:r>
              <a:rPr lang="el-GR" dirty="0" smtClean="0"/>
              <a:t> μουσική είναι η αγάπη και ο ρομαντισμός.</a:t>
            </a:r>
            <a:r>
              <a:rPr lang="en-US" dirty="0" smtClean="0"/>
              <a:t> </a:t>
            </a:r>
            <a:r>
              <a:rPr lang="el-GR" dirty="0" smtClean="0"/>
              <a:t>Πασίγνωστα ονόματα της </a:t>
            </a:r>
            <a:r>
              <a:rPr lang="en-US" dirty="0" smtClean="0"/>
              <a:t>pop</a:t>
            </a:r>
            <a:r>
              <a:rPr lang="el-GR" dirty="0" smtClean="0"/>
              <a:t> μουσική είναι η </a:t>
            </a:r>
            <a:r>
              <a:rPr lang="en-US" dirty="0" smtClean="0"/>
              <a:t>Madonna </a:t>
            </a:r>
            <a:r>
              <a:rPr lang="el-GR" dirty="0" smtClean="0"/>
              <a:t>και φυσικά ο βασιλιάς της </a:t>
            </a:r>
            <a:r>
              <a:rPr lang="en-US" dirty="0" smtClean="0"/>
              <a:t>pop</a:t>
            </a:r>
            <a:r>
              <a:rPr lang="el-GR" dirty="0" smtClean="0"/>
              <a:t> </a:t>
            </a:r>
            <a:r>
              <a:rPr lang="en-US" dirty="0" smtClean="0"/>
              <a:t>Michael Jackson.</a:t>
            </a:r>
            <a:endParaRPr lang="el-GR" dirty="0"/>
          </a:p>
        </p:txBody>
      </p:sp>
    </p:spTree>
  </p:cSld>
  <p:clrMapOvr>
    <a:masterClrMapping/>
  </p:clrMapOvr>
  <p:transition>
    <p:strips/>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b="1" dirty="0" smtClean="0"/>
              <a:t>Michael Jackson</a:t>
            </a:r>
            <a:endParaRPr lang="el-GR" sz="3600" b="1" dirty="0"/>
          </a:p>
        </p:txBody>
      </p:sp>
      <p:sp>
        <p:nvSpPr>
          <p:cNvPr id="3" name="2 - Θέση περιεχομένου"/>
          <p:cNvSpPr>
            <a:spLocks noGrp="1"/>
          </p:cNvSpPr>
          <p:nvPr>
            <p:ph idx="1"/>
          </p:nvPr>
        </p:nvSpPr>
        <p:spPr/>
        <p:txBody>
          <a:bodyPr>
            <a:normAutofit/>
          </a:bodyPr>
          <a:lstStyle/>
          <a:p>
            <a:pPr>
              <a:buNone/>
            </a:pPr>
            <a:r>
              <a:rPr lang="en-US" sz="2000" dirty="0" smtClean="0"/>
              <a:t>   </a:t>
            </a:r>
            <a:r>
              <a:rPr lang="el-GR" sz="2000" dirty="0" smtClean="0"/>
              <a:t>	</a:t>
            </a:r>
            <a:r>
              <a:rPr lang="en-US" sz="2400" dirty="0" smtClean="0"/>
              <a:t> </a:t>
            </a:r>
            <a:r>
              <a:rPr lang="el-GR" sz="2400" dirty="0" smtClean="0"/>
              <a:t>Ο Μάικλ Τζόζεφ Τζάκσον (</a:t>
            </a:r>
            <a:r>
              <a:rPr lang="el-GR" sz="2400" i="1" dirty="0" smtClean="0"/>
              <a:t>Michael Joseph Jackson</a:t>
            </a:r>
            <a:r>
              <a:rPr lang="el-GR" sz="2400" dirty="0" smtClean="0"/>
              <a:t>, 29 Αυγούστου 1958 - 25 Ιουνίου 2009) ήταν Αμερικανός μουσικός, τραγουδιστής, χορευτής, χορογράφος, συνθέτης και παραγωγός. Θεωρείται μια από τις μεγαλύτερες προσωπικότητες στην ιστορία της μουσικής και του θεάματος. Είναι ευρέως γνωστός ως «Βασιλιάς της Ποπ». Υπολογίζεται ότι συνολικά οι πωλήσεις των δίσκων του ξεπερνούν τα 400 εκατομμύρια.Τιμήθηκε μεταξύ άλλων μετά θάνατον με Βραβείο Γκράμι για το σύνολο της προσφοράς του.</a:t>
            </a:r>
            <a:endParaRPr lang="el-GR" sz="2400" dirty="0"/>
          </a:p>
        </p:txBody>
      </p:sp>
      <p:pic>
        <p:nvPicPr>
          <p:cNvPr id="4" name="3 - Εικόνα" descr="αρχείο λήψης (2).jpg"/>
          <p:cNvPicPr>
            <a:picLocks noChangeAspect="1"/>
          </p:cNvPicPr>
          <p:nvPr/>
        </p:nvPicPr>
        <p:blipFill>
          <a:blip r:embed="rId2"/>
          <a:stretch>
            <a:fillRect/>
          </a:stretch>
        </p:blipFill>
        <p:spPr>
          <a:xfrm>
            <a:off x="3357554" y="5057775"/>
            <a:ext cx="3071834" cy="1800225"/>
          </a:xfrm>
          <a:prstGeom prst="rect">
            <a:avLst/>
          </a:prstGeom>
        </p:spPr>
      </p:pic>
      <p:sp>
        <p:nvSpPr>
          <p:cNvPr id="5" name="4 - TextBox"/>
          <p:cNvSpPr txBox="1"/>
          <p:nvPr/>
        </p:nvSpPr>
        <p:spPr>
          <a:xfrm>
            <a:off x="6786578" y="5857892"/>
            <a:ext cx="1857388" cy="369332"/>
          </a:xfrm>
          <a:prstGeom prst="rect">
            <a:avLst/>
          </a:prstGeom>
          <a:noFill/>
        </p:spPr>
        <p:txBody>
          <a:bodyPr wrap="square" rtlCol="0">
            <a:spAutoFit/>
          </a:bodyPr>
          <a:lstStyle/>
          <a:p>
            <a:r>
              <a:rPr lang="el-GR" dirty="0" smtClean="0">
                <a:hlinkClick r:id="rId3" action="ppaction://hlinksldjump"/>
              </a:rPr>
              <a:t>Περιεχόμενα</a:t>
            </a:r>
            <a:endParaRPr lang="el-GR" dirty="0"/>
          </a:p>
        </p:txBody>
      </p:sp>
    </p:spTree>
  </p:cSld>
  <p:clrMapOvr>
    <a:masterClrMapping/>
  </p:clrMapOvr>
  <p:transition>
    <p:blinds/>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Σχετική εικόνα"/>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p:txBody>
          <a:bodyPr/>
          <a:lstStyle/>
          <a:p>
            <a:r>
              <a:rPr lang="el-GR" b="1" dirty="0" smtClean="0">
                <a:solidFill>
                  <a:schemeClr val="bg1"/>
                </a:solidFill>
              </a:rPr>
              <a:t>ΕΙΔΗ ΧΟΡΟΥ ΣΤΟΝ ΚΟΣΜΟ ΣΗΜΕΡΑ</a:t>
            </a:r>
            <a:endParaRPr lang="el-GR" b="1" dirty="0">
              <a:solidFill>
                <a:schemeClr val="bg1"/>
              </a:solidFill>
            </a:endParaRPr>
          </a:p>
        </p:txBody>
      </p:sp>
      <p:sp>
        <p:nvSpPr>
          <p:cNvPr id="3" name="2 - Υπότιτλος"/>
          <p:cNvSpPr>
            <a:spLocks noGrp="1"/>
          </p:cNvSpPr>
          <p:nvPr>
            <p:ph type="subTitle" idx="1"/>
          </p:nvPr>
        </p:nvSpPr>
        <p:spPr/>
        <p:txBody>
          <a:bodyPr/>
          <a:lstStyle/>
          <a:p>
            <a:r>
              <a:rPr lang="el-GR" dirty="0" smtClean="0">
                <a:solidFill>
                  <a:schemeClr val="bg1"/>
                </a:solidFill>
              </a:rPr>
              <a:t>Τζαννίνη- Χένσλεϋ Αριάδνη</a:t>
            </a:r>
          </a:p>
          <a:p>
            <a:r>
              <a:rPr lang="el-GR" dirty="0" smtClean="0">
                <a:solidFill>
                  <a:schemeClr val="bg1"/>
                </a:solidFill>
              </a:rPr>
              <a:t>Χόρτη Αντωνία</a:t>
            </a:r>
            <a:endParaRPr lang="el-GR" dirty="0">
              <a:solidFill>
                <a:schemeClr val="bg1"/>
              </a:solidFill>
            </a:endParaRPr>
          </a:p>
        </p:txBody>
      </p:sp>
    </p:spTree>
  </p:cSld>
  <p:clrMapOvr>
    <a:masterClrMapping/>
  </p:clrMapOvr>
  <p:transition>
    <p:wheel spokes="2"/>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Εισαγωγή</a:t>
            </a:r>
            <a:endParaRPr lang="el-GR" dirty="0"/>
          </a:p>
        </p:txBody>
      </p:sp>
      <p:sp>
        <p:nvSpPr>
          <p:cNvPr id="3" name="2 - Θέση περιεχομένου"/>
          <p:cNvSpPr>
            <a:spLocks noGrp="1"/>
          </p:cNvSpPr>
          <p:nvPr>
            <p:ph idx="1"/>
          </p:nvPr>
        </p:nvSpPr>
        <p:spPr/>
        <p:txBody>
          <a:bodyPr/>
          <a:lstStyle/>
          <a:p>
            <a:r>
              <a:rPr lang="el-GR" dirty="0" smtClean="0"/>
              <a:t>Ο χορός συνδέεται άμεσα με την μουσική. Στις προηγούμενες διαφάνειες αναφερθήκαμε στην μουσική και στα διάφορα είδη της και στις επόμενες θα αναφερθούμε στα πιο βασικά είδη χορού που έχουν επικρατήσει στην σημερινή εποχή.</a:t>
            </a:r>
            <a:endParaRPr lang="el-GR" dirty="0"/>
          </a:p>
        </p:txBody>
      </p:sp>
    </p:spTree>
  </p:cSld>
  <p:clrMapOvr>
    <a:masterClrMapping/>
  </p:clrMapOvr>
  <p:transition>
    <p:dissolv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ο χορός</a:t>
            </a:r>
            <a:endParaRPr lang="el-GR" dirty="0"/>
          </a:p>
        </p:txBody>
      </p:sp>
      <p:sp>
        <p:nvSpPr>
          <p:cNvPr id="3" name="2 - Θέση περιεχομένου"/>
          <p:cNvSpPr>
            <a:spLocks noGrp="1"/>
          </p:cNvSpPr>
          <p:nvPr>
            <p:ph idx="1"/>
          </p:nvPr>
        </p:nvSpPr>
        <p:spPr/>
        <p:txBody>
          <a:bodyPr/>
          <a:lstStyle/>
          <a:p>
            <a:r>
              <a:rPr lang="el-GR" dirty="0" smtClean="0"/>
              <a:t>Όταν ακούμε την λέξη «χορός» αναφερόμαστε στην κίνηση του σώματος,</a:t>
            </a:r>
            <a:r>
              <a:rPr lang="en-US" dirty="0" smtClean="0"/>
              <a:t> </a:t>
            </a:r>
            <a:r>
              <a:rPr lang="el-GR" dirty="0" smtClean="0"/>
              <a:t>ενός ή περισσοτέρων προσώπων. Συνήθως, γίνεται με την συνοδεία μουσικής. Είναι μια από τις σπάνιες δραστηριότητες που κάνει ο άνθρωπος και αφήνεται ολόκληρος: πνεύμα, σώμα και καρδιά.</a:t>
            </a:r>
            <a:endParaRPr lang="el-GR"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Βυζαντινή Εποχή(4</a:t>
            </a:r>
            <a:r>
              <a:rPr lang="el-GR" b="1" baseline="30000" dirty="0" smtClean="0"/>
              <a:t>ος</a:t>
            </a:r>
            <a:r>
              <a:rPr lang="el-GR" b="1" dirty="0" smtClean="0"/>
              <a:t> αιωνας μ.Χ)</a:t>
            </a:r>
            <a:endParaRPr lang="el-GR" b="1" dirty="0"/>
          </a:p>
        </p:txBody>
      </p:sp>
      <p:sp>
        <p:nvSpPr>
          <p:cNvPr id="3" name="2 - Θέση περιεχομένου"/>
          <p:cNvSpPr>
            <a:spLocks noGrp="1"/>
          </p:cNvSpPr>
          <p:nvPr>
            <p:ph idx="1"/>
          </p:nvPr>
        </p:nvSpPr>
        <p:spPr/>
        <p:txBody>
          <a:bodyPr/>
          <a:lstStyle/>
          <a:p>
            <a:pPr>
              <a:buNone/>
            </a:pPr>
            <a:r>
              <a:rPr lang="el-GR" dirty="0" smtClean="0"/>
              <a:t>    </a:t>
            </a:r>
            <a:r>
              <a:rPr lang="el-GR" sz="3000" dirty="0" smtClean="0"/>
              <a:t>Η μουσική της εποχής αυτής, η Βυζαντινή,             είναι η εξέλιξη και καλλιέργεια της αρχαίας ελληνικής μουσικής και πήρε το όνομα αυτό από την περιοχή του Βυζαντίου που είναι η πρώτη ονομασία της πρωτεύουσας της νέας αυτοκρατορίας.</a:t>
            </a:r>
            <a:endParaRPr lang="el-GR" sz="3000" dirty="0"/>
          </a:p>
        </p:txBody>
      </p:sp>
      <p:pic>
        <p:nvPicPr>
          <p:cNvPr id="2051" name="Picture 3" descr="C:\Documents and Settings\user11\Επιφάνεια εργασίας\vyzantinh-mousikh-2.jpg"/>
          <p:cNvPicPr>
            <a:picLocks noChangeAspect="1" noChangeArrowheads="1"/>
          </p:cNvPicPr>
          <p:nvPr/>
        </p:nvPicPr>
        <p:blipFill>
          <a:blip r:embed="rId2" cstate="email"/>
          <a:srcRect/>
          <a:stretch>
            <a:fillRect/>
          </a:stretch>
        </p:blipFill>
        <p:spPr bwMode="auto">
          <a:xfrm>
            <a:off x="4000496" y="3929066"/>
            <a:ext cx="4643470" cy="2643206"/>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b="1" dirty="0" smtClean="0"/>
              <a:t>Είδη χορού</a:t>
            </a:r>
            <a:endParaRPr lang="el-GR" sz="4000" b="1" dirty="0"/>
          </a:p>
        </p:txBody>
      </p:sp>
      <p:sp>
        <p:nvSpPr>
          <p:cNvPr id="6" name="5 - Θέση περιεχομένου"/>
          <p:cNvSpPr>
            <a:spLocks noGrp="1"/>
          </p:cNvSpPr>
          <p:nvPr>
            <p:ph idx="1"/>
          </p:nvPr>
        </p:nvSpPr>
        <p:spPr/>
        <p:txBody>
          <a:bodyPr>
            <a:normAutofit/>
          </a:bodyPr>
          <a:lstStyle/>
          <a:p>
            <a:r>
              <a:rPr lang="el-GR" sz="2800" dirty="0" smtClean="0"/>
              <a:t>Τα είδη χορού είναι πολλά και ο κάθε ένας έχει ενδιαφέρον σε  συγκεκριμένο κοινό που διαφέρει ανά ηλικία, τόπο καταγωγής </a:t>
            </a:r>
            <a:r>
              <a:rPr lang="el-GR" sz="2800" dirty="0" err="1" smtClean="0"/>
              <a:t>κ.ά</a:t>
            </a:r>
            <a:endParaRPr lang="el-GR" sz="2800" dirty="0"/>
          </a:p>
        </p:txBody>
      </p:sp>
    </p:spTree>
  </p:cSld>
  <p:clrMapOvr>
    <a:masterClrMapping/>
  </p:clrMapOvr>
  <p:transition>
    <p:wheel spokes="8"/>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Ονομασία χορών</a:t>
            </a:r>
            <a:endParaRPr lang="el-GR" sz="4000" b="1" dirty="0"/>
          </a:p>
        </p:txBody>
      </p:sp>
      <p:sp>
        <p:nvSpPr>
          <p:cNvPr id="3" name="2 - Θέση περιεχομένου"/>
          <p:cNvSpPr>
            <a:spLocks noGrp="1"/>
          </p:cNvSpPr>
          <p:nvPr>
            <p:ph idx="1"/>
          </p:nvPr>
        </p:nvSpPr>
        <p:spPr>
          <a:xfrm>
            <a:off x="457200" y="1600201"/>
            <a:ext cx="8329642" cy="2543179"/>
          </a:xfrm>
        </p:spPr>
        <p:txBody>
          <a:bodyPr>
            <a:normAutofit lnSpcReduction="10000"/>
          </a:bodyPr>
          <a:lstStyle/>
          <a:p>
            <a:pPr>
              <a:buNone/>
            </a:pPr>
            <a:r>
              <a:rPr lang="el-GR" sz="2000" dirty="0" smtClean="0"/>
              <a:t>	</a:t>
            </a:r>
            <a:r>
              <a:rPr lang="el-GR" sz="2400" dirty="0" smtClean="0"/>
              <a:t>Η ονομασία κάθε χορού προκύπτει:</a:t>
            </a:r>
          </a:p>
          <a:p>
            <a:pPr>
              <a:buNone/>
            </a:pPr>
            <a:r>
              <a:rPr lang="el-GR" sz="2400" dirty="0" smtClean="0"/>
              <a:t>	α) από την ονομασία της περιοχής που χορεύεται</a:t>
            </a:r>
            <a:br>
              <a:rPr lang="el-GR" sz="2400" dirty="0" smtClean="0"/>
            </a:br>
            <a:r>
              <a:rPr lang="el-GR" sz="2400" dirty="0" smtClean="0"/>
              <a:t>β) από τα λόγια του τραγουδιού που συνοδεύουν το χορό</a:t>
            </a:r>
            <a:br>
              <a:rPr lang="el-GR" sz="2400" dirty="0" smtClean="0"/>
            </a:br>
            <a:r>
              <a:rPr lang="el-GR" sz="2400" dirty="0" smtClean="0"/>
              <a:t>γ) από την τοποθέτηση των χορευτών</a:t>
            </a:r>
            <a:br>
              <a:rPr lang="el-GR" sz="2400" dirty="0" smtClean="0"/>
            </a:br>
            <a:r>
              <a:rPr lang="el-GR" sz="2400" dirty="0" smtClean="0"/>
              <a:t>δ) από τη λαβή των χεριών</a:t>
            </a:r>
            <a:br>
              <a:rPr lang="el-GR" sz="2400" dirty="0" smtClean="0"/>
            </a:br>
            <a:r>
              <a:rPr lang="el-GR" sz="2400" dirty="0" smtClean="0"/>
              <a:t>ε) από κάποια αντικείμενα που χρησιμοποιούνται (πχ μαντίλι).</a:t>
            </a:r>
          </a:p>
          <a:p>
            <a:endParaRPr lang="el-GR" dirty="0"/>
          </a:p>
        </p:txBody>
      </p:sp>
    </p:spTree>
  </p:cSld>
  <p:clrMapOvr>
    <a:masterClrMapping/>
  </p:clrMapOvr>
  <p:transition>
    <p:dissolv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r>
              <a:rPr lang="el-GR" sz="3600" dirty="0" smtClean="0"/>
              <a:t>Ελληνικοί Χοροί</a:t>
            </a:r>
            <a:endParaRPr lang="el-GR" sz="3600" dirty="0"/>
          </a:p>
        </p:txBody>
      </p:sp>
      <p:pic>
        <p:nvPicPr>
          <p:cNvPr id="7" name="6 - Θέση περιεχομένου" descr="ellhnikoio xoroi.jpg"/>
          <p:cNvPicPr>
            <a:picLocks noGrp="1" noChangeAspect="1"/>
          </p:cNvPicPr>
          <p:nvPr>
            <p:ph idx="1"/>
          </p:nvPr>
        </p:nvPicPr>
        <p:blipFill>
          <a:blip r:embed="rId2" cstate="print"/>
          <a:stretch>
            <a:fillRect/>
          </a:stretch>
        </p:blipFill>
        <p:spPr>
          <a:xfrm>
            <a:off x="3635896" y="404664"/>
            <a:ext cx="5256584" cy="5832648"/>
          </a:xfrm>
        </p:spPr>
      </p:pic>
      <p:sp>
        <p:nvSpPr>
          <p:cNvPr id="6" name="5 - Θέση κειμένου"/>
          <p:cNvSpPr>
            <a:spLocks noGrp="1"/>
          </p:cNvSpPr>
          <p:nvPr>
            <p:ph type="body" sz="half" idx="2"/>
          </p:nvPr>
        </p:nvSpPr>
        <p:spPr/>
        <p:txBody>
          <a:bodyPr>
            <a:normAutofit lnSpcReduction="10000"/>
          </a:bodyPr>
          <a:lstStyle/>
          <a:p>
            <a:r>
              <a:rPr lang="el-GR" dirty="0" smtClean="0"/>
              <a:t>Οι ελληνικοί χοροί  είναι πάρα πολλοί και χωρίζονται σε τρεις κατηγορίες: τους αρχαίους ελληνικούς, τους νησιώτικους, και τους ποντιακούς. Ονομαστικά οι χοροί είναι οι εξής: </a:t>
            </a:r>
            <a:r>
              <a:rPr lang="el-GR" dirty="0" err="1" smtClean="0"/>
              <a:t>Ανεφορίτσα</a:t>
            </a:r>
            <a:r>
              <a:rPr lang="el-GR" dirty="0" smtClean="0"/>
              <a:t>, Αντικριστός, Από  Παν και Κα, </a:t>
            </a:r>
            <a:r>
              <a:rPr lang="el-GR" dirty="0" err="1" smtClean="0"/>
              <a:t>Βαυκισμός</a:t>
            </a:r>
            <a:r>
              <a:rPr lang="el-GR" dirty="0" smtClean="0"/>
              <a:t>, Βυζαντινοί χοροί, </a:t>
            </a:r>
            <a:r>
              <a:rPr lang="el-GR" dirty="0" err="1" smtClean="0"/>
              <a:t>Εταιρέ</a:t>
            </a:r>
            <a:r>
              <a:rPr lang="el-GR" dirty="0" smtClean="0"/>
              <a:t>, Ζεϊμπέκικο,  </a:t>
            </a:r>
            <a:r>
              <a:rPr lang="el-GR" dirty="0" err="1" smtClean="0"/>
              <a:t>Ζωναράδικος</a:t>
            </a:r>
            <a:r>
              <a:rPr lang="el-GR" dirty="0" smtClean="0"/>
              <a:t>, </a:t>
            </a:r>
            <a:r>
              <a:rPr lang="el-GR" dirty="0" err="1" smtClean="0"/>
              <a:t>Ικαριώτικος</a:t>
            </a:r>
            <a:r>
              <a:rPr lang="el-GR" dirty="0" smtClean="0"/>
              <a:t>, </a:t>
            </a:r>
            <a:r>
              <a:rPr lang="el-GR" dirty="0" err="1" smtClean="0"/>
              <a:t>Κοτσάρι</a:t>
            </a:r>
            <a:r>
              <a:rPr lang="el-GR" dirty="0" smtClean="0"/>
              <a:t>, Καλαματιανός, </a:t>
            </a:r>
            <a:r>
              <a:rPr lang="el-GR" dirty="0" err="1" smtClean="0"/>
              <a:t>Καλυμνιλωτικος</a:t>
            </a:r>
            <a:r>
              <a:rPr lang="el-GR" dirty="0" smtClean="0"/>
              <a:t>, </a:t>
            </a:r>
            <a:r>
              <a:rPr lang="el-GR" dirty="0" err="1" smtClean="0"/>
              <a:t>Καρσυλαμάς</a:t>
            </a:r>
            <a:r>
              <a:rPr lang="el-GR" dirty="0" smtClean="0"/>
              <a:t>, Κερκυραίος, </a:t>
            </a:r>
            <a:r>
              <a:rPr lang="el-GR" dirty="0" err="1" smtClean="0"/>
              <a:t>Κιζέλα</a:t>
            </a:r>
            <a:r>
              <a:rPr lang="el-GR" dirty="0" smtClean="0"/>
              <a:t>, Παραδοσιακοί χοροί νομού Κιλκίς, </a:t>
            </a:r>
            <a:r>
              <a:rPr lang="el-GR" dirty="0" err="1" smtClean="0"/>
              <a:t>Κουλουριώτικος</a:t>
            </a:r>
            <a:r>
              <a:rPr lang="el-GR" dirty="0" smtClean="0"/>
              <a:t>, Λάλημα του Γαμπρού, Μανιάτικος, Μαντήλια, Μπάλος, Νησιώτικα, Ντάμες, Πεντοζάλης, Ρεμπέτικα, </a:t>
            </a:r>
            <a:r>
              <a:rPr lang="el-GR" dirty="0" err="1" smtClean="0"/>
              <a:t>Σέρρα</a:t>
            </a:r>
            <a:r>
              <a:rPr lang="el-GR" dirty="0" smtClean="0"/>
              <a:t>, </a:t>
            </a:r>
            <a:r>
              <a:rPr lang="el-GR" dirty="0" err="1" smtClean="0"/>
              <a:t>Καρπάθικη</a:t>
            </a:r>
            <a:r>
              <a:rPr lang="el-GR" dirty="0" smtClean="0"/>
              <a:t> σούστα, Σούστα, Συρτάκι, Συρτός, Ταραντέλα Πίτσικα, Τικ μονό, </a:t>
            </a:r>
            <a:r>
              <a:rPr lang="el-GR" dirty="0" err="1" smtClean="0"/>
              <a:t>Τίταρα</a:t>
            </a:r>
            <a:r>
              <a:rPr lang="el-GR" dirty="0" smtClean="0"/>
              <a:t> Αργυρούπολης, </a:t>
            </a:r>
            <a:r>
              <a:rPr lang="el-GR" dirty="0" err="1" smtClean="0"/>
              <a:t>Τρύγονα</a:t>
            </a:r>
            <a:r>
              <a:rPr lang="el-GR" dirty="0" smtClean="0"/>
              <a:t>,  Τσακώνικος, Τσάμικος, Τσιφτετέλι, </a:t>
            </a:r>
            <a:r>
              <a:rPr lang="el-GR" dirty="0" err="1" smtClean="0"/>
              <a:t>Τσουρτούγουζους</a:t>
            </a:r>
            <a:r>
              <a:rPr lang="el-GR" dirty="0" smtClean="0"/>
              <a:t>,   Χασάπικος, Χορός της νύφης. </a:t>
            </a:r>
          </a:p>
          <a:p>
            <a:endParaRPr lang="el-GR" dirty="0" smtClean="0"/>
          </a:p>
          <a:p>
            <a:r>
              <a:rPr lang="el-GR" dirty="0" smtClean="0">
                <a:hlinkClick r:id="rId3"/>
              </a:rPr>
              <a:t>Δείτε εδώ</a:t>
            </a:r>
            <a:endParaRPr lang="el-GR" dirty="0" smtClean="0"/>
          </a:p>
        </p:txBody>
      </p:sp>
    </p:spTree>
  </p:cSld>
  <p:clrMapOvr>
    <a:masterClrMapping/>
  </p:clrMapOvr>
  <p:transition>
    <p:split dir="in"/>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t>Μπαλέτο</a:t>
            </a:r>
            <a:endParaRPr lang="el-GR" sz="3600" dirty="0"/>
          </a:p>
        </p:txBody>
      </p:sp>
      <p:pic>
        <p:nvPicPr>
          <p:cNvPr id="7" name="6 - Θέση περιεχομένου" descr="mpaleto.jpeg"/>
          <p:cNvPicPr>
            <a:picLocks noGrp="1" noChangeAspect="1"/>
          </p:cNvPicPr>
          <p:nvPr>
            <p:ph idx="1"/>
          </p:nvPr>
        </p:nvPicPr>
        <p:blipFill>
          <a:blip r:embed="rId2" cstate="print"/>
          <a:stretch>
            <a:fillRect/>
          </a:stretch>
        </p:blipFill>
        <p:spPr>
          <a:xfrm>
            <a:off x="4499992" y="436868"/>
            <a:ext cx="3960440" cy="5970514"/>
          </a:xfrm>
        </p:spPr>
      </p:pic>
      <p:sp>
        <p:nvSpPr>
          <p:cNvPr id="6" name="5 - Θέση κειμένου"/>
          <p:cNvSpPr>
            <a:spLocks noGrp="1"/>
          </p:cNvSpPr>
          <p:nvPr>
            <p:ph type="body" sz="half" idx="2"/>
          </p:nvPr>
        </p:nvSpPr>
        <p:spPr/>
        <p:txBody>
          <a:bodyPr>
            <a:normAutofit/>
          </a:bodyPr>
          <a:lstStyle/>
          <a:p>
            <a:r>
              <a:rPr lang="el-GR" dirty="0" smtClean="0"/>
              <a:t>Είναι ένα είδος αθλήματος που γεννήθηκε στην Ιταλία  περίπου το 1500. Στην πρώιμη μορφή του απουσίαζε η χρήση σκηνικών και λάμβανε χώρα σε μεγάλες αίθουσες συναθροίσεων, όπου οι θεατές κάθονταν μπροστά και κάτω από την σκηνή. Έκτοτε έχει εξελιχθεί σε είδος χορού με πολλές και υψηλές απαιτήσεις, με δική του ορολογία και δομική σύσταση. Η μουσική από την οποία συνοδεύεται ο χορός είναι σχεδόν πάντα η κλασσική μουσική, ενώ πολλοί συνθέτες έχουν γράψει μουσική ειδικά γι' αυτόν τον σκοπό. Το μπαλέτο διδάσκεται σε σχολές ανά τον κόσμο, σε καθεμία από τις οποίες εναποτίθενται στοιχεία του πολιτισμού και της ιδιοσυγκρασίας του κάθε λαού.</a:t>
            </a:r>
            <a:endParaRPr lang="en-US" dirty="0" smtClean="0"/>
          </a:p>
          <a:p>
            <a:r>
              <a:rPr lang="el-GR" dirty="0" smtClean="0">
                <a:hlinkClick r:id="rId3"/>
              </a:rPr>
              <a:t>Δείτε εδώ</a:t>
            </a:r>
            <a:endParaRPr lang="el-GR" dirty="0" smtClean="0"/>
          </a:p>
        </p:txBody>
      </p:sp>
    </p:spTree>
  </p:cSld>
  <p:clrMapOvr>
    <a:masterClrMapping/>
  </p:clrMapOvr>
  <p:transition>
    <p:circl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3050"/>
            <a:ext cx="3008313" cy="923702"/>
          </a:xfrm>
        </p:spPr>
        <p:txBody>
          <a:bodyPr>
            <a:normAutofit/>
          </a:bodyPr>
          <a:lstStyle/>
          <a:p>
            <a:r>
              <a:rPr lang="en-US" sz="4000" dirty="0" smtClean="0"/>
              <a:t>Latin </a:t>
            </a:r>
            <a:endParaRPr lang="el-GR" sz="4000" dirty="0"/>
          </a:p>
        </p:txBody>
      </p:sp>
      <p:pic>
        <p:nvPicPr>
          <p:cNvPr id="7" name="6 - Θέση περιεχομένου" descr="lartin.jpg"/>
          <p:cNvPicPr>
            <a:picLocks noGrp="1" noChangeAspect="1"/>
          </p:cNvPicPr>
          <p:nvPr>
            <p:ph idx="1"/>
          </p:nvPr>
        </p:nvPicPr>
        <p:blipFill>
          <a:blip r:embed="rId2" cstate="print"/>
          <a:stretch>
            <a:fillRect/>
          </a:stretch>
        </p:blipFill>
        <p:spPr>
          <a:xfrm>
            <a:off x="4355976" y="476672"/>
            <a:ext cx="4176464" cy="5688631"/>
          </a:xfrm>
        </p:spPr>
      </p:pic>
      <p:sp>
        <p:nvSpPr>
          <p:cNvPr id="6" name="5 - Θέση κειμένου"/>
          <p:cNvSpPr>
            <a:spLocks noGrp="1"/>
          </p:cNvSpPr>
          <p:nvPr>
            <p:ph type="body" sz="half" idx="2"/>
          </p:nvPr>
        </p:nvSpPr>
        <p:spPr>
          <a:xfrm>
            <a:off x="179512" y="1268760"/>
            <a:ext cx="3296345" cy="4896544"/>
          </a:xfrm>
        </p:spPr>
        <p:txBody>
          <a:bodyPr>
            <a:noAutofit/>
          </a:bodyPr>
          <a:lstStyle/>
          <a:p>
            <a:r>
              <a:rPr lang="el-GR" sz="2000" dirty="0"/>
              <a:t>Ο χορός λάτιν έχει την καταγωγή του στην λατινική Αμερική. </a:t>
            </a:r>
            <a:r>
              <a:rPr lang="el-GR" sz="2000" dirty="0" smtClean="0"/>
              <a:t>Οι πιο συνηθισμένοι  </a:t>
            </a:r>
            <a:r>
              <a:rPr lang="el-GR" sz="2000" dirty="0"/>
              <a:t>χοροί λάτιν είναι </a:t>
            </a:r>
            <a:r>
              <a:rPr lang="el-GR" sz="2000" dirty="0" smtClean="0"/>
              <a:t>οι Τσα τσα τσα, ρούμπα, μάμπο, σάμπα, σάλσα.  Ορισμένοι συμπεριλαμβάνουν και το Τανγκό και το Αργεντίνικο Τανγκό. Στην</a:t>
            </a:r>
            <a:r>
              <a:rPr lang="el-GR" sz="2000" dirty="0"/>
              <a:t> </a:t>
            </a:r>
            <a:r>
              <a:rPr lang="el-GR" sz="2000" dirty="0" smtClean="0"/>
              <a:t> Αργεντινή  υπάρχουν </a:t>
            </a:r>
            <a:r>
              <a:rPr lang="el-GR" sz="2000" dirty="0"/>
              <a:t>οι </a:t>
            </a:r>
            <a:r>
              <a:rPr lang="el-GR" sz="2000" dirty="0" smtClean="0"/>
              <a:t>Τσακαρέρα, Γκάτο, Εσκοντίδο, και Ζάμπα.  </a:t>
            </a:r>
            <a:endParaRPr lang="el-GR" sz="2000" dirty="0"/>
          </a:p>
        </p:txBody>
      </p:sp>
    </p:spTree>
  </p:cSld>
  <p:clrMapOvr>
    <a:masterClrMapping/>
  </p:clrMapOvr>
  <p:transition>
    <p:strips dir="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Τσα τσα τσα</a:t>
            </a:r>
            <a:endParaRPr lang="el-GR" sz="3600" dirty="0"/>
          </a:p>
        </p:txBody>
      </p:sp>
      <p:pic>
        <p:nvPicPr>
          <p:cNvPr id="5" name="4 - Θέση περιεχομένου" descr="ΤσαΤσα.JPG"/>
          <p:cNvPicPr>
            <a:picLocks noGrp="1" noChangeAspect="1"/>
          </p:cNvPicPr>
          <p:nvPr>
            <p:ph idx="1"/>
          </p:nvPr>
        </p:nvPicPr>
        <p:blipFill>
          <a:blip r:embed="rId2" cstate="print"/>
          <a:stretch>
            <a:fillRect/>
          </a:stretch>
        </p:blipFill>
        <p:spPr>
          <a:xfrm>
            <a:off x="4283968" y="454442"/>
            <a:ext cx="4176464" cy="5760640"/>
          </a:xfrm>
        </p:spPr>
      </p:pic>
      <p:sp>
        <p:nvSpPr>
          <p:cNvPr id="4" name="3 - Θέση κειμένου"/>
          <p:cNvSpPr>
            <a:spLocks noGrp="1"/>
          </p:cNvSpPr>
          <p:nvPr>
            <p:ph type="body" sz="half" idx="2"/>
          </p:nvPr>
        </p:nvSpPr>
        <p:spPr/>
        <p:txBody>
          <a:bodyPr>
            <a:normAutofit fontScale="47500" lnSpcReduction="20000"/>
          </a:bodyPr>
          <a:lstStyle/>
          <a:p>
            <a:r>
              <a:rPr lang="el-GR" sz="3300" dirty="0" smtClean="0"/>
              <a:t>Το Τσα τσα τσα προέρχεται από την Κούβα. </a:t>
            </a:r>
            <a:r>
              <a:rPr lang="el-GR" sz="3300" dirty="0"/>
              <a:t>Χορεύεται σε </a:t>
            </a:r>
            <a:r>
              <a:rPr lang="el-GR" sz="3300" dirty="0" smtClean="0"/>
              <a:t>ομάδα </a:t>
            </a:r>
            <a:r>
              <a:rPr lang="el-GR" sz="3300" dirty="0"/>
              <a:t>ή σε ζευγάρι. </a:t>
            </a:r>
            <a:r>
              <a:rPr lang="el-GR" sz="3300" dirty="0" smtClean="0"/>
              <a:t>Είναι ένας </a:t>
            </a:r>
            <a:r>
              <a:rPr lang="el-GR" sz="3300" dirty="0"/>
              <a:t>συναρπαστικός, κοφτός λατινοαμερικάνικος χορός </a:t>
            </a:r>
            <a:r>
              <a:rPr lang="el-GR" sz="3300" dirty="0" smtClean="0"/>
              <a:t>που </a:t>
            </a:r>
            <a:r>
              <a:rPr lang="el-GR" sz="3300" dirty="0"/>
              <a:t>δημιουργήθηκε το 1950 ως αργή εκδοχή του Μάμπο. Ο χορός αυτός παρουσιάστηκε αρχικά στις αίθουσες χορού της Αμερικής. Η μουσική του </a:t>
            </a:r>
            <a:r>
              <a:rPr lang="el-GR" sz="3300" dirty="0" smtClean="0"/>
              <a:t>Τσα-τσα-τσα </a:t>
            </a:r>
            <a:r>
              <a:rPr lang="el-GR" sz="3300" dirty="0"/>
              <a:t>δημιουργεί μια ευχάριστη, ανέμελη και </a:t>
            </a:r>
            <a:r>
              <a:rPr lang="el-GR" sz="3300" dirty="0" smtClean="0"/>
              <a:t>χαλαρή </a:t>
            </a:r>
            <a:r>
              <a:rPr lang="el-GR" sz="3300" dirty="0"/>
              <a:t>ατμόσφαιρα. Το Τσα-τσα-τσα έλαβε την ονομασία του και τον χαρακτήρα του από τον ιδιαίτερο επαναλαμβανόμενο κύριο ρυθμό και το ειδικό όργανο μαράκες. Πρόσφατα αποφασίστηκε να συρρικνωθεί ο τίτλος σε Τσα-Τσα (</a:t>
            </a:r>
            <a:r>
              <a:rPr lang="el-GR" sz="3300" dirty="0" err="1"/>
              <a:t>Cha</a:t>
            </a:r>
            <a:r>
              <a:rPr lang="el-GR" sz="3300" dirty="0"/>
              <a:t>-</a:t>
            </a:r>
            <a:r>
              <a:rPr lang="el-GR" sz="3300" dirty="0" err="1"/>
              <a:t>Cha</a:t>
            </a:r>
            <a:r>
              <a:rPr lang="el-GR" sz="3300" dirty="0" smtClean="0"/>
              <a:t>).</a:t>
            </a:r>
          </a:p>
          <a:p>
            <a:endParaRPr lang="el-GR" dirty="0" smtClean="0"/>
          </a:p>
          <a:p>
            <a:r>
              <a:rPr lang="el-GR" dirty="0" smtClean="0">
                <a:hlinkClick r:id="rId3"/>
              </a:rPr>
              <a:t>Δείτε εδώ</a:t>
            </a:r>
            <a:endParaRPr lang="el-GR" dirty="0" smtClean="0"/>
          </a:p>
        </p:txBody>
      </p:sp>
    </p:spTree>
  </p:cSld>
  <p:clrMapOvr>
    <a:masterClrMapping/>
  </p:clrMapOvr>
  <p:transition>
    <p:spli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Ρούμπα</a:t>
            </a:r>
            <a:endParaRPr lang="el-GR" sz="3600" dirty="0"/>
          </a:p>
        </p:txBody>
      </p:sp>
      <p:pic>
        <p:nvPicPr>
          <p:cNvPr id="5" name="4 - Θέση περιεχομένου" descr="rumba.jpg"/>
          <p:cNvPicPr>
            <a:picLocks noGrp="1" noChangeAspect="1"/>
          </p:cNvPicPr>
          <p:nvPr>
            <p:ph idx="1"/>
          </p:nvPr>
        </p:nvPicPr>
        <p:blipFill>
          <a:blip r:embed="rId2" cstate="print"/>
          <a:stretch>
            <a:fillRect/>
          </a:stretch>
        </p:blipFill>
        <p:spPr>
          <a:xfrm>
            <a:off x="4427984" y="404664"/>
            <a:ext cx="4176464" cy="5841840"/>
          </a:xfrm>
        </p:spPr>
      </p:pic>
      <p:sp>
        <p:nvSpPr>
          <p:cNvPr id="4" name="3 - Θέση κειμένου"/>
          <p:cNvSpPr>
            <a:spLocks noGrp="1"/>
          </p:cNvSpPr>
          <p:nvPr>
            <p:ph type="body" sz="half" idx="2"/>
          </p:nvPr>
        </p:nvSpPr>
        <p:spPr/>
        <p:txBody>
          <a:bodyPr>
            <a:normAutofit fontScale="92500" lnSpcReduction="20000"/>
          </a:bodyPr>
          <a:lstStyle/>
          <a:p>
            <a:r>
              <a:rPr lang="el-GR" sz="1800" dirty="0"/>
              <a:t>Η </a:t>
            </a:r>
            <a:r>
              <a:rPr lang="el-GR" sz="1800" b="1" dirty="0"/>
              <a:t>Ρούμπα</a:t>
            </a:r>
            <a:r>
              <a:rPr lang="el-GR" sz="1800" dirty="0"/>
              <a:t> είναι ένας αστικός χορός που έγινε διεθνώς γνωστός από τις αρχές του 20ου αιώνα</a:t>
            </a:r>
            <a:r>
              <a:rPr lang="el-GR" sz="1800" dirty="0" smtClean="0"/>
              <a:t>. Ο χορός Ρούμπα γεννήθηκε στην Κούβα</a:t>
            </a:r>
            <a:r>
              <a:rPr lang="en-US" sz="1800" dirty="0" smtClean="0"/>
              <a:t>.</a:t>
            </a:r>
            <a:r>
              <a:rPr lang="el-GR" sz="1800" dirty="0" smtClean="0"/>
              <a:t> </a:t>
            </a:r>
            <a:r>
              <a:rPr lang="el-GR" sz="1800" dirty="0"/>
              <a:t>Φέρεται να είναι επηρεασμένος από αφρικάνικούς χορούς και να σχετίζεται με το είδος της αφρό-κουβανικής μουσικής</a:t>
            </a:r>
            <a:r>
              <a:rPr lang="el-GR" sz="1800" dirty="0" smtClean="0"/>
              <a:t>. Ο χορός ρούμπα φέρεται με δύο εκδοχές: α) σε αργό ρυθμό, και β) στο γρήγορο ξέφρενο βραζιλιάνικο ρυθμό</a:t>
            </a:r>
            <a:r>
              <a:rPr lang="en-US" sz="1800" dirty="0" smtClean="0"/>
              <a:t>.</a:t>
            </a:r>
            <a:r>
              <a:rPr lang="el-GR" sz="1800" dirty="0" smtClean="0"/>
              <a:t> Χαρακτηρίζεται από αισθησιακές κινήσεις  στους γοφούς και χειρονομίες και δηλώνει την σχέση μεταξύ του άνδρα και της γυναίκας.</a:t>
            </a:r>
          </a:p>
          <a:p>
            <a:endParaRPr lang="el-GR" dirty="0" smtClean="0"/>
          </a:p>
          <a:p>
            <a:r>
              <a:rPr lang="el-GR" dirty="0" smtClean="0">
                <a:hlinkClick r:id="rId3"/>
              </a:rPr>
              <a:t>Δείτε εδώ</a:t>
            </a:r>
            <a:endParaRPr lang="el-GR" dirty="0" smtClean="0"/>
          </a:p>
        </p:txBody>
      </p:sp>
    </p:spTree>
  </p:cSld>
  <p:clrMapOvr>
    <a:masterClrMapping/>
  </p:clrMapOvr>
  <p:transition>
    <p:wheel spokes="3"/>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n-US" sz="3600" dirty="0" smtClean="0"/>
              <a:t>M</a:t>
            </a:r>
            <a:r>
              <a:rPr lang="el-GR" sz="3600" dirty="0" smtClean="0"/>
              <a:t>άμπο</a:t>
            </a:r>
            <a:endParaRPr lang="el-GR" sz="3600" dirty="0"/>
          </a:p>
        </p:txBody>
      </p:sp>
      <p:pic>
        <p:nvPicPr>
          <p:cNvPr id="7" name="6 - Θέση περιεχομένου" descr="How-to-Dance-Mambo.jpg"/>
          <p:cNvPicPr>
            <a:picLocks noGrp="1" noChangeAspect="1"/>
          </p:cNvPicPr>
          <p:nvPr>
            <p:ph idx="1"/>
          </p:nvPr>
        </p:nvPicPr>
        <p:blipFill>
          <a:blip r:embed="rId2" cstate="print"/>
          <a:stretch>
            <a:fillRect/>
          </a:stretch>
        </p:blipFill>
        <p:spPr>
          <a:xfrm>
            <a:off x="4186115" y="548680"/>
            <a:ext cx="4418333" cy="5616624"/>
          </a:xfrm>
        </p:spPr>
      </p:pic>
      <p:sp>
        <p:nvSpPr>
          <p:cNvPr id="6" name="5 - Θέση κειμένου"/>
          <p:cNvSpPr>
            <a:spLocks noGrp="1"/>
          </p:cNvSpPr>
          <p:nvPr>
            <p:ph type="body" sz="half" idx="2"/>
          </p:nvPr>
        </p:nvSpPr>
        <p:spPr/>
        <p:txBody>
          <a:bodyPr>
            <a:normAutofit fontScale="55000" lnSpcReduction="20000"/>
          </a:bodyPr>
          <a:lstStyle/>
          <a:p>
            <a:r>
              <a:rPr lang="el-GR" sz="3600" dirty="0" smtClean="0"/>
              <a:t>Το Μάμπο είναι κουβανέζικης  προέλευσης και αντιστοιχεί στη μουσική μαμπο. Έχει ένα πιο σύνθετο σχέδιο βημάτων. Υπήρξαν δύο μορφές χορού μάμπο: ο ενιαίος και ο τριπλός. Το Μάμπο είναι ένας ρυθμικός χορός που απαιτεί γρήγορες και απαλές κινήσεις. Μπορεί να χορεύει με ανεξάντλητο συνδυασμό από φιγούρες ανάλογα με την διάθεση του χορευτή.</a:t>
            </a:r>
          </a:p>
          <a:p>
            <a:endParaRPr lang="el-GR" dirty="0" smtClean="0"/>
          </a:p>
          <a:p>
            <a:r>
              <a:rPr lang="el-GR" dirty="0" smtClean="0">
                <a:hlinkClick r:id="rId3"/>
              </a:rPr>
              <a:t>Δείτε εδώ</a:t>
            </a:r>
            <a:r>
              <a:rPr lang="el-GR" dirty="0" smtClean="0"/>
              <a:t> </a:t>
            </a:r>
          </a:p>
          <a:p>
            <a:endParaRPr lang="el-GR" dirty="0"/>
          </a:p>
        </p:txBody>
      </p:sp>
    </p:spTree>
  </p:cSld>
  <p:clrMapOvr>
    <a:masterClrMapping/>
  </p:clrMapOvr>
  <p:transition>
    <p:newsflash/>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t>Σάμπα</a:t>
            </a:r>
            <a:endParaRPr lang="el-GR" sz="3600" dirty="0"/>
          </a:p>
        </p:txBody>
      </p:sp>
      <p:pic>
        <p:nvPicPr>
          <p:cNvPr id="7" name="6 - Θέση περιεχομένου" descr="samba.JPG"/>
          <p:cNvPicPr>
            <a:picLocks noGrp="1" noChangeAspect="1"/>
          </p:cNvPicPr>
          <p:nvPr>
            <p:ph idx="1"/>
          </p:nvPr>
        </p:nvPicPr>
        <p:blipFill>
          <a:blip r:embed="rId2" cstate="print"/>
          <a:stretch>
            <a:fillRect/>
          </a:stretch>
        </p:blipFill>
        <p:spPr>
          <a:xfrm>
            <a:off x="3779912" y="620688"/>
            <a:ext cx="4824536" cy="5688632"/>
          </a:xfrm>
        </p:spPr>
      </p:pic>
      <p:sp>
        <p:nvSpPr>
          <p:cNvPr id="6" name="5 - Θέση κειμένου"/>
          <p:cNvSpPr>
            <a:spLocks noGrp="1"/>
          </p:cNvSpPr>
          <p:nvPr>
            <p:ph type="body" sz="half" idx="2"/>
          </p:nvPr>
        </p:nvSpPr>
        <p:spPr/>
        <p:txBody>
          <a:bodyPr>
            <a:normAutofit fontScale="77500" lnSpcReduction="20000"/>
          </a:bodyPr>
          <a:lstStyle/>
          <a:p>
            <a:r>
              <a:rPr lang="el-GR" sz="2000" dirty="0" smtClean="0"/>
              <a:t>Η </a:t>
            </a:r>
            <a:r>
              <a:rPr lang="el-GR" sz="2000" b="1" dirty="0" smtClean="0"/>
              <a:t>σάμπα</a:t>
            </a:r>
            <a:r>
              <a:rPr lang="el-GR" sz="2000" dirty="0" smtClean="0"/>
              <a:t> είναι μουσικοχορευτικό είδος και πολιτισμικό χαρακτηριστικό της Βραζιλίας. Αποτελεί ένα από τα κυρίαρχα χαρακτηριστικά του βραζιλιάνικου πολιτισμού, και είναι ιδιαίτερα γνωστή για τον ζωηρό ρυθμό της και την ερωτική της χορευτική έκφραση. Οι πρώτες προσπάθειες να παρουσιαστεί η Σάμπα  στις ευρωπαϊκές αίθουσες χορού έγιναν το 1923-1924, όμως μόνο μετά τον B’ Παγκόσμιο Πόλεμο η Σάμπα έγινε διάσημος χορός στην Ευρώπη. Η Σάμπα διαθέτει έναν πολύ χαρακτηριστικό ρυθμό ο οποίος έχει πολύ μεγάλη σημασία ώστε να συνοδεύεται από τα εθνικά μουσικά όργανα της Βραζιλίας.</a:t>
            </a:r>
          </a:p>
          <a:p>
            <a:endParaRPr lang="el-GR" dirty="0" smtClean="0"/>
          </a:p>
          <a:p>
            <a:r>
              <a:rPr lang="el-GR" dirty="0" smtClean="0">
                <a:hlinkClick r:id="rId3"/>
              </a:rPr>
              <a:t>Δείτε εδώ</a:t>
            </a:r>
            <a:endParaRPr lang="el-GR" dirty="0" smtClean="0"/>
          </a:p>
        </p:txBody>
      </p:sp>
    </p:spTree>
  </p:cSld>
  <p:clrMapOvr>
    <a:masterClrMapping/>
  </p:clrMapOvr>
  <p:transition>
    <p:plus/>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t>Σάλσα</a:t>
            </a:r>
            <a:endParaRPr lang="el-GR" sz="3600" dirty="0"/>
          </a:p>
        </p:txBody>
      </p:sp>
      <p:pic>
        <p:nvPicPr>
          <p:cNvPr id="7" name="6 - Θέση περιεχομένου" descr="salsa.jpg"/>
          <p:cNvPicPr>
            <a:picLocks noGrp="1" noChangeAspect="1"/>
          </p:cNvPicPr>
          <p:nvPr>
            <p:ph idx="1"/>
          </p:nvPr>
        </p:nvPicPr>
        <p:blipFill>
          <a:blip r:embed="rId2" cstate="print"/>
          <a:stretch>
            <a:fillRect/>
          </a:stretch>
        </p:blipFill>
        <p:spPr>
          <a:xfrm>
            <a:off x="4139952" y="528308"/>
            <a:ext cx="4392488" cy="5925028"/>
          </a:xfrm>
        </p:spPr>
      </p:pic>
      <p:sp>
        <p:nvSpPr>
          <p:cNvPr id="6" name="5 - Θέση κειμένου"/>
          <p:cNvSpPr>
            <a:spLocks noGrp="1"/>
          </p:cNvSpPr>
          <p:nvPr>
            <p:ph type="body" sz="half" idx="2"/>
          </p:nvPr>
        </p:nvSpPr>
        <p:spPr/>
        <p:txBody>
          <a:bodyPr>
            <a:normAutofit lnSpcReduction="10000"/>
          </a:bodyPr>
          <a:lstStyle/>
          <a:p>
            <a:r>
              <a:rPr lang="el-GR" sz="2000" dirty="0" smtClean="0"/>
              <a:t>Ο χορός </a:t>
            </a:r>
            <a:r>
              <a:rPr lang="el-GR" sz="2000" b="1" dirty="0" smtClean="0"/>
              <a:t>σάλσα</a:t>
            </a:r>
            <a:r>
              <a:rPr lang="el-GR" sz="2000" dirty="0" smtClean="0"/>
              <a:t> είναι ένας λάτιν χορός που δημιουργήθηκε από τους ισπανόφωνους της καραϊβικής και από τους ισπανόφωνους μετανάστες στις ΗΠΑ. Ο χορός Σάλσα αναμιγνύει στοιχεία από διάφορους αφρικάνικους και ευρωπαϊκούς χορούς.  Χορεύεται κυρίως σε ζευγάρια, αν και υπάρχουν και σόλο φόρμες. </a:t>
            </a:r>
          </a:p>
          <a:p>
            <a:endParaRPr lang="el-GR" dirty="0" smtClean="0"/>
          </a:p>
          <a:p>
            <a:r>
              <a:rPr lang="el-GR" dirty="0" smtClean="0">
                <a:hlinkClick r:id="rId3"/>
              </a:rPr>
              <a:t>Δείτε εδώ</a:t>
            </a:r>
            <a:endParaRPr lang="el-GR" dirty="0" smtClean="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686800" cy="838200"/>
          </a:xfrm>
        </p:spPr>
        <p:txBody>
          <a:bodyPr>
            <a:normAutofit fontScale="90000"/>
          </a:bodyPr>
          <a:lstStyle/>
          <a:p>
            <a:r>
              <a:rPr lang="el-GR" dirty="0" smtClean="0"/>
              <a:t>                       </a:t>
            </a:r>
            <a:r>
              <a:rPr lang="el-GR" sz="4400" dirty="0" smtClean="0"/>
              <a:t> </a:t>
            </a:r>
            <a:r>
              <a:rPr lang="el-GR" sz="4400" b="1" dirty="0" smtClean="0">
                <a:ln w="0"/>
                <a:effectLst>
                  <a:reflection blurRad="12700" stA="50000" endPos="50000" dist="5000" dir="5400000" sy="-100000" rotWithShape="0"/>
                </a:effectLst>
              </a:rPr>
              <a:t>ΕΙΣΑΓΩΓΗ</a:t>
            </a:r>
            <a:r>
              <a:rPr lang="el-GR" b="1" dirty="0" smtClean="0">
                <a:ln w="0"/>
                <a:effectLst>
                  <a:reflection blurRad="12700" stA="50000" endPos="50000" dist="5000" dir="5400000" sy="-100000" rotWithShape="0"/>
                </a:effectLst>
              </a:rPr>
              <a:t/>
            </a:r>
            <a:br>
              <a:rPr lang="el-GR" b="1" dirty="0" smtClean="0">
                <a:ln w="0"/>
                <a:effectLst>
                  <a:reflection blurRad="12700" stA="50000" endPos="50000" dist="5000" dir="5400000" sy="-100000" rotWithShape="0"/>
                </a:effectLst>
              </a:rPr>
            </a:b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Στη Βυζαντινή εποχή, το σύνολο της διασωθέντας μουσικής είναι εκκλησιαστική. Αλλά και ακόμη ορισμένοι αυτοκρατορικοί ύμνοι παρουσιάζουν θρησκευτικά στοιχεία.  </a:t>
            </a:r>
          </a:p>
          <a:p>
            <a:pPr>
              <a:buNone/>
            </a:pPr>
            <a:r>
              <a:rPr lang="el-GR" dirty="0" smtClean="0"/>
              <a:t>      Το βυζαντινό άσμα ήταν μονωδικό, σε ελεύθερο ρυθμό, και προσπάθησε συχνά να απεικονίσει μελωδικά την έννοια των λέξεων. Η γλώσσα που χρησιμοποιήθηκε ήταν η ελληνική. Ο βυζαντινός ύμνος, του οποίου υπήρξαν τρεις τύποι, ήταν η μέγιστη έκφανση αυτού του μουσικού είδους.</a:t>
            </a:r>
          </a:p>
          <a:p>
            <a:pPr>
              <a:buNone/>
            </a:pPr>
            <a:endParaRPr lang="el-GR" dirty="0"/>
          </a:p>
        </p:txBody>
      </p:sp>
    </p:spTree>
  </p:cSld>
  <p:clrMapOvr>
    <a:masterClrMapping/>
  </p:clrMapOvr>
  <p:transition>
    <p:pull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dirty="0" smtClean="0"/>
              <a:t>Τάγκο</a:t>
            </a:r>
            <a:endParaRPr lang="el-GR" sz="3600" dirty="0"/>
          </a:p>
        </p:txBody>
      </p:sp>
      <p:pic>
        <p:nvPicPr>
          <p:cNvPr id="7" name="6 - Θέση περιεχομένου" descr="tango.jpg"/>
          <p:cNvPicPr>
            <a:picLocks noGrp="1" noChangeAspect="1"/>
          </p:cNvPicPr>
          <p:nvPr>
            <p:ph idx="1"/>
          </p:nvPr>
        </p:nvPicPr>
        <p:blipFill>
          <a:blip r:embed="rId2" cstate="print"/>
          <a:stretch>
            <a:fillRect/>
          </a:stretch>
        </p:blipFill>
        <p:spPr>
          <a:xfrm>
            <a:off x="3995936" y="438406"/>
            <a:ext cx="4464496" cy="6014929"/>
          </a:xfrm>
        </p:spPr>
      </p:pic>
      <p:sp>
        <p:nvSpPr>
          <p:cNvPr id="6" name="5 - Θέση κειμένου"/>
          <p:cNvSpPr>
            <a:spLocks noGrp="1"/>
          </p:cNvSpPr>
          <p:nvPr>
            <p:ph type="body" sz="half" idx="2"/>
          </p:nvPr>
        </p:nvSpPr>
        <p:spPr/>
        <p:txBody>
          <a:bodyPr>
            <a:normAutofit fontScale="92500" lnSpcReduction="20000"/>
          </a:bodyPr>
          <a:lstStyle/>
          <a:p>
            <a:r>
              <a:rPr lang="el-GR" sz="2000" dirty="0" smtClean="0"/>
              <a:t>Το τάγκο ως χορός</a:t>
            </a:r>
            <a:r>
              <a:rPr lang="el-GR" sz="2000" baseline="30000" dirty="0" smtClean="0"/>
              <a:t> </a:t>
            </a:r>
            <a:r>
              <a:rPr lang="el-GR" sz="2000" dirty="0" smtClean="0"/>
              <a:t>γεννήθηκε προς το τέλος του19ου αιώνα στις λαϊκές γειτονιές του Μπουένος Άιρες και του Μοντεβιδέο και προήλθε από συνένωση Ευρωπαϊκών, Νοτιοαμερικανικών και Αφρικανικών στοιχείων.  Το τάγκο χορεύεται από ζευγάρια αγκαλιασμένα κοντά, και μολονότι η αγκαλιά μπορεί κάποτε να χαλαρώνει για να εκτελεστούν κινήσεις που το απαιτούν, κατά κανόνα δεν σπάει.</a:t>
            </a:r>
          </a:p>
          <a:p>
            <a:endParaRPr lang="el-GR" dirty="0" smtClean="0"/>
          </a:p>
          <a:p>
            <a:r>
              <a:rPr lang="el-GR" dirty="0" smtClean="0">
                <a:hlinkClick r:id="rId3"/>
              </a:rPr>
              <a:t>Δείτε εδώ</a:t>
            </a:r>
            <a:endParaRPr lang="el-GR" dirty="0" smtClean="0"/>
          </a:p>
        </p:txBody>
      </p:sp>
    </p:spTree>
  </p:cSld>
  <p:clrMapOvr>
    <a:masterClrMapping/>
  </p:clrMapOvr>
  <p:transition>
    <p:diamon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n-US" sz="3600" dirty="0" smtClean="0"/>
              <a:t>O</a:t>
            </a:r>
            <a:r>
              <a:rPr lang="el-GR" sz="3600" dirty="0" smtClean="0"/>
              <a:t>ριεντάλ (</a:t>
            </a:r>
            <a:r>
              <a:rPr lang="en-US" sz="3600" dirty="0" smtClean="0"/>
              <a:t>Belly Dance</a:t>
            </a:r>
            <a:r>
              <a:rPr lang="el-GR" dirty="0" smtClean="0"/>
              <a:t>)</a:t>
            </a:r>
            <a:endParaRPr lang="el-GR" dirty="0"/>
          </a:p>
        </p:txBody>
      </p:sp>
      <p:pic>
        <p:nvPicPr>
          <p:cNvPr id="7" name="6 - Θέση περιεχομένου" descr="oriemnta.jpg"/>
          <p:cNvPicPr>
            <a:picLocks noGrp="1" noChangeAspect="1"/>
          </p:cNvPicPr>
          <p:nvPr>
            <p:ph idx="1"/>
          </p:nvPr>
        </p:nvPicPr>
        <p:blipFill>
          <a:blip r:embed="rId2" cstate="print"/>
          <a:stretch>
            <a:fillRect/>
          </a:stretch>
        </p:blipFill>
        <p:spPr>
          <a:xfrm>
            <a:off x="3815408" y="404664"/>
            <a:ext cx="4933056" cy="6165304"/>
          </a:xfrm>
        </p:spPr>
      </p:pic>
      <p:sp>
        <p:nvSpPr>
          <p:cNvPr id="6" name="5 - Θέση κειμένου"/>
          <p:cNvSpPr>
            <a:spLocks noGrp="1"/>
          </p:cNvSpPr>
          <p:nvPr>
            <p:ph type="body" sz="half" idx="2"/>
          </p:nvPr>
        </p:nvSpPr>
        <p:spPr/>
        <p:txBody>
          <a:bodyPr>
            <a:normAutofit fontScale="55000" lnSpcReduction="20000"/>
          </a:bodyPr>
          <a:lstStyle/>
          <a:p>
            <a:r>
              <a:rPr lang="el-GR" sz="3100" dirty="0" smtClean="0"/>
              <a:t>Το Belly Dance χαρακτηρίζεται ο χορός της Ανατολής. </a:t>
            </a:r>
            <a:r>
              <a:rPr lang="en-US" sz="3100" dirty="0" smtClean="0"/>
              <a:t>E</a:t>
            </a:r>
            <a:r>
              <a:rPr lang="el-GR" sz="3100" dirty="0" smtClean="0"/>
              <a:t>πίσης, θεωρείται ένα από τα πιο αρχαία είδη χορού</a:t>
            </a:r>
            <a:r>
              <a:rPr lang="en-US" sz="3100" dirty="0" smtClean="0"/>
              <a:t>. </a:t>
            </a:r>
            <a:r>
              <a:rPr lang="el-GR" sz="3100" dirty="0" smtClean="0"/>
              <a:t>Παρότι φαινομενικά ο χορός της κοιλιάς είναι αρκετά ελεύθερος, στην πραγματικότητα διέπεται από αυστηρούς κανόνες, και είναι εκτελεστικά ιδιαίτερα δύσκολος. Υπάρχουν πολλά είδη χορού της κοιλιάς, ανάλογα με τη μουσική, την προέλευση και το επιθυμητό αισθητικό αποτέλεσμα.</a:t>
            </a:r>
            <a:r>
              <a:rPr lang="en-US" sz="3100" dirty="0" smtClean="0"/>
              <a:t>  </a:t>
            </a:r>
            <a:r>
              <a:rPr lang="el-GR" sz="3100" dirty="0" smtClean="0"/>
              <a:t>Συνήθως  χορεύετε με ειδική ενδυμασία και πέπλο. Συνοδεύεται από μουσική που δημιουργείται από κύμβαλα δακτύλων και τύμπανα, και γενικότερα κρουστά. </a:t>
            </a:r>
          </a:p>
          <a:p>
            <a:endParaRPr lang="el-GR" dirty="0" smtClean="0"/>
          </a:p>
          <a:p>
            <a:r>
              <a:rPr lang="el-GR" dirty="0" smtClean="0">
                <a:hlinkClick r:id="rId3"/>
              </a:rPr>
              <a:t>Δείτε εδώ</a:t>
            </a:r>
            <a:endParaRPr lang="el-GR" dirty="0" smtClean="0"/>
          </a:p>
        </p:txBody>
      </p:sp>
    </p:spTree>
  </p:cSld>
  <p:clrMapOvr>
    <a:masterClrMapping/>
  </p:clrMapOvr>
  <p:transition>
    <p:pull dir="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n-US" sz="3600" dirty="0" smtClean="0"/>
              <a:t>Break Dance</a:t>
            </a:r>
            <a:endParaRPr lang="el-GR" sz="3600" dirty="0"/>
          </a:p>
        </p:txBody>
      </p:sp>
      <p:pic>
        <p:nvPicPr>
          <p:cNvPr id="7" name="6 - Θέση περιεχομένου" descr="hip.jpg"/>
          <p:cNvPicPr>
            <a:picLocks noGrp="1" noChangeAspect="1"/>
          </p:cNvPicPr>
          <p:nvPr>
            <p:ph idx="1"/>
          </p:nvPr>
        </p:nvPicPr>
        <p:blipFill>
          <a:blip r:embed="rId2" cstate="email"/>
          <a:stretch>
            <a:fillRect/>
          </a:stretch>
        </p:blipFill>
        <p:spPr>
          <a:xfrm>
            <a:off x="3851920" y="404664"/>
            <a:ext cx="4834880" cy="5904656"/>
          </a:xfrm>
        </p:spPr>
      </p:pic>
      <p:sp>
        <p:nvSpPr>
          <p:cNvPr id="6" name="5 - Θέση κειμένου"/>
          <p:cNvSpPr>
            <a:spLocks noGrp="1"/>
          </p:cNvSpPr>
          <p:nvPr>
            <p:ph type="body" sz="half" idx="2"/>
          </p:nvPr>
        </p:nvSpPr>
        <p:spPr/>
        <p:txBody>
          <a:bodyPr>
            <a:normAutofit fontScale="55000" lnSpcReduction="20000"/>
          </a:bodyPr>
          <a:lstStyle/>
          <a:p>
            <a:r>
              <a:rPr lang="el-GR" sz="3100" dirty="0" smtClean="0"/>
              <a:t>To Break </a:t>
            </a:r>
            <a:r>
              <a:rPr lang="el-GR" sz="3100" dirty="0" err="1" smtClean="0"/>
              <a:t>dance</a:t>
            </a:r>
            <a:r>
              <a:rPr lang="el-GR" sz="3100" dirty="0" smtClean="0"/>
              <a:t>  ή αλλιώς </a:t>
            </a:r>
            <a:r>
              <a:rPr lang="en-US" sz="3100" dirty="0" smtClean="0"/>
              <a:t> B- </a:t>
            </a:r>
            <a:r>
              <a:rPr lang="en-US" sz="3100" dirty="0" err="1" smtClean="0"/>
              <a:t>boying</a:t>
            </a:r>
            <a:r>
              <a:rPr lang="en-US" sz="3100" dirty="0" smtClean="0"/>
              <a:t> </a:t>
            </a:r>
            <a:r>
              <a:rPr lang="el-GR" sz="3100" dirty="0" smtClean="0"/>
              <a:t>είναι ένα είδος του χορού που περιέχεται στο Street Dance και δημιουργήθηκε στην Νέα Υόρκη από νέους Αφροαμερικανούς και Λατίνους την δεκαετία του 1970.Για να κερδίσει την προσοχή και την δημοτικότητα στα μέσα ενημέρωσης, ο χορός αυτός εξαπλώθηκε παγκοσμίως στην Νότια Κορέα,στην Αγγλία,στην Γερμανία,στην Γαλλία, στην Ρωσία και την . O χορός αυτός περιέχει Χιπ χοπ και breakbeats παρ' ότι οι σύγχρονες τάσεις επιτρέπουν μια πιο ευρύτερη ποικιλία μουσικής.</a:t>
            </a:r>
          </a:p>
          <a:p>
            <a:endParaRPr lang="el-GR" dirty="0" smtClean="0"/>
          </a:p>
          <a:p>
            <a:r>
              <a:rPr lang="el-GR" dirty="0" smtClean="0">
                <a:hlinkClick r:id="rId3"/>
              </a:rPr>
              <a:t>Δείτε εδώ</a:t>
            </a:r>
            <a:endParaRPr lang="el-GR" dirty="0" smtClean="0"/>
          </a:p>
        </p:txBody>
      </p:sp>
    </p:spTree>
  </p:cSld>
  <p:clrMapOvr>
    <a:masterClrMapping/>
  </p:clrMapOvr>
  <p:transition>
    <p:wedg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r>
              <a:rPr lang="el-GR" sz="3600" dirty="0" smtClean="0"/>
              <a:t>Σύγχρονος Χορός</a:t>
            </a:r>
            <a:endParaRPr lang="el-GR" sz="3600" dirty="0"/>
          </a:p>
        </p:txBody>
      </p:sp>
      <p:pic>
        <p:nvPicPr>
          <p:cNvPr id="7" name="6 - Θέση περιεχομένου" descr="mon t4.jpg"/>
          <p:cNvPicPr>
            <a:picLocks noGrp="1" noChangeAspect="1"/>
          </p:cNvPicPr>
          <p:nvPr>
            <p:ph idx="1"/>
          </p:nvPr>
        </p:nvPicPr>
        <p:blipFill>
          <a:blip r:embed="rId2" cstate="email"/>
          <a:stretch>
            <a:fillRect/>
          </a:stretch>
        </p:blipFill>
        <p:spPr>
          <a:xfrm>
            <a:off x="4067944" y="432260"/>
            <a:ext cx="4464496" cy="6041929"/>
          </a:xfrm>
        </p:spPr>
      </p:pic>
      <p:sp>
        <p:nvSpPr>
          <p:cNvPr id="6" name="5 - Θέση κειμένου"/>
          <p:cNvSpPr>
            <a:spLocks noGrp="1"/>
          </p:cNvSpPr>
          <p:nvPr>
            <p:ph type="body" sz="half" idx="2"/>
          </p:nvPr>
        </p:nvSpPr>
        <p:spPr/>
        <p:txBody>
          <a:bodyPr>
            <a:normAutofit fontScale="25000" lnSpcReduction="20000"/>
          </a:bodyPr>
          <a:lstStyle/>
          <a:p>
            <a:r>
              <a:rPr lang="el-GR" sz="7400" dirty="0" smtClean="0"/>
              <a:t>Ο Σύγχρονος Χορός, είναι μία συλλογή από τεχνικές και μεθόδους μοντέρνων και μεταμοντέρνων χορών, παρόλο που ο σύγχρονος χορός δεν χαρακτηρίζεται από συγκεκριμένες χορευτικές τεχνικές. Είναι ευρέως διαδεδομένος στην Αμερική, τον Καναδά, την Αυστραλία αλλά και την Ευρώπη. </a:t>
            </a:r>
            <a:r>
              <a:rPr lang="en-US" sz="7400" dirty="0" smtClean="0"/>
              <a:t> </a:t>
            </a:r>
            <a:r>
              <a:rPr lang="el-GR" sz="7400" dirty="0" smtClean="0"/>
              <a:t>Μερικές από τις βασικές αρχές του σύγχρονου Χορού είναι η συστολή, η ευθυγράμμιση, η αναπνοή, η βαρύτητα, η πτώση, η απελευθέρωση, η ισορροπία και η ανισορροπία, η ένταση και η χαλάρωση, η αντίθεση και το συναίσθημα.</a:t>
            </a:r>
            <a:r>
              <a:rPr lang="en-US" sz="7400" dirty="0" smtClean="0"/>
              <a:t> </a:t>
            </a:r>
            <a:r>
              <a:rPr lang="el-GR" sz="7400" dirty="0" smtClean="0"/>
              <a:t> Συνοδεύεται με μουσική </a:t>
            </a:r>
            <a:r>
              <a:rPr lang="en-US" sz="7400" dirty="0" err="1" smtClean="0"/>
              <a:t>RnB</a:t>
            </a:r>
            <a:r>
              <a:rPr lang="el-GR" sz="7400" dirty="0" smtClean="0"/>
              <a:t>.</a:t>
            </a:r>
          </a:p>
          <a:p>
            <a:endParaRPr lang="el-GR" dirty="0" smtClean="0"/>
          </a:p>
          <a:p>
            <a:r>
              <a:rPr lang="el-GR" dirty="0" smtClean="0">
                <a:hlinkClick r:id="rId3"/>
              </a:rPr>
              <a:t>Δείτε εδώ</a:t>
            </a:r>
            <a:endParaRPr lang="el-GR" dirty="0" smtClean="0"/>
          </a:p>
        </p:txBody>
      </p:sp>
    </p:spTree>
  </p:cSld>
  <p:clrMapOvr>
    <a:masterClrMapping/>
  </p:clrMapOvr>
  <p:transition>
    <p:strips dir="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n-US" sz="3600" dirty="0" smtClean="0"/>
              <a:t>Ballroom</a:t>
            </a:r>
            <a:endParaRPr lang="el-GR" sz="3600" dirty="0"/>
          </a:p>
        </p:txBody>
      </p:sp>
      <p:pic>
        <p:nvPicPr>
          <p:cNvPr id="7" name="6 - Θέση περιεχομένου" descr="ballroom-dance.jpg"/>
          <p:cNvPicPr>
            <a:picLocks noGrp="1" noChangeAspect="1"/>
          </p:cNvPicPr>
          <p:nvPr>
            <p:ph idx="1"/>
          </p:nvPr>
        </p:nvPicPr>
        <p:blipFill>
          <a:blip r:embed="rId2" cstate="print"/>
          <a:stretch>
            <a:fillRect/>
          </a:stretch>
        </p:blipFill>
        <p:spPr>
          <a:xfrm>
            <a:off x="4067944" y="404664"/>
            <a:ext cx="4612238" cy="5976664"/>
          </a:xfrm>
        </p:spPr>
      </p:pic>
      <p:sp>
        <p:nvSpPr>
          <p:cNvPr id="6" name="5 - Θέση κειμένου"/>
          <p:cNvSpPr>
            <a:spLocks noGrp="1"/>
          </p:cNvSpPr>
          <p:nvPr>
            <p:ph type="body" sz="half" idx="2"/>
          </p:nvPr>
        </p:nvSpPr>
        <p:spPr/>
        <p:txBody>
          <a:bodyPr>
            <a:normAutofit fontScale="85000" lnSpcReduction="20000"/>
          </a:bodyPr>
          <a:lstStyle/>
          <a:p>
            <a:r>
              <a:rPr lang="el-GR" sz="2000" dirty="0" smtClean="0"/>
              <a:t>Στην κατηγορία  αυτή ανήκουν 4 χοροί: το μοντέρνο βαλς, το Foxtrot, το βιεννέζικο βαλς, και το Quickstep. Οι χοροί αυτοί αναπτύχθηκαν μετά τον Α’ Παγκόσμιο Πόλεμο. Σύντομα, οι χοροί ballroom ως κοινωνική «φόρμα» χορών έγιναν από τις πιο ευχάριστες μορφές διασκέδασης με διάρκεια στο χρόνο χαρακτηρίζοντας έτσι πολλές γενιές ανθρώπων. Μπόλρουμ χορός (χορός αίθουσας) αναφέρεται σε χορούς ζευγαριών που προέρχονται από το δυτικό κόσμο και χορεύονται τόσο σε κοινωνικές εκδηλώσεις όσο και σε επίσημους διαγωνισμούς χορού.</a:t>
            </a:r>
          </a:p>
          <a:p>
            <a:endParaRPr lang="el-GR" dirty="0" smtClean="0"/>
          </a:p>
          <a:p>
            <a:r>
              <a:rPr lang="el-GR" dirty="0" smtClean="0">
                <a:hlinkClick r:id="rId3"/>
              </a:rPr>
              <a:t>Δείτε εδώ</a:t>
            </a:r>
            <a:endParaRPr lang="el-GR" dirty="0" smtClean="0"/>
          </a:p>
        </p:txBody>
      </p:sp>
    </p:spTree>
  </p:cSld>
  <p:clrMapOvr>
    <a:masterClrMapping/>
  </p:clrMapOvr>
  <p:transition>
    <p:strips dir="l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857232"/>
            <a:ext cx="3008313" cy="577868"/>
          </a:xfrm>
        </p:spPr>
        <p:txBody>
          <a:bodyPr>
            <a:noAutofit/>
          </a:bodyPr>
          <a:lstStyle/>
          <a:p>
            <a:r>
              <a:rPr lang="en-US" sz="3600" dirty="0" smtClean="0"/>
              <a:t>Modern Waltz</a:t>
            </a:r>
            <a:endParaRPr lang="el-GR" sz="3600" dirty="0"/>
          </a:p>
        </p:txBody>
      </p:sp>
      <p:pic>
        <p:nvPicPr>
          <p:cNvPr id="7" name="6 - Θέση περιεχομένου" descr="dasjk.jpg"/>
          <p:cNvPicPr>
            <a:picLocks noGrp="1" noChangeAspect="1"/>
          </p:cNvPicPr>
          <p:nvPr>
            <p:ph idx="1"/>
          </p:nvPr>
        </p:nvPicPr>
        <p:blipFill>
          <a:blip r:embed="rId2" cstate="print"/>
          <a:stretch>
            <a:fillRect/>
          </a:stretch>
        </p:blipFill>
        <p:spPr>
          <a:xfrm>
            <a:off x="3902074" y="470694"/>
            <a:ext cx="4702373" cy="5757393"/>
          </a:xfrm>
        </p:spPr>
      </p:pic>
      <p:sp>
        <p:nvSpPr>
          <p:cNvPr id="6" name="5 - Θέση κειμένου"/>
          <p:cNvSpPr>
            <a:spLocks noGrp="1"/>
          </p:cNvSpPr>
          <p:nvPr>
            <p:ph type="body" sz="half" idx="2"/>
          </p:nvPr>
        </p:nvSpPr>
        <p:spPr/>
        <p:txBody>
          <a:bodyPr>
            <a:normAutofit fontScale="85000" lnSpcReduction="20000"/>
          </a:bodyPr>
          <a:lstStyle/>
          <a:p>
            <a:pPr fontAlgn="base"/>
            <a:r>
              <a:rPr lang="el-GR" sz="2000" dirty="0" smtClean="0"/>
              <a:t>Χορός που γεννήθηκε στην Αυστρία στις αρχές του 17ου αιώνα. Ξεκίνησε ως αγροτικός χορός που χορευόταν σε επαρχίες της Αυστρίας και της Βαυαρίας αλλά μέχρι τα τέλη του 18ου αιώνα είχε γίνει γνωστός και αποδεκτός από την υψηλή κοινωνία. Είναι χορός που απαιτεί ιδιαίτερη ισορροπία με εναλλαγές ύψους και βάθους, συνεχείς αριστερές και δεξιές στροφές και έντονες πλαϊνές κάμψεις του σώματος. Είναι χορός διαχρονικός και έχει χαρακτηρίσει τη χορευτική διασκέδαση πολλών γενιών μέχρι σήμερα. Και  συνοδεύεται με μουσική </a:t>
            </a:r>
            <a:r>
              <a:rPr lang="el-GR" sz="2000" dirty="0" err="1" smtClean="0"/>
              <a:t>βάλς</a:t>
            </a:r>
            <a:r>
              <a:rPr lang="el-GR" sz="2000" dirty="0" smtClean="0"/>
              <a:t> .</a:t>
            </a:r>
          </a:p>
          <a:p>
            <a:pPr fontAlgn="base"/>
            <a:endParaRPr lang="el-GR" dirty="0" smtClean="0"/>
          </a:p>
          <a:p>
            <a:pPr fontAlgn="base"/>
            <a:r>
              <a:rPr lang="el-GR" dirty="0" smtClean="0">
                <a:hlinkClick r:id="rId3"/>
              </a:rPr>
              <a:t>Δείτε εδώ</a:t>
            </a:r>
            <a:endParaRPr lang="el-GR" dirty="0" smtClean="0"/>
          </a:p>
        </p:txBody>
      </p:sp>
    </p:spTree>
  </p:cSld>
  <p:clrMapOvr>
    <a:masterClrMapping/>
  </p:clrMapOvr>
  <p:transition>
    <p:split dir="in"/>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Autofit/>
          </a:bodyPr>
          <a:lstStyle/>
          <a:p>
            <a:r>
              <a:rPr lang="en-US" sz="3600" dirty="0" smtClean="0"/>
              <a:t>Foxtrot</a:t>
            </a:r>
            <a:br>
              <a:rPr lang="en-US" sz="3600" dirty="0" smtClean="0"/>
            </a:br>
            <a:endParaRPr lang="el-GR" sz="3600" dirty="0"/>
          </a:p>
        </p:txBody>
      </p:sp>
      <p:pic>
        <p:nvPicPr>
          <p:cNvPr id="7" name="6 - Θέση περιεχομένου" descr="huo.jpg"/>
          <p:cNvPicPr>
            <a:picLocks noGrp="1" noChangeAspect="1"/>
          </p:cNvPicPr>
          <p:nvPr>
            <p:ph idx="1"/>
          </p:nvPr>
        </p:nvPicPr>
        <p:blipFill>
          <a:blip r:embed="rId2" cstate="print"/>
          <a:stretch>
            <a:fillRect/>
          </a:stretch>
        </p:blipFill>
        <p:spPr>
          <a:xfrm>
            <a:off x="4067944" y="476672"/>
            <a:ext cx="4612484" cy="5760640"/>
          </a:xfrm>
        </p:spPr>
      </p:pic>
      <p:sp>
        <p:nvSpPr>
          <p:cNvPr id="6" name="5 - Θέση κειμένου"/>
          <p:cNvSpPr>
            <a:spLocks noGrp="1"/>
          </p:cNvSpPr>
          <p:nvPr>
            <p:ph type="body" sz="half" idx="2"/>
          </p:nvPr>
        </p:nvSpPr>
        <p:spPr/>
        <p:txBody>
          <a:bodyPr>
            <a:normAutofit lnSpcReduction="10000"/>
          </a:bodyPr>
          <a:lstStyle/>
          <a:p>
            <a:r>
              <a:rPr lang="el-GR" dirty="0" smtClean="0"/>
              <a:t>To Foxtrot είναι ο χορός που σημείωσε τη μεγαλύτερη ανάπτυξη </a:t>
            </a:r>
            <a:r>
              <a:rPr lang="el-GR" dirty="0" err="1" smtClean="0"/>
              <a:t>απ’όλους</a:t>
            </a:r>
            <a:r>
              <a:rPr lang="el-GR" dirty="0" smtClean="0"/>
              <a:t> τους χορούς Ballroom. Είναι από τους λίγους χορούς που ξεκίνησε από τα σαλόνια της υψηλής κοινωνίας για να διαδοθεί τελικά και στις χαμηλότερες κοινωνικές τάξεις. Γεννήθηκε πάνω στη σκηνή το 1915 από τον Harry Fox, Αμερικάνο ηθοποιό και χορευτή, ο οποίος δημιούργησε ένα νέο αργό βήμα που έμοιαζε με τροχασμό (trot). Από αυτόν πήρε και την ονομασία του (Fox Trot). Συνδυάζει γρήγορα και αργά βήματα και </a:t>
            </a:r>
            <a:r>
              <a:rPr lang="el-GR" dirty="0" err="1" smtClean="0"/>
              <a:t>γι’αυτό</a:t>
            </a:r>
            <a:r>
              <a:rPr lang="el-GR" dirty="0" smtClean="0"/>
              <a:t> δίνει τη δυνατότητα μεγαλύτερης ελαστικότητας ενώ προσφέρει περισσότερη ευχαρίστηση στο χορευτή. Τα μουσικά κομμάτια του Foxtrot είναι κλασικά και αγαπημένα κομμάτια από το «Fever» έως το «Pink </a:t>
            </a:r>
            <a:r>
              <a:rPr lang="el-GR" dirty="0" err="1" smtClean="0"/>
              <a:t>Panther</a:t>
            </a:r>
            <a:r>
              <a:rPr lang="el-GR" dirty="0" smtClean="0"/>
              <a:t>».</a:t>
            </a:r>
          </a:p>
          <a:p>
            <a:endParaRPr lang="el-GR" dirty="0" smtClean="0"/>
          </a:p>
          <a:p>
            <a:r>
              <a:rPr lang="el-GR" dirty="0" smtClean="0">
                <a:hlinkClick r:id="rId3"/>
              </a:rPr>
              <a:t>Δείτε εδώ</a:t>
            </a:r>
            <a:endParaRPr lang="el-GR" dirty="0" smtClean="0"/>
          </a:p>
        </p:txBody>
      </p:sp>
    </p:spTree>
  </p:cSld>
  <p:clrMapOvr>
    <a:masterClrMapping/>
  </p:clrMapOvr>
  <p:transition>
    <p:split orient="ver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n-US" sz="3600" dirty="0" smtClean="0"/>
              <a:t>House </a:t>
            </a:r>
            <a:r>
              <a:rPr lang="el-GR" sz="3600" dirty="0" smtClean="0"/>
              <a:t>χορός</a:t>
            </a:r>
            <a:endParaRPr lang="el-GR" sz="3600" dirty="0"/>
          </a:p>
        </p:txBody>
      </p:sp>
      <p:pic>
        <p:nvPicPr>
          <p:cNvPr id="7" name="6 - Θέση περιεχομένου" descr="15.07.26 House Dance Workshop Web.jpg"/>
          <p:cNvPicPr>
            <a:picLocks noGrp="1" noChangeAspect="1"/>
          </p:cNvPicPr>
          <p:nvPr>
            <p:ph idx="1"/>
          </p:nvPr>
        </p:nvPicPr>
        <p:blipFill>
          <a:blip r:embed="rId2" cstate="email"/>
          <a:stretch>
            <a:fillRect/>
          </a:stretch>
        </p:blipFill>
        <p:spPr>
          <a:xfrm>
            <a:off x="3923929" y="273050"/>
            <a:ext cx="4608512" cy="6204794"/>
          </a:xfrm>
        </p:spPr>
      </p:pic>
      <p:sp>
        <p:nvSpPr>
          <p:cNvPr id="6" name="5 - Θέση κειμένου"/>
          <p:cNvSpPr>
            <a:spLocks noGrp="1"/>
          </p:cNvSpPr>
          <p:nvPr>
            <p:ph type="body" sz="half" idx="2"/>
          </p:nvPr>
        </p:nvSpPr>
        <p:spPr/>
        <p:txBody>
          <a:bodyPr/>
          <a:lstStyle/>
          <a:p>
            <a:r>
              <a:rPr lang="el-GR" dirty="0" smtClean="0"/>
              <a:t>O House χορός είναι ένας κοινωνικός χορός που κυρίως χορεύεται με house μουσική που έχει ρίζες στα κλαμπ του Σικάγο και της Νέας Υόρκης. Τα κύρια στοιχεία του House χορού περιλαμβάνουν “Footwork”, “Jacking”, και “Lofting”. Ο House χορός είναι συχνά αυτοσχεδιαστικός εκ φύσεως και δίνει έμφαση στα γρήγορα και πολύπλοκα βήματα των ποδιών σε συνδυασμό με τις ρευστές κινήσεις του κορμού, καθώς και την εργασία του πατώματος.</a:t>
            </a:r>
          </a:p>
          <a:p>
            <a:endParaRPr lang="el-GR" dirty="0" smtClean="0"/>
          </a:p>
          <a:p>
            <a:r>
              <a:rPr lang="el-GR" dirty="0" smtClean="0">
                <a:hlinkClick r:id="rId3"/>
              </a:rPr>
              <a:t>Δείτε εδώ</a:t>
            </a:r>
            <a:endParaRPr lang="el-GR" dirty="0" smtClean="0"/>
          </a:p>
        </p:txBody>
      </p:sp>
    </p:spTree>
  </p:cSld>
  <p:clrMapOvr>
    <a:masterClrMapping/>
  </p:clrMapOvr>
  <p:transition>
    <p:pull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fontAlgn="base"/>
            <a:r>
              <a:rPr lang="en-US" sz="3600" dirty="0" smtClean="0"/>
              <a:t>Aerial Dance</a:t>
            </a:r>
            <a:endParaRPr lang="el-GR" sz="3600" dirty="0"/>
          </a:p>
        </p:txBody>
      </p:sp>
      <p:pic>
        <p:nvPicPr>
          <p:cNvPr id="8" name="7 - Θέση περιεχομένου" descr="images.jpg"/>
          <p:cNvPicPr>
            <a:picLocks noGrp="1" noChangeAspect="1"/>
          </p:cNvPicPr>
          <p:nvPr>
            <p:ph idx="1"/>
          </p:nvPr>
        </p:nvPicPr>
        <p:blipFill>
          <a:blip r:embed="rId2" cstate="print"/>
          <a:stretch>
            <a:fillRect/>
          </a:stretch>
        </p:blipFill>
        <p:spPr>
          <a:xfrm>
            <a:off x="4139952" y="404665"/>
            <a:ext cx="4337749" cy="5976664"/>
          </a:xfrm>
        </p:spPr>
      </p:pic>
      <p:sp>
        <p:nvSpPr>
          <p:cNvPr id="7" name="6 - Θέση κειμένου"/>
          <p:cNvSpPr>
            <a:spLocks noGrp="1"/>
          </p:cNvSpPr>
          <p:nvPr>
            <p:ph type="body" sz="half" idx="2"/>
          </p:nvPr>
        </p:nvSpPr>
        <p:spPr/>
        <p:txBody>
          <a:bodyPr/>
          <a:lstStyle/>
          <a:p>
            <a:r>
              <a:rPr lang="el-GR" dirty="0" smtClean="0"/>
              <a:t>Ο Εναέριος Χορός είναι χορός στον αέρα με τη βοήθεια ειδικών πανιών που</a:t>
            </a:r>
            <a:r>
              <a:rPr lang="en-US" dirty="0" smtClean="0"/>
              <a:t> </a:t>
            </a:r>
            <a:r>
              <a:rPr lang="el-GR" dirty="0" smtClean="0"/>
              <a:t>κρέμονται από (από κατασκευή στο ταβάνι ή και σε εξωτερικούς χώρους) μεγάλο ύψος. Ο χορός στα πανιά είναι μια παράσταση που προσφέρει τον εντυπωσιασμό της ακροβασίας με την αρμονία και την ομορφιά του χορού. Τα εντυπωσιακά κοστούμια, ο ειδικός φωτισμός και η μουσική</a:t>
            </a:r>
            <a:r>
              <a:rPr lang="en-US" dirty="0" smtClean="0"/>
              <a:t> </a:t>
            </a:r>
            <a:r>
              <a:rPr lang="el-GR" dirty="0" smtClean="0"/>
              <a:t>απογειώνουν το Show και αφήνουν τους θεατές άφωνους.</a:t>
            </a:r>
          </a:p>
          <a:p>
            <a:endParaRPr lang="el-GR" dirty="0" smtClean="0"/>
          </a:p>
          <a:p>
            <a:r>
              <a:rPr lang="el-GR" dirty="0" smtClean="0">
                <a:hlinkClick r:id="rId3"/>
              </a:rPr>
              <a:t>Δείτε εδώ</a:t>
            </a:r>
            <a:endParaRPr lang="el-GR" dirty="0" smtClean="0"/>
          </a:p>
        </p:txBody>
      </p:sp>
    </p:spTree>
  </p:cSld>
  <p:clrMapOvr>
    <a:masterClrMapping/>
  </p:clrMapOvr>
  <p:transition>
    <p:wedg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t>Pole Dancing</a:t>
            </a:r>
            <a:endParaRPr lang="el-GR" sz="3600" dirty="0"/>
          </a:p>
        </p:txBody>
      </p:sp>
      <p:pic>
        <p:nvPicPr>
          <p:cNvPr id="5" name="4 - Θέση περιεχομένου" descr="23e84815bff2a09cd183f9ad6ef6e970.jpg"/>
          <p:cNvPicPr>
            <a:picLocks noGrp="1" noChangeAspect="1"/>
          </p:cNvPicPr>
          <p:nvPr>
            <p:ph idx="1"/>
          </p:nvPr>
        </p:nvPicPr>
        <p:blipFill>
          <a:blip r:embed="rId2" cstate="email"/>
          <a:stretch>
            <a:fillRect/>
          </a:stretch>
        </p:blipFill>
        <p:spPr>
          <a:xfrm>
            <a:off x="4644008" y="476672"/>
            <a:ext cx="4204031" cy="5853113"/>
          </a:xfrm>
        </p:spPr>
      </p:pic>
      <p:sp>
        <p:nvSpPr>
          <p:cNvPr id="4" name="3 - Θέση κειμένου"/>
          <p:cNvSpPr>
            <a:spLocks noGrp="1"/>
          </p:cNvSpPr>
          <p:nvPr>
            <p:ph type="body" sz="half" idx="2"/>
          </p:nvPr>
        </p:nvSpPr>
        <p:spPr>
          <a:xfrm>
            <a:off x="457200" y="1435100"/>
            <a:ext cx="3466728" cy="4691063"/>
          </a:xfrm>
        </p:spPr>
        <p:txBody>
          <a:bodyPr/>
          <a:lstStyle/>
          <a:p>
            <a:r>
              <a:rPr lang="el-GR" sz="1600" dirty="0" smtClean="0"/>
              <a:t>Μία παρεξηγημένη μορφή σωματικής άσκησης και χορού έχει κάνει εσχάτως την εμφάνιση της και στην Ελλάδα, καθώς στο εξωτερικό είναι ευρέως διαδεδομένη εδώ και χρόνια. Πρόκειται για το pole dancing  (χορός σε στύλο), που τουλάχιστον εντός των… εθνικών συνόρων απευθύνεται κυρίως σε γυναίκες, αλλά στο εξωτερικό είναι οικείο και στους άνδρες. Το pole dancing αποτελεί συνδυασμό χορού και γυμναστικής, που έχει εξελιχθεί σε άθλημα με διεθνείς διαγωνισμούς και πρωταθλήματα.</a:t>
            </a:r>
          </a:p>
          <a:p>
            <a:r>
              <a:rPr lang="el-GR" dirty="0" smtClean="0">
                <a:hlinkClick r:id="rId3"/>
              </a:rPr>
              <a:t>Δείτε εδώ</a:t>
            </a:r>
            <a:endParaRPr lang="el-GR" dirty="0" smtClean="0"/>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ΥΜΝΟΓΡΑΦΟΙ ΚΑΙ ΜΟΥΣΙΚΟΙ</a:t>
            </a:r>
            <a:endParaRPr lang="el-GR" dirty="0"/>
          </a:p>
        </p:txBody>
      </p:sp>
      <p:sp>
        <p:nvSpPr>
          <p:cNvPr id="3" name="2 - Θέση περιεχομένου"/>
          <p:cNvSpPr>
            <a:spLocks noGrp="1"/>
          </p:cNvSpPr>
          <p:nvPr>
            <p:ph sz="half" idx="1"/>
          </p:nvPr>
        </p:nvSpPr>
        <p:spPr/>
        <p:txBody>
          <a:bodyPr>
            <a:normAutofit lnSpcReduction="10000"/>
          </a:bodyPr>
          <a:lstStyle/>
          <a:p>
            <a:pPr>
              <a:buNone/>
            </a:pPr>
            <a:r>
              <a:rPr lang="el-GR" dirty="0" smtClean="0"/>
              <a:t>    </a:t>
            </a:r>
            <a:r>
              <a:rPr lang="el-GR" sz="3000" dirty="0" smtClean="0"/>
              <a:t>Ο μοναστικός πληθυσμός παρήγαγε τους πρώτους και εξαιρετικότερους υμνογράφους και μουσικούς</a:t>
            </a:r>
            <a:r>
              <a:rPr lang="en-US" sz="3000" dirty="0" smtClean="0"/>
              <a:t>:</a:t>
            </a:r>
            <a:r>
              <a:rPr lang="el-GR" sz="3000" dirty="0" smtClean="0"/>
              <a:t> Ρωμανός ο Μελωδός, Ιωάννης Δαμασκηνός, Ανδρέας ο Κρης, και Θεόδωρος Στουδίτης.</a:t>
            </a:r>
            <a:endParaRPr lang="el-GR" sz="3000" dirty="0"/>
          </a:p>
        </p:txBody>
      </p:sp>
      <p:sp>
        <p:nvSpPr>
          <p:cNvPr id="4" name="3 - Θέση περιεχομένου"/>
          <p:cNvSpPr>
            <a:spLocks noGrp="1"/>
          </p:cNvSpPr>
          <p:nvPr>
            <p:ph sz="half" idx="2"/>
          </p:nvPr>
        </p:nvSpPr>
        <p:spPr/>
        <p:txBody>
          <a:bodyPr>
            <a:normAutofit lnSpcReduction="10000"/>
          </a:bodyPr>
          <a:lstStyle/>
          <a:p>
            <a:pPr>
              <a:buNone/>
            </a:pPr>
            <a:endParaRPr lang="el-GR" dirty="0"/>
          </a:p>
        </p:txBody>
      </p:sp>
      <p:pic>
        <p:nvPicPr>
          <p:cNvPr id="1026" name="Picture 2" descr="C:\Documents and Settings\user11\Επιφάνεια εργασίας\βυζαντιο.jpg"/>
          <p:cNvPicPr>
            <a:picLocks noChangeAspect="1" noChangeArrowheads="1"/>
          </p:cNvPicPr>
          <p:nvPr/>
        </p:nvPicPr>
        <p:blipFill>
          <a:blip r:embed="rId2"/>
          <a:srcRect/>
          <a:stretch>
            <a:fillRect/>
          </a:stretch>
        </p:blipFill>
        <p:spPr bwMode="auto">
          <a:xfrm>
            <a:off x="4643438" y="1571612"/>
            <a:ext cx="4071966" cy="4572032"/>
          </a:xfrm>
          <a:prstGeom prst="rect">
            <a:avLst/>
          </a:prstGeom>
          <a:noFill/>
        </p:spPr>
      </p:pic>
    </p:spTree>
  </p:cSld>
  <p:clrMapOvr>
    <a:masterClrMapping/>
  </p:clrMapOvr>
  <p:transition>
    <p:wedg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Rock ‘n’ Roll</a:t>
            </a:r>
            <a:endParaRPr lang="el-GR" sz="3600" dirty="0"/>
          </a:p>
        </p:txBody>
      </p:sp>
      <p:pic>
        <p:nvPicPr>
          <p:cNvPr id="5" name="4 - Θέση περιεχομένου" descr="248914_451601104898792_1194439470_n.jpg"/>
          <p:cNvPicPr>
            <a:picLocks noGrp="1" noChangeAspect="1"/>
          </p:cNvPicPr>
          <p:nvPr>
            <p:ph idx="1"/>
          </p:nvPr>
        </p:nvPicPr>
        <p:blipFill>
          <a:blip r:embed="rId2" cstate="email"/>
          <a:stretch>
            <a:fillRect/>
          </a:stretch>
        </p:blipFill>
        <p:spPr>
          <a:xfrm>
            <a:off x="3628109" y="273050"/>
            <a:ext cx="5005631" cy="5964262"/>
          </a:xfrm>
        </p:spPr>
      </p:pic>
      <p:sp>
        <p:nvSpPr>
          <p:cNvPr id="4" name="3 - Θέση κειμένου"/>
          <p:cNvSpPr>
            <a:spLocks noGrp="1"/>
          </p:cNvSpPr>
          <p:nvPr>
            <p:ph type="body" sz="half" idx="2"/>
          </p:nvPr>
        </p:nvSpPr>
        <p:spPr/>
        <p:txBody>
          <a:bodyPr/>
          <a:lstStyle/>
          <a:p>
            <a:r>
              <a:rPr lang="el-GR" sz="1600" dirty="0" smtClean="0"/>
              <a:t>Το Rock ‘n’ Roll έχει έντονο, δυναμικό ρυθμός που ξεσηκώνει, απεριόριστη δυνατότητα αυτοσχεδιασμών, ταχύτητα στα πόδια. Γεννήθηκε στην νότια περιοχή των Η.Π.Α και έχει λατινοαμερικάνικες επιρροές. Η πρώτη εμφάνιση έγινε το 1940 αλλά δεν έγινε αμέσως συμπαθής λόγω της άγριας μορφής και των ακροβατικών φιγούρων. Αυτός όμως ο ευχάριστος και ενεργητικός ρυθμός αγαπήθηκε και κατέκλυσε τον κόσμο μετά τη δεκαετία του ’50.</a:t>
            </a:r>
          </a:p>
          <a:p>
            <a:r>
              <a:rPr lang="el-GR" dirty="0" smtClean="0">
                <a:hlinkClick r:id="rId3"/>
              </a:rPr>
              <a:t>Δείτε εδώ</a:t>
            </a:r>
            <a:endParaRPr lang="el-GR" dirty="0" smtClean="0"/>
          </a:p>
        </p:txBody>
      </p:sp>
    </p:spTree>
  </p:cSld>
  <p:clrMapOvr>
    <a:masterClrMapping/>
  </p:clrMapOvr>
  <p:transition>
    <p:wheel spokes="8"/>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3008313" cy="1162050"/>
          </a:xfrm>
        </p:spPr>
        <p:txBody>
          <a:bodyPr>
            <a:normAutofit/>
          </a:bodyPr>
          <a:lstStyle/>
          <a:p>
            <a:r>
              <a:rPr lang="en-US" sz="3600" dirty="0" smtClean="0"/>
              <a:t>Flamenco</a:t>
            </a:r>
            <a:endParaRPr lang="el-GR" sz="3600" dirty="0"/>
          </a:p>
        </p:txBody>
      </p:sp>
      <p:pic>
        <p:nvPicPr>
          <p:cNvPr id="5" name="4 - Θέση περιεχομένου" descr="92361.jpg"/>
          <p:cNvPicPr>
            <a:picLocks noGrp="1" noChangeAspect="1"/>
          </p:cNvPicPr>
          <p:nvPr>
            <p:ph idx="1"/>
          </p:nvPr>
        </p:nvPicPr>
        <p:blipFill>
          <a:blip r:embed="rId2" cstate="print"/>
          <a:stretch>
            <a:fillRect/>
          </a:stretch>
        </p:blipFill>
        <p:spPr>
          <a:xfrm>
            <a:off x="3995936" y="329359"/>
            <a:ext cx="4536504" cy="5979961"/>
          </a:xfrm>
        </p:spPr>
      </p:pic>
      <p:sp>
        <p:nvSpPr>
          <p:cNvPr id="4" name="3 - Θέση κειμένου"/>
          <p:cNvSpPr>
            <a:spLocks noGrp="1"/>
          </p:cNvSpPr>
          <p:nvPr>
            <p:ph type="body" sz="half" idx="2"/>
          </p:nvPr>
        </p:nvSpPr>
        <p:spPr/>
        <p:txBody>
          <a:bodyPr/>
          <a:lstStyle/>
          <a:p>
            <a:r>
              <a:rPr lang="el-GR" dirty="0" smtClean="0"/>
              <a:t>Στα τέλη του 18ου αιώνα, το φλαμένκο άρχισε να παρουσιάζεται σε ταβέρνες με τη συνοδεία κιθάρας, ενώ σύντομα προστέθηκε και ο χορευτής ή η χορεύτρια (</a:t>
            </a:r>
            <a:r>
              <a:rPr lang="el-GR" dirty="0" err="1" smtClean="0"/>
              <a:t>ballaor</a:t>
            </a:r>
            <a:r>
              <a:rPr lang="el-GR" dirty="0" smtClean="0"/>
              <a:t>/</a:t>
            </a:r>
            <a:r>
              <a:rPr lang="el-GR" dirty="0" err="1" smtClean="0"/>
              <a:t>ballaora</a:t>
            </a:r>
            <a:r>
              <a:rPr lang="el-GR" dirty="0" smtClean="0"/>
              <a:t>). Υπήρχαν επίσης άτομα που έδιναν το ρυθμό είτε με παλαμάκια είτε με χτύπημα των δαχτύλων, ενώ βασικό συστατικό του χορού φλαμένκο αποτελεί ο ήχος από τα πόδια των χορευτών (</a:t>
            </a:r>
            <a:r>
              <a:rPr lang="el-GR" dirty="0" err="1" smtClean="0"/>
              <a:t>soniquete</a:t>
            </a:r>
            <a:r>
              <a:rPr lang="el-GR" dirty="0" smtClean="0"/>
              <a:t>) και ο κοφτός βηματισμός τους (</a:t>
            </a:r>
            <a:r>
              <a:rPr lang="el-GR" dirty="0" err="1" smtClean="0"/>
              <a:t>zapateado</a:t>
            </a:r>
            <a:r>
              <a:rPr lang="el-GR" dirty="0" smtClean="0"/>
              <a:t>). Ο γυναικείος χορός αναδεικνύει τη χάρη του σώματος και των χεριών.</a:t>
            </a:r>
          </a:p>
          <a:p>
            <a:r>
              <a:rPr lang="el-GR" dirty="0" smtClean="0">
                <a:hlinkClick r:id="rId3"/>
              </a:rPr>
              <a:t>Δείτε εδώ</a:t>
            </a:r>
            <a:endParaRPr lang="el-GR" dirty="0" smtClean="0"/>
          </a:p>
        </p:txBody>
      </p:sp>
    </p:spTree>
  </p:cSld>
  <p:clrMapOvr>
    <a:masterClrMapping/>
  </p:clrMapOvr>
  <p:transition>
    <p:dissolv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t>Street Jazz</a:t>
            </a:r>
            <a:endParaRPr lang="el-GR" sz="3600" dirty="0"/>
          </a:p>
        </p:txBody>
      </p:sp>
      <p:pic>
        <p:nvPicPr>
          <p:cNvPr id="5" name="4 - Θέση περιεχομένου" descr="e13c2acedc47ea6cbf0777c1fb896b36.jpg"/>
          <p:cNvPicPr>
            <a:picLocks noGrp="1" noChangeAspect="1"/>
          </p:cNvPicPr>
          <p:nvPr>
            <p:ph idx="1"/>
          </p:nvPr>
        </p:nvPicPr>
        <p:blipFill>
          <a:blip r:embed="rId2" cstate="print"/>
          <a:stretch>
            <a:fillRect/>
          </a:stretch>
        </p:blipFill>
        <p:spPr>
          <a:xfrm>
            <a:off x="5004048" y="350999"/>
            <a:ext cx="3600400" cy="6073606"/>
          </a:xfrm>
        </p:spPr>
      </p:pic>
      <p:sp>
        <p:nvSpPr>
          <p:cNvPr id="4" name="3 - Θέση κειμένου"/>
          <p:cNvSpPr>
            <a:spLocks noGrp="1"/>
          </p:cNvSpPr>
          <p:nvPr>
            <p:ph type="body" sz="half" idx="2"/>
          </p:nvPr>
        </p:nvSpPr>
        <p:spPr>
          <a:xfrm>
            <a:off x="457200" y="1435100"/>
            <a:ext cx="4186808" cy="4691063"/>
          </a:xfrm>
        </p:spPr>
        <p:txBody>
          <a:bodyPr>
            <a:normAutofit lnSpcReduction="10000"/>
          </a:bodyPr>
          <a:lstStyle/>
          <a:p>
            <a:r>
              <a:rPr lang="el-GR" sz="1600" dirty="0" smtClean="0"/>
              <a:t>Ο χορός </a:t>
            </a:r>
            <a:r>
              <a:rPr lang="el-GR" sz="1600" dirty="0" err="1" smtClean="0"/>
              <a:t>Street</a:t>
            </a:r>
            <a:r>
              <a:rPr lang="el-GR" sz="1600" dirty="0" smtClean="0"/>
              <a:t> </a:t>
            </a:r>
            <a:r>
              <a:rPr lang="el-GR" sz="1600" dirty="0" err="1" smtClean="0"/>
              <a:t>Jazz</a:t>
            </a:r>
            <a:r>
              <a:rPr lang="el-GR" sz="1600" dirty="0" smtClean="0"/>
              <a:t> είναι κάθε είδος από διάφορους χορούς που χαρακτηρίζονται από τη χρήση του αυτοσχεδιασμού και επηρεάζονται από τους ρυθμούς και τις τεχνικές της μουσικής τζαζ, που συνήθως λαμβάνουν χώρα στους δρόμους. Ενθαρρύνει χορευτές για να αλληλεπιδράσουν με άλλους χορευτές, αλλά και το κοινό. Είναι ένα μείγμα από γρήγορες, περίπλοκες κινήσεις των ποδιών , χαριτωμένες περιστροφές και ακροβατικές κινήσεις δαπέδου. Ο χορός λειτουργεί στη δημιουργικότητα του χορευτή, την κατανόησή τους για τη μουσική και την ενέργειά τους. Προήλθε μετά από τα </a:t>
            </a:r>
            <a:r>
              <a:rPr lang="el-GR" sz="1600" dirty="0" err="1" smtClean="0"/>
              <a:t>clubs</a:t>
            </a:r>
            <a:r>
              <a:rPr lang="el-GR" sz="1600" dirty="0" smtClean="0"/>
              <a:t>, στράφηκε μακριά από τη </a:t>
            </a:r>
            <a:r>
              <a:rPr lang="el-GR" sz="1600" dirty="0" err="1" smtClean="0"/>
              <a:t>disco</a:t>
            </a:r>
            <a:r>
              <a:rPr lang="el-GR" sz="1600" dirty="0" smtClean="0"/>
              <a:t>, </a:t>
            </a:r>
            <a:r>
              <a:rPr lang="el-GR" sz="1600" dirty="0" err="1" smtClean="0"/>
              <a:t>funk</a:t>
            </a:r>
            <a:r>
              <a:rPr lang="el-GR" sz="1600" dirty="0" smtClean="0"/>
              <a:t> και τζαζ. Είναι απλά ένα μείγμα σύγχρονου στυλ </a:t>
            </a:r>
            <a:r>
              <a:rPr lang="el-GR" sz="1600" dirty="0" err="1" smtClean="0"/>
              <a:t>hip</a:t>
            </a:r>
            <a:r>
              <a:rPr lang="el-GR" sz="1600" dirty="0" smtClean="0"/>
              <a:t> </a:t>
            </a:r>
            <a:r>
              <a:rPr lang="el-GR" sz="1600" dirty="0" err="1" smtClean="0"/>
              <a:t>hop</a:t>
            </a:r>
            <a:r>
              <a:rPr lang="el-GR" sz="1600" dirty="0" smtClean="0"/>
              <a:t> και </a:t>
            </a:r>
            <a:r>
              <a:rPr lang="el-GR" sz="1600" dirty="0" err="1" smtClean="0"/>
              <a:t>jazz</a:t>
            </a:r>
            <a:r>
              <a:rPr lang="el-GR" sz="1600" dirty="0" smtClean="0"/>
              <a:t> χορευτικών κινήσεων.</a:t>
            </a:r>
          </a:p>
          <a:p>
            <a:endParaRPr lang="el-GR" dirty="0" smtClean="0"/>
          </a:p>
          <a:p>
            <a:r>
              <a:rPr lang="el-GR" dirty="0" smtClean="0">
                <a:hlinkClick r:id="rId3"/>
              </a:rPr>
              <a:t>Δείτε εδώ</a:t>
            </a:r>
            <a:endParaRPr lang="el-GR" dirty="0" smtClean="0"/>
          </a:p>
          <a:p>
            <a:endParaRPr lang="el-GR" dirty="0"/>
          </a:p>
        </p:txBody>
      </p:sp>
      <p:sp>
        <p:nvSpPr>
          <p:cNvPr id="7" name="6 - TextBox"/>
          <p:cNvSpPr txBox="1"/>
          <p:nvPr/>
        </p:nvSpPr>
        <p:spPr>
          <a:xfrm>
            <a:off x="2071670" y="5715016"/>
            <a:ext cx="2143140" cy="369332"/>
          </a:xfrm>
          <a:prstGeom prst="rect">
            <a:avLst/>
          </a:prstGeom>
          <a:noFill/>
        </p:spPr>
        <p:txBody>
          <a:bodyPr wrap="square" rtlCol="0">
            <a:spAutoFit/>
          </a:bodyPr>
          <a:lstStyle/>
          <a:p>
            <a:r>
              <a:rPr lang="el-GR" dirty="0" smtClean="0">
                <a:hlinkClick r:id="rId4" action="ppaction://hlinksldjump"/>
              </a:rPr>
              <a:t>Περιεχόμενα</a:t>
            </a:r>
            <a:endParaRPr lang="el-GR" dirty="0"/>
          </a:p>
        </p:txBody>
      </p:sp>
    </p:spTree>
  </p:cSld>
  <p:clrMapOvr>
    <a:masterClrMapping/>
  </p:clrMapOvr>
  <p:transition>
    <p:pull dir="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Βιβλιογραφία</a:t>
            </a:r>
            <a:endParaRPr lang="el-GR" sz="3600" b="1" dirty="0"/>
          </a:p>
        </p:txBody>
      </p:sp>
      <p:sp>
        <p:nvSpPr>
          <p:cNvPr id="3" name="2 - Υπότιτλος"/>
          <p:cNvSpPr>
            <a:spLocks noGrp="1"/>
          </p:cNvSpPr>
          <p:nvPr>
            <p:ph idx="1"/>
          </p:nvPr>
        </p:nvSpPr>
        <p:spPr/>
        <p:txBody>
          <a:bodyPr>
            <a:normAutofit/>
          </a:bodyPr>
          <a:lstStyle/>
          <a:p>
            <a:r>
              <a:rPr lang="en-US" sz="2000" dirty="0" smtClean="0">
                <a:hlinkClick r:id="rId2"/>
              </a:rPr>
              <a:t>http://ebooks.edu.gr/modules/ebook/show.php/DSGYM-B113/25/637,2310/</a:t>
            </a:r>
            <a:endParaRPr lang="el-GR" sz="2000" dirty="0" smtClean="0"/>
          </a:p>
          <a:p>
            <a:r>
              <a:rPr lang="en-US" sz="2000" dirty="0" smtClean="0">
                <a:hlinkClick r:id="rId3"/>
              </a:rPr>
              <a:t>https://el.wikipedia.org/wiki/%CE%9B%CE%B1%CF%84%CE%B9%CE%BD%CE%B9%CE%BA%CE%AE_%CE%91%CE%BC%CE%B5%CF%81%CE%B9%CE%BA%CE%AE</a:t>
            </a:r>
            <a:endParaRPr lang="el-GR" sz="2000" dirty="0" smtClean="0"/>
          </a:p>
          <a:p>
            <a:r>
              <a:rPr lang="en-US" sz="2000" dirty="0" smtClean="0">
                <a:hlinkClick r:id="rId4"/>
              </a:rPr>
              <a:t>http://lyk-mous-laris.lar.sch.gr/arxeia/music/music_of_america.pdf</a:t>
            </a:r>
            <a:endParaRPr lang="el-GR" sz="2000" dirty="0" smtClean="0"/>
          </a:p>
          <a:p>
            <a:pPr>
              <a:buNone/>
            </a:pPr>
            <a:endParaRPr lang="el-GR" dirty="0" smtClean="0"/>
          </a:p>
          <a:p>
            <a:endParaRPr lang="el-GR" dirty="0"/>
          </a:p>
          <a:p>
            <a:pPr>
              <a:buNone/>
            </a:pPr>
            <a:endParaRPr lang="el-GR" dirty="0"/>
          </a:p>
        </p:txBody>
      </p:sp>
    </p:spTree>
  </p:cSld>
  <p:clrMapOvr>
    <a:masterClrMapping/>
  </p:clrMapOvr>
  <p:transition>
    <p:pull dir="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Βιβλιογραφία</a:t>
            </a:r>
            <a:endParaRPr lang="el-GR" sz="3600" b="1" dirty="0"/>
          </a:p>
        </p:txBody>
      </p:sp>
      <p:sp>
        <p:nvSpPr>
          <p:cNvPr id="3" name="2 - Θέση περιεχομένου"/>
          <p:cNvSpPr>
            <a:spLocks noGrp="1"/>
          </p:cNvSpPr>
          <p:nvPr>
            <p:ph idx="1"/>
          </p:nvPr>
        </p:nvSpPr>
        <p:spPr/>
        <p:txBody>
          <a:bodyPr>
            <a:normAutofit fontScale="55000" lnSpcReduction="20000"/>
          </a:bodyPr>
          <a:lstStyle/>
          <a:p>
            <a:r>
              <a:rPr lang="el-GR" dirty="0" smtClean="0"/>
              <a:t>Μεσαιωνική Μουσική: </a:t>
            </a:r>
            <a:r>
              <a:rPr lang="en-US" u="sng" dirty="0" smtClean="0">
                <a:hlinkClick r:id="rId2"/>
              </a:rPr>
              <a:t>https://el.wikipedia.org/wiki/%CE%9C%CE%B5%CF%83%CE%B1%CE%B9%CF%89%CE%BD%CE%B9%CE%BA%CE%AE_%CE%BC%CE%BF%CF%85%CF%83%CE%B9%CE%BA%CE%AE</a:t>
            </a:r>
            <a:endParaRPr lang="el-GR" u="sng" dirty="0" smtClean="0"/>
          </a:p>
          <a:p>
            <a:r>
              <a:rPr lang="el-GR" dirty="0" smtClean="0"/>
              <a:t>Μπαρόκ Μουσική: </a:t>
            </a:r>
            <a:r>
              <a:rPr lang="en-US" u="sng" dirty="0" smtClean="0">
                <a:hlinkClick r:id="rId3"/>
              </a:rPr>
              <a:t>https://el.wikipedia.org/wiki/%CE%9C%CF%80%CE%B1%CF%81%CF%8C%CE%BA</a:t>
            </a:r>
            <a:endParaRPr lang="el-GR" u="sng" dirty="0" smtClean="0"/>
          </a:p>
          <a:p>
            <a:r>
              <a:rPr lang="el-GR" dirty="0" smtClean="0"/>
              <a:t>Κλασική Μουσική και χρονικά όρια: </a:t>
            </a:r>
            <a:r>
              <a:rPr lang="en-US" u="sng" dirty="0" smtClean="0">
                <a:hlinkClick r:id="rId4"/>
              </a:rPr>
              <a:t>https://el.wikipedia.org/wiki/%CE%9A%CE%BB%CE%B1%CF%83%CE%B9%CE%BA%CE%AE_%CE%BC%CE%BF%CF%85%CF%83%CE%B9%CE%BA%CE%AE</a:t>
            </a:r>
            <a:endParaRPr lang="el-GR" u="sng" dirty="0" smtClean="0"/>
          </a:p>
          <a:p>
            <a:pPr>
              <a:buNone/>
            </a:pPr>
            <a:r>
              <a:rPr lang="el-GR" dirty="0" smtClean="0">
                <a:hlinkClick r:id="rId5"/>
              </a:rPr>
              <a:t> </a:t>
            </a:r>
            <a:r>
              <a:rPr lang="en-US" dirty="0" smtClean="0">
                <a:hlinkClick r:id="rId5"/>
              </a:rPr>
              <a:t>https://el.wikipedia.org/wiki/%CE%A6%CF%81%CE%B1%CE%BD%CF%84%CF%82_%CE%93%CE%B9%CF%8C%CE%B6%CE%B5%CF%86_%CE%A7%CE%AC%CF%85%CE%BD%CF%84%CE%BD</a:t>
            </a:r>
            <a:endParaRPr lang="el-GR" dirty="0" smtClean="0"/>
          </a:p>
          <a:p>
            <a:endParaRPr lang="en-US" u="sng" dirty="0" smtClean="0"/>
          </a:p>
          <a:p>
            <a:r>
              <a:rPr lang="el-GR" dirty="0" smtClean="0"/>
              <a:t>Ρομαντισμός:</a:t>
            </a:r>
            <a:r>
              <a:rPr lang="en-US" dirty="0" smtClean="0"/>
              <a:t> </a:t>
            </a:r>
            <a:r>
              <a:rPr lang="en-US" u="sng" dirty="0" smtClean="0">
                <a:hlinkClick r:id="rId6"/>
              </a:rPr>
              <a:t>http://lyk-mous-laris.lar.sch.gr/arxeia/music/romantic.pdf</a:t>
            </a:r>
            <a:endParaRPr lang="en-US" u="sng" dirty="0" smtClean="0"/>
          </a:p>
          <a:p>
            <a:endParaRPr lang="el-GR" u="sng" dirty="0" smtClean="0"/>
          </a:p>
          <a:p>
            <a:r>
              <a:rPr lang="el-GR" dirty="0" smtClean="0"/>
              <a:t>Ιμπρεσιονισμός:</a:t>
            </a:r>
            <a:r>
              <a:rPr lang="el-GR" u="sng" dirty="0" smtClean="0"/>
              <a:t> </a:t>
            </a:r>
            <a:r>
              <a:rPr lang="en-US" u="sng" dirty="0" smtClean="0">
                <a:hlinkClick r:id="rId7"/>
              </a:rPr>
              <a:t>http://gym-mous-agrin.ait.sch.gr/index.php/2012-11-12-22-33-15/2012-11-15-20-52-42/2012-11-16-04-28-06/161-2009-03-03-17-41-43</a:t>
            </a:r>
            <a:r>
              <a:rPr lang="el-GR" u="sng" dirty="0" smtClean="0"/>
              <a:t> </a:t>
            </a:r>
          </a:p>
          <a:p>
            <a:endParaRPr lang="el-GR" u="sng" dirty="0"/>
          </a:p>
          <a:p>
            <a:endParaRPr lang="en-US" u="sng" dirty="0" smtClean="0"/>
          </a:p>
          <a:p>
            <a:endParaRPr lang="el-GR" u="sng" dirty="0" smtClean="0"/>
          </a:p>
          <a:p>
            <a:endParaRPr lang="el-GR" u="sng" dirty="0" smtClean="0"/>
          </a:p>
        </p:txBody>
      </p:sp>
    </p:spTree>
  </p:cSld>
  <p:clrMapOvr>
    <a:masterClrMapping/>
  </p:clrMapOvr>
  <p:transition>
    <p:plus/>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dirty="0" smtClean="0"/>
              <a:t>ΤΕΛΟΣ</a:t>
            </a:r>
            <a:endParaRPr lang="el-GR" sz="4800" dirty="0"/>
          </a:p>
        </p:txBody>
      </p:sp>
      <p:sp>
        <p:nvSpPr>
          <p:cNvPr id="3" name="2 - Θέση περιεχομένου"/>
          <p:cNvSpPr>
            <a:spLocks noGrp="1"/>
          </p:cNvSpPr>
          <p:nvPr>
            <p:ph idx="1"/>
          </p:nvPr>
        </p:nvSpPr>
        <p:spPr/>
        <p:txBody>
          <a:bodyPr>
            <a:normAutofit fontScale="77500" lnSpcReduction="20000"/>
          </a:bodyPr>
          <a:lstStyle/>
          <a:p>
            <a:r>
              <a:rPr lang="el-GR" sz="4600" dirty="0" smtClean="0"/>
              <a:t>Ευχαριστούμε για την παρακολούθηση σας!!!</a:t>
            </a:r>
          </a:p>
          <a:p>
            <a:endParaRPr lang="el-GR" sz="7100" dirty="0" smtClean="0"/>
          </a:p>
          <a:p>
            <a:endParaRPr lang="el-GR" sz="6000" dirty="0" smtClean="0"/>
          </a:p>
          <a:p>
            <a:endParaRPr lang="el-GR" sz="6000" dirty="0" smtClean="0"/>
          </a:p>
          <a:p>
            <a:pPr algn="r">
              <a:buNone/>
            </a:pPr>
            <a:r>
              <a:rPr lang="el-GR" sz="4300" dirty="0" smtClean="0"/>
              <a:t>3</a:t>
            </a:r>
            <a:r>
              <a:rPr lang="el-GR" sz="4300" baseline="30000" dirty="0" smtClean="0"/>
              <a:t>ο</a:t>
            </a:r>
            <a:r>
              <a:rPr lang="el-GR" sz="4300" dirty="0" smtClean="0"/>
              <a:t> ΓΕΛ Π. Φαλήρου</a:t>
            </a:r>
          </a:p>
          <a:p>
            <a:pPr algn="r">
              <a:buNone/>
            </a:pPr>
            <a:r>
              <a:rPr lang="el-GR" sz="4300" dirty="0" smtClean="0"/>
              <a:t>Τάξη Α ,Τμήμα 4</a:t>
            </a:r>
            <a:endParaRPr lang="el-GR" sz="4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ΜΟΥΣΙΚΑ ΟΡΓΑΝΑ</a:t>
            </a:r>
            <a:endParaRPr lang="el-GR" b="1" dirty="0"/>
          </a:p>
        </p:txBody>
      </p:sp>
      <p:sp>
        <p:nvSpPr>
          <p:cNvPr id="3" name="2 - Θέση περιεχομένου"/>
          <p:cNvSpPr>
            <a:spLocks noGrp="1"/>
          </p:cNvSpPr>
          <p:nvPr>
            <p:ph sz="half" idx="1"/>
          </p:nvPr>
        </p:nvSpPr>
        <p:spPr/>
        <p:txBody>
          <a:bodyPr>
            <a:normAutofit fontScale="25000" lnSpcReduction="20000"/>
          </a:bodyPr>
          <a:lstStyle/>
          <a:p>
            <a:pPr>
              <a:buFont typeface="Wingdings" pitchFamily="2" charset="2"/>
              <a:buChar char="ü"/>
            </a:pPr>
            <a:r>
              <a:rPr lang="el-GR" dirty="0" smtClean="0"/>
              <a:t> </a:t>
            </a:r>
            <a:r>
              <a:rPr lang="el-GR" sz="10800" dirty="0" smtClean="0"/>
              <a:t>Τα </a:t>
            </a:r>
            <a:r>
              <a:rPr lang="el-GR" sz="10800" dirty="0" err="1" smtClean="0"/>
              <a:t>χορδόφωνα</a:t>
            </a:r>
            <a:r>
              <a:rPr lang="el-GR" sz="10800" dirty="0" smtClean="0"/>
              <a:t>, τα τοξωτά έγχορδα, στην προκειμένη περίπτωση, περιλαμβάνουν τις κιθάρες, όπως η αχλαδόσχημη λύρα με δοξάρι και η οικογένεια του λαούτου (πανδούριν, θαμπούριν, ταμπούριν) και τα πολύχορδα, την οικογένεια της άρπας/ψαλτηρίου (σαντούρι, νυκτό κανονάκι και άρπα</a:t>
            </a:r>
            <a:r>
              <a:rPr lang="el-GR" sz="7100" dirty="0" smtClean="0"/>
              <a:t>).</a:t>
            </a:r>
            <a:endParaRPr lang="el-GR" sz="7100" dirty="0"/>
          </a:p>
        </p:txBody>
      </p:sp>
      <p:sp>
        <p:nvSpPr>
          <p:cNvPr id="4" name="3 - Θέση περιεχομένου"/>
          <p:cNvSpPr>
            <a:spLocks noGrp="1"/>
          </p:cNvSpPr>
          <p:nvPr>
            <p:ph sz="half" idx="2"/>
          </p:nvPr>
        </p:nvSpPr>
        <p:spPr/>
        <p:txBody>
          <a:bodyPr>
            <a:normAutofit fontScale="25000" lnSpcReduction="20000"/>
          </a:bodyPr>
          <a:lstStyle/>
          <a:p>
            <a:pPr>
              <a:buFont typeface="Wingdings" pitchFamily="2" charset="2"/>
              <a:buChar char="ü"/>
            </a:pPr>
            <a:endParaRPr lang="el-GR" sz="7000" dirty="0"/>
          </a:p>
        </p:txBody>
      </p:sp>
      <p:pic>
        <p:nvPicPr>
          <p:cNvPr id="1026" name="Picture 2" descr="C:\Documents and Settings\user11\Επιφάνεια εργασίας\Λαγούτα (1).jpg"/>
          <p:cNvPicPr>
            <a:picLocks noChangeAspect="1" noChangeArrowheads="1"/>
          </p:cNvPicPr>
          <p:nvPr/>
        </p:nvPicPr>
        <p:blipFill>
          <a:blip r:embed="rId2" cstate="email"/>
          <a:srcRect/>
          <a:stretch>
            <a:fillRect/>
          </a:stretch>
        </p:blipFill>
        <p:spPr bwMode="auto">
          <a:xfrm>
            <a:off x="4643437" y="1214422"/>
            <a:ext cx="4416425" cy="5091128"/>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ΜΟΥΣΙΚΑ ΟΡΓΑΝΑ</a:t>
            </a:r>
            <a:endParaRPr lang="el-GR" dirty="0"/>
          </a:p>
        </p:txBody>
      </p:sp>
      <p:sp>
        <p:nvSpPr>
          <p:cNvPr id="3" name="2 - Θέση περιεχομένου"/>
          <p:cNvSpPr>
            <a:spLocks noGrp="1"/>
          </p:cNvSpPr>
          <p:nvPr>
            <p:ph idx="1"/>
          </p:nvPr>
        </p:nvSpPr>
        <p:spPr>
          <a:xfrm>
            <a:off x="304800" y="1554162"/>
            <a:ext cx="4338638" cy="4525963"/>
          </a:xfrm>
        </p:spPr>
        <p:txBody>
          <a:bodyPr>
            <a:normAutofit fontScale="55000" lnSpcReduction="20000"/>
          </a:bodyPr>
          <a:lstStyle/>
          <a:p>
            <a:r>
              <a:rPr lang="el-GR" sz="4500" dirty="0" smtClean="0"/>
              <a:t> Τα απαντώμενα αερόφωνα περιλαμβάνουν όργανα με ή χωρίς επιστόμιο, αν και οι μαρτυρούμενες ονομασίες δεν είναι ασφαλή μέσα για να διαπιστώσουμε τη συνέχεια της κλασικής παράδοσης. Εδώ περιλαμβάνονται οι αυλοί (σουραύλια,πλαγίαυλια), το </a:t>
            </a:r>
            <a:r>
              <a:rPr lang="el-GR" sz="4500" u="sng" dirty="0" smtClean="0"/>
              <a:t>εκκλησιαστικό όργανο</a:t>
            </a:r>
            <a:r>
              <a:rPr lang="el-GR" sz="4500" dirty="0" smtClean="0"/>
              <a:t>, η τούμπα, η σάλπιγγα, το βούκινο και η σύριγγα του Πανός.</a:t>
            </a:r>
          </a:p>
          <a:p>
            <a:endParaRPr lang="el-GR" dirty="0"/>
          </a:p>
        </p:txBody>
      </p:sp>
      <p:pic>
        <p:nvPicPr>
          <p:cNvPr id="2050" name="Picture 2" descr="C:\Documents and Settings\user11\Επιφάνεια εργασίας\images.jpg"/>
          <p:cNvPicPr>
            <a:picLocks noChangeAspect="1" noChangeArrowheads="1"/>
          </p:cNvPicPr>
          <p:nvPr/>
        </p:nvPicPr>
        <p:blipFill>
          <a:blip r:embed="rId2"/>
          <a:srcRect/>
          <a:stretch>
            <a:fillRect/>
          </a:stretch>
        </p:blipFill>
        <p:spPr bwMode="auto">
          <a:xfrm>
            <a:off x="4857752" y="1571612"/>
            <a:ext cx="3786214" cy="4357718"/>
          </a:xfrm>
          <a:prstGeom prst="rect">
            <a:avLst/>
          </a:prstGeom>
          <a:noFill/>
        </p:spPr>
      </p:pic>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tx1"/>
                </a:solidFill>
              </a:rPr>
              <a:t>ΕΠΤΑΝΗΣΙΑΚΗ ΜΟΥΣΙΚΗ ΣΧΟΛΗ</a:t>
            </a:r>
            <a:endParaRPr lang="el-GR" sz="4000" dirty="0">
              <a:solidFill>
                <a:schemeClr val="tx1"/>
              </a:solidFill>
            </a:endParaRPr>
          </a:p>
        </p:txBody>
      </p:sp>
      <p:sp>
        <p:nvSpPr>
          <p:cNvPr id="3" name="2 - Θέση περιεχομένου"/>
          <p:cNvSpPr>
            <a:spLocks noGrp="1"/>
          </p:cNvSpPr>
          <p:nvPr>
            <p:ph idx="1"/>
          </p:nvPr>
        </p:nvSpPr>
        <p:spPr>
          <a:xfrm>
            <a:off x="457200" y="1600200"/>
            <a:ext cx="4686304" cy="4525963"/>
          </a:xfrm>
        </p:spPr>
        <p:txBody>
          <a:bodyPr>
            <a:normAutofit fontScale="92500" lnSpcReduction="10000"/>
          </a:bodyPr>
          <a:lstStyle/>
          <a:p>
            <a:pPr>
              <a:buNone/>
            </a:pPr>
            <a:r>
              <a:rPr lang="el-GR" dirty="0" smtClean="0"/>
              <a:t>   Η </a:t>
            </a:r>
            <a:r>
              <a:rPr lang="el-GR" b="1" dirty="0" smtClean="0"/>
              <a:t>Επτανησιακή μουσική Σχολή</a:t>
            </a:r>
            <a:r>
              <a:rPr lang="el-GR" dirty="0" smtClean="0"/>
              <a:t> είναι η πρώτη "μουσική σχολή" στην Ελλάδα που επηρεάστηκε από </a:t>
            </a:r>
            <a:r>
              <a:rPr lang="el-GR" sz="3000" dirty="0" smtClean="0"/>
              <a:t>τον</a:t>
            </a:r>
            <a:r>
              <a:rPr lang="el-GR" dirty="0" smtClean="0"/>
              <a:t> δυτικό τρόπο μουσικής. Ιδρύθηκε από τον Νικόλαο </a:t>
            </a:r>
            <a:r>
              <a:rPr lang="el-GR" dirty="0" err="1" smtClean="0"/>
              <a:t>Χαλκιόπουλο</a:t>
            </a:r>
            <a:r>
              <a:rPr lang="el-GR" dirty="0" smtClean="0"/>
              <a:t> </a:t>
            </a:r>
            <a:r>
              <a:rPr lang="el-GR" dirty="0" err="1" smtClean="0"/>
              <a:t>Μάντζαρο</a:t>
            </a:r>
            <a:r>
              <a:rPr lang="el-GR" dirty="0" smtClean="0"/>
              <a:t> και διήρκεσε από τον 19ο έως τις αρχές του 20ού αιώνα.</a:t>
            </a:r>
            <a:endParaRPr lang="el-GR" dirty="0"/>
          </a:p>
        </p:txBody>
      </p:sp>
      <p:sp>
        <p:nvSpPr>
          <p:cNvPr id="1026" name="AutoShape 2" descr="Αποτέλεσμα εικόνας για νικολαος χαλικιοπουλος μαντζαρ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ποτέλεσμα εικόνας για νικολαος χαλικιοπουλος μαντζαρ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Αποτέλεσμα εικόνας για νικολαος χαλικιοπουλος μαντζαρος"/>
          <p:cNvPicPr>
            <a:picLocks noChangeAspect="1" noChangeArrowheads="1"/>
          </p:cNvPicPr>
          <p:nvPr/>
        </p:nvPicPr>
        <p:blipFill>
          <a:blip r:embed="rId2"/>
          <a:srcRect/>
          <a:stretch>
            <a:fillRect/>
          </a:stretch>
        </p:blipFill>
        <p:spPr bwMode="auto">
          <a:xfrm>
            <a:off x="5786446" y="2214554"/>
            <a:ext cx="2562230" cy="3420709"/>
          </a:xfrm>
          <a:prstGeom prst="rect">
            <a:avLst/>
          </a:prstGeom>
          <a:noFill/>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a:t>
            </a:r>
            <a:r>
              <a:rPr lang="el-GR" b="1" cap="none"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η</a:t>
            </a: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γενιά</a:t>
            </a:r>
            <a:endPar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 Θέση περιεχομένου"/>
          <p:cNvSpPr>
            <a:spLocks noGrp="1"/>
          </p:cNvSpPr>
          <p:nvPr>
            <p:ph idx="1"/>
          </p:nvPr>
        </p:nvSpPr>
        <p:spPr/>
        <p:txBody>
          <a:bodyPr>
            <a:normAutofit/>
          </a:bodyPr>
          <a:lstStyle/>
          <a:p>
            <a:pPr>
              <a:buNone/>
            </a:pPr>
            <a:r>
              <a:rPr lang="el-GR" sz="3000" dirty="0" smtClean="0"/>
              <a:t>    Τα έργα της 1ης Γενιάς, είναι κυρίως μελοδράματα και </a:t>
            </a:r>
            <a:r>
              <a:rPr lang="el-GR" sz="3000" u="sng" dirty="0" smtClean="0"/>
              <a:t>όπερες</a:t>
            </a:r>
            <a:r>
              <a:rPr lang="el-GR" sz="3000" dirty="0" smtClean="0"/>
              <a:t>, αλλά και μικρές συμφωνίες, </a:t>
            </a:r>
            <a:r>
              <a:rPr lang="el-GR" sz="3000" dirty="0" err="1" smtClean="0"/>
              <a:t>πιανιστικά</a:t>
            </a:r>
            <a:r>
              <a:rPr lang="el-GR" sz="3000" dirty="0" smtClean="0"/>
              <a:t> έργα , μελοποιήσεις ποιημάτων της Επτανησιακής ποιητικής σχολής, καντάδες και άλλα πολλά είδη έργων. Το μουσικό στυλ τους έχει μεγάλη επιρροή από την Ιταλική μουσική αλλά πάντα έχει μια δική του ιδιαιτερότητα.</a:t>
            </a:r>
            <a:endParaRPr lang="el-GR" sz="3000" dirty="0"/>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1143000"/>
          </a:xfrm>
        </p:spPr>
        <p:txBody>
          <a:bodyPr/>
          <a:lstStyle/>
          <a:p>
            <a:r>
              <a:rPr lang="el-GR" dirty="0" smtClean="0"/>
              <a:t>Περιεχόμενα        </a:t>
            </a:r>
            <a:endParaRPr lang="el-GR" dirty="0"/>
          </a:p>
        </p:txBody>
      </p:sp>
      <p:sp>
        <p:nvSpPr>
          <p:cNvPr id="7" name="6 - TextBox"/>
          <p:cNvSpPr txBox="1"/>
          <p:nvPr/>
        </p:nvSpPr>
        <p:spPr>
          <a:xfrm>
            <a:off x="928662" y="1714488"/>
            <a:ext cx="5000660" cy="369332"/>
          </a:xfrm>
          <a:prstGeom prst="rect">
            <a:avLst/>
          </a:prstGeom>
          <a:noFill/>
        </p:spPr>
        <p:txBody>
          <a:bodyPr wrap="square" rtlCol="0">
            <a:spAutoFit/>
          </a:bodyPr>
          <a:lstStyle/>
          <a:p>
            <a:pPr>
              <a:buFont typeface="Arial" pitchFamily="34" charset="0"/>
              <a:buChar char="•"/>
            </a:pPr>
            <a:r>
              <a:rPr lang="el-GR" dirty="0" smtClean="0">
                <a:hlinkClick r:id="rId2" action="ppaction://hlinksldjump"/>
              </a:rPr>
              <a:t>Η Ελληνική μουσική στο πέρασμα του χρόνου</a:t>
            </a:r>
            <a:endParaRPr lang="el-GR" dirty="0" smtClean="0"/>
          </a:p>
        </p:txBody>
      </p:sp>
      <p:sp>
        <p:nvSpPr>
          <p:cNvPr id="8" name="7 - TextBox"/>
          <p:cNvSpPr txBox="1"/>
          <p:nvPr/>
        </p:nvSpPr>
        <p:spPr>
          <a:xfrm>
            <a:off x="928662" y="2257417"/>
            <a:ext cx="2928958" cy="369332"/>
          </a:xfrm>
          <a:prstGeom prst="rect">
            <a:avLst/>
          </a:prstGeom>
          <a:noFill/>
        </p:spPr>
        <p:txBody>
          <a:bodyPr wrap="square" rtlCol="0">
            <a:spAutoFit/>
          </a:bodyPr>
          <a:lstStyle/>
          <a:p>
            <a:pPr>
              <a:buFont typeface="Arial" pitchFamily="34" charset="0"/>
              <a:buChar char="•"/>
            </a:pPr>
            <a:r>
              <a:rPr lang="el-GR" dirty="0" smtClean="0">
                <a:hlinkClick r:id="rId3" action="ppaction://hlinksldjump"/>
              </a:rPr>
              <a:t>Η Μουσική στην Ευρώπη</a:t>
            </a:r>
            <a:endParaRPr lang="el-GR" dirty="0"/>
          </a:p>
        </p:txBody>
      </p:sp>
      <p:sp>
        <p:nvSpPr>
          <p:cNvPr id="9" name="8 - TextBox"/>
          <p:cNvSpPr txBox="1"/>
          <p:nvPr/>
        </p:nvSpPr>
        <p:spPr>
          <a:xfrm>
            <a:off x="928662" y="3343275"/>
            <a:ext cx="4429156" cy="369332"/>
          </a:xfrm>
          <a:prstGeom prst="rect">
            <a:avLst/>
          </a:prstGeom>
          <a:noFill/>
        </p:spPr>
        <p:txBody>
          <a:bodyPr wrap="square" rtlCol="0">
            <a:spAutoFit/>
          </a:bodyPr>
          <a:lstStyle/>
          <a:p>
            <a:pPr>
              <a:buFont typeface="Arial" pitchFamily="34" charset="0"/>
              <a:buChar char="•"/>
            </a:pPr>
            <a:r>
              <a:rPr lang="el-GR" dirty="0" smtClean="0">
                <a:hlinkClick r:id="rId4" action="ppaction://hlinksldjump"/>
              </a:rPr>
              <a:t>Η ιστορία της ροκ μουσικής</a:t>
            </a:r>
            <a:endParaRPr lang="el-GR" dirty="0"/>
          </a:p>
        </p:txBody>
      </p:sp>
      <p:sp>
        <p:nvSpPr>
          <p:cNvPr id="10" name="9 - TextBox"/>
          <p:cNvSpPr txBox="1"/>
          <p:nvPr/>
        </p:nvSpPr>
        <p:spPr>
          <a:xfrm>
            <a:off x="928662" y="3886204"/>
            <a:ext cx="3071834" cy="369332"/>
          </a:xfrm>
          <a:prstGeom prst="rect">
            <a:avLst/>
          </a:prstGeom>
          <a:noFill/>
        </p:spPr>
        <p:txBody>
          <a:bodyPr wrap="square" rtlCol="0">
            <a:spAutoFit/>
          </a:bodyPr>
          <a:lstStyle/>
          <a:p>
            <a:pPr>
              <a:buFont typeface="Arial" pitchFamily="34" charset="0"/>
              <a:buChar char="•"/>
            </a:pPr>
            <a:r>
              <a:rPr lang="el-GR" dirty="0" smtClean="0">
                <a:hlinkClick r:id="rId5" action="ppaction://hlinksldjump"/>
              </a:rPr>
              <a:t>Νεανικά ακούσματα</a:t>
            </a:r>
            <a:endParaRPr lang="el-GR" dirty="0" smtClean="0"/>
          </a:p>
        </p:txBody>
      </p:sp>
      <p:sp>
        <p:nvSpPr>
          <p:cNvPr id="11" name="10 - TextBox"/>
          <p:cNvSpPr txBox="1"/>
          <p:nvPr/>
        </p:nvSpPr>
        <p:spPr>
          <a:xfrm>
            <a:off x="928662" y="2800346"/>
            <a:ext cx="4071966" cy="369332"/>
          </a:xfrm>
          <a:prstGeom prst="rect">
            <a:avLst/>
          </a:prstGeom>
          <a:noFill/>
        </p:spPr>
        <p:txBody>
          <a:bodyPr wrap="square" rtlCol="0">
            <a:spAutoFit/>
          </a:bodyPr>
          <a:lstStyle/>
          <a:p>
            <a:pPr>
              <a:buFont typeface="Arial" pitchFamily="34" charset="0"/>
              <a:buChar char="•"/>
            </a:pPr>
            <a:r>
              <a:rPr lang="el-GR" dirty="0" smtClean="0">
                <a:hlinkClick r:id="rId6" action="ppaction://hlinksldjump"/>
              </a:rPr>
              <a:t>Η μουσική στις Αφρικάνικες χώρες</a:t>
            </a:r>
            <a:endParaRPr lang="el-GR" dirty="0"/>
          </a:p>
        </p:txBody>
      </p:sp>
      <p:sp>
        <p:nvSpPr>
          <p:cNvPr id="13" name="12 - TextBox"/>
          <p:cNvSpPr txBox="1"/>
          <p:nvPr/>
        </p:nvSpPr>
        <p:spPr>
          <a:xfrm>
            <a:off x="928662" y="4429132"/>
            <a:ext cx="2357454" cy="369332"/>
          </a:xfrm>
          <a:prstGeom prst="rect">
            <a:avLst/>
          </a:prstGeom>
          <a:noFill/>
        </p:spPr>
        <p:txBody>
          <a:bodyPr wrap="square" rtlCol="0">
            <a:spAutoFit/>
          </a:bodyPr>
          <a:lstStyle/>
          <a:p>
            <a:pPr>
              <a:buFont typeface="Arial" pitchFamily="34" charset="0"/>
              <a:buChar char="•"/>
            </a:pPr>
            <a:r>
              <a:rPr lang="el-GR" dirty="0" smtClean="0">
                <a:hlinkClick r:id="rId7" action="ppaction://hlinksldjump"/>
              </a:rPr>
              <a:t>Ο χορός στον κόσμο</a:t>
            </a:r>
            <a:endParaRPr lang="el-GR" dirty="0" smtClean="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Σπουδαία έργα 1</a:t>
            </a:r>
            <a:r>
              <a:rPr lang="el-GR" b="1" cap="none"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ης</a:t>
            </a: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γενιάς:</a:t>
            </a:r>
            <a:endPar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 Θέση περιεχομένου"/>
          <p:cNvSpPr>
            <a:spLocks noGrp="1"/>
          </p:cNvSpPr>
          <p:nvPr>
            <p:ph idx="1"/>
          </p:nvPr>
        </p:nvSpPr>
        <p:spPr/>
        <p:txBody>
          <a:bodyPr>
            <a:noAutofit/>
          </a:bodyPr>
          <a:lstStyle/>
          <a:p>
            <a:pPr>
              <a:buFont typeface="Wingdings" pitchFamily="2" charset="2"/>
              <a:buChar char="ü"/>
            </a:pPr>
            <a:r>
              <a:rPr lang="el-GR" sz="3000" dirty="0" smtClean="0"/>
              <a:t>Μελοποίηση του </a:t>
            </a:r>
            <a:r>
              <a:rPr lang="el-GR" sz="3000" i="1" dirty="0" smtClean="0"/>
              <a:t>Ύμνου προς την Ελευθέρια</a:t>
            </a:r>
            <a:r>
              <a:rPr lang="el-GR" sz="3000" dirty="0" smtClean="0"/>
              <a:t> (</a:t>
            </a:r>
            <a:r>
              <a:rPr lang="el-GR" sz="3000" u="sng" dirty="0" smtClean="0"/>
              <a:t>1828</a:t>
            </a:r>
            <a:r>
              <a:rPr lang="el-GR" sz="3000" dirty="0" smtClean="0"/>
              <a:t>)</a:t>
            </a:r>
          </a:p>
          <a:p>
            <a:pPr>
              <a:buFont typeface="Wingdings" pitchFamily="2" charset="2"/>
              <a:buChar char="ü"/>
            </a:pPr>
            <a:r>
              <a:rPr lang="el-GR" sz="3000" dirty="0" smtClean="0"/>
              <a:t>1η σωζόμενη ελληνική όπερα </a:t>
            </a:r>
            <a:r>
              <a:rPr lang="el-GR" sz="3000" i="1" dirty="0" err="1" smtClean="0"/>
              <a:t>Don</a:t>
            </a:r>
            <a:r>
              <a:rPr lang="el-GR" sz="3000" i="1" dirty="0" smtClean="0"/>
              <a:t> </a:t>
            </a:r>
            <a:r>
              <a:rPr lang="el-GR" sz="3000" i="1" dirty="0" err="1" smtClean="0"/>
              <a:t>Crepuscolo</a:t>
            </a:r>
            <a:r>
              <a:rPr lang="el-GR" sz="3000" dirty="0" smtClean="0"/>
              <a:t> (</a:t>
            </a:r>
            <a:r>
              <a:rPr lang="el-GR" sz="3000" u="sng" dirty="0" smtClean="0"/>
              <a:t>1815</a:t>
            </a:r>
          </a:p>
          <a:p>
            <a:pPr>
              <a:buFont typeface="Wingdings" pitchFamily="2" charset="2"/>
              <a:buChar char="ü"/>
            </a:pPr>
            <a:r>
              <a:rPr lang="el-GR" sz="3000" dirty="0" smtClean="0"/>
              <a:t>1ο έργο για φωνή στα ελληνικά </a:t>
            </a:r>
            <a:r>
              <a:rPr lang="el-GR" sz="3000" i="1" dirty="0" err="1" smtClean="0"/>
              <a:t>Aria</a:t>
            </a:r>
            <a:r>
              <a:rPr lang="el-GR" sz="3000" i="1" dirty="0" smtClean="0"/>
              <a:t> </a:t>
            </a:r>
            <a:r>
              <a:rPr lang="el-GR" sz="3000" i="1" dirty="0" err="1" smtClean="0"/>
              <a:t>Greca</a:t>
            </a:r>
            <a:r>
              <a:rPr lang="el-GR" sz="3000" i="1" dirty="0" smtClean="0"/>
              <a:t> </a:t>
            </a:r>
            <a:r>
              <a:rPr lang="el-GR" sz="3000" dirty="0" smtClean="0"/>
              <a:t>(</a:t>
            </a:r>
            <a:r>
              <a:rPr lang="el-GR" sz="3000" u="sng" dirty="0" smtClean="0"/>
              <a:t>1827</a:t>
            </a:r>
            <a:r>
              <a:rPr lang="el-GR" sz="3000" dirty="0" smtClean="0"/>
              <a:t>)</a:t>
            </a:r>
          </a:p>
          <a:p>
            <a:pPr>
              <a:buFont typeface="Wingdings" pitchFamily="2" charset="2"/>
              <a:buChar char="ü"/>
            </a:pPr>
            <a:r>
              <a:rPr lang="el-GR" sz="3000" dirty="0" smtClean="0"/>
              <a:t>1η όπερα σε ελληνικό λιμπρέτο </a:t>
            </a:r>
            <a:r>
              <a:rPr lang="el-GR" sz="3000" i="1" dirty="0" smtClean="0"/>
              <a:t>Ο Υποψήφιος Βουλευτής</a:t>
            </a:r>
            <a:r>
              <a:rPr lang="el-GR" sz="3000" dirty="0" smtClean="0"/>
              <a:t> (</a:t>
            </a:r>
            <a:r>
              <a:rPr lang="el-GR" sz="3000" u="sng" dirty="0" smtClean="0"/>
              <a:t>1867</a:t>
            </a:r>
            <a:r>
              <a:rPr lang="el-GR" sz="3000" dirty="0" smtClean="0"/>
              <a:t>)</a:t>
            </a:r>
          </a:p>
          <a:p>
            <a:pPr>
              <a:buFont typeface="Wingdings" pitchFamily="2" charset="2"/>
              <a:buChar char="ü"/>
            </a:pPr>
            <a:r>
              <a:rPr lang="el-GR" sz="3000" dirty="0" smtClean="0"/>
              <a:t> Η όπερα «Ο Γέρο Δήμος πέθανε» (1858-1860)</a:t>
            </a:r>
          </a:p>
          <a:p>
            <a:pPr>
              <a:buFont typeface="Wingdings" pitchFamily="2" charset="2"/>
              <a:buChar char="ü"/>
            </a:pPr>
            <a:r>
              <a:rPr lang="el-GR" sz="3000" dirty="0" smtClean="0"/>
              <a:t>Το πρώτο επτανησιακό έργο που βασίζεται σε ελληνικό θέμα </a:t>
            </a:r>
            <a:r>
              <a:rPr lang="el-GR" sz="3000" i="1" dirty="0" smtClean="0"/>
              <a:t>Το Ξύπνημα του Κλέφτη</a:t>
            </a:r>
            <a:r>
              <a:rPr lang="el-GR" sz="3000" dirty="0" smtClean="0"/>
              <a:t> (</a:t>
            </a:r>
            <a:r>
              <a:rPr lang="el-GR" sz="3000" u="sng" dirty="0" smtClean="0"/>
              <a:t>1847)</a:t>
            </a:r>
            <a:endParaRPr lang="el-GR" sz="3000" dirty="0"/>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a:t>
            </a:r>
            <a:r>
              <a:rPr lang="el-GR" b="1" cap="none"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η</a:t>
            </a: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γενιά</a:t>
            </a:r>
            <a:endPar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       Στη 2</a:t>
            </a:r>
            <a:r>
              <a:rPr lang="el-GR" baseline="30000" dirty="0" smtClean="0"/>
              <a:t>η</a:t>
            </a:r>
            <a:r>
              <a:rPr lang="el-GR" dirty="0" smtClean="0"/>
              <a:t> γενιά ανήκουν σπουδαίοι εκπρόσωποι της Επτανησιακής Σχολής και όχι μόνο, όπως ο Σπυρίδων </a:t>
            </a:r>
            <a:r>
              <a:rPr lang="el-GR" dirty="0" err="1" smtClean="0"/>
              <a:t>Σαμάρας</a:t>
            </a:r>
            <a:r>
              <a:rPr lang="el-GR" dirty="0" smtClean="0"/>
              <a:t> , ο Ιωσήφ και ο Σπυρίδων </a:t>
            </a:r>
            <a:r>
              <a:rPr lang="el-GR" dirty="0" err="1" smtClean="0"/>
              <a:t>Καίσαρης</a:t>
            </a:r>
            <a:r>
              <a:rPr lang="el-GR" dirty="0" smtClean="0"/>
              <a:t> και άλλοι πολλοί. Οι εκπρόσωποι της εκπαιδεύτηκαν μουσικά από τους συνθέτες της 1ης Γενιάς. </a:t>
            </a:r>
          </a:p>
          <a:p>
            <a:pPr>
              <a:buNone/>
            </a:pPr>
            <a:r>
              <a:rPr lang="el-GR" dirty="0" smtClean="0"/>
              <a:t>      Πολλοί συνθέτες της νέας γενιάς εγκαταστάθηκαν στην ηπειρωτική Ελλάδα με σκοπό να διδάξουν την μουσική τους στους ηπειρωτικούς Έλληνες. Έτσι, οι Έλληνες που είχαν συνηθίσει τη δημοτική και βυζαντινή μουσική, γνώρισαν την δυτική τεχνοτροπία μουσικής μέσω των Επτανήσιων.</a:t>
            </a:r>
            <a:endParaRPr lang="el-GR"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Σπουδαία έργα 2</a:t>
            </a:r>
            <a:r>
              <a:rPr lang="el-GR" b="1" cap="none"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ης</a:t>
            </a: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γενιάς</a:t>
            </a:r>
            <a:endPar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 Θέση περιεχομένου"/>
          <p:cNvSpPr>
            <a:spLocks noGrp="1"/>
          </p:cNvSpPr>
          <p:nvPr>
            <p:ph idx="1"/>
          </p:nvPr>
        </p:nvSpPr>
        <p:spPr/>
        <p:txBody>
          <a:bodyPr>
            <a:normAutofit/>
          </a:bodyPr>
          <a:lstStyle/>
          <a:p>
            <a:pPr>
              <a:buFont typeface="Wingdings" pitchFamily="2" charset="2"/>
              <a:buChar char="ü"/>
            </a:pPr>
            <a:r>
              <a:rPr lang="el-GR" sz="3000" dirty="0" smtClean="0"/>
              <a:t>το συμφωνικό ποίημα </a:t>
            </a:r>
            <a:r>
              <a:rPr lang="el-GR" sz="3000" i="1" dirty="0" smtClean="0"/>
              <a:t>Γιορτή</a:t>
            </a:r>
            <a:r>
              <a:rPr lang="el-GR" sz="3000" dirty="0" smtClean="0"/>
              <a:t>(</a:t>
            </a:r>
            <a:r>
              <a:rPr lang="el-GR" sz="3000" u="sng" dirty="0" smtClean="0"/>
              <a:t>1907)</a:t>
            </a:r>
          </a:p>
          <a:p>
            <a:pPr>
              <a:buFont typeface="Wingdings" pitchFamily="2" charset="2"/>
              <a:buChar char="ü"/>
            </a:pPr>
            <a:r>
              <a:rPr lang="el-GR" sz="3000" dirty="0" smtClean="0"/>
              <a:t>η </a:t>
            </a:r>
            <a:r>
              <a:rPr lang="el-GR" sz="3000" i="1" dirty="0" smtClean="0"/>
              <a:t>Ελληνική Σουίτα</a:t>
            </a:r>
            <a:r>
              <a:rPr lang="el-GR" sz="3000" dirty="0" smtClean="0"/>
              <a:t> (</a:t>
            </a:r>
            <a:r>
              <a:rPr lang="el-GR" sz="3000" u="sng" dirty="0" smtClean="0"/>
              <a:t>1903</a:t>
            </a:r>
            <a:r>
              <a:rPr lang="el-GR" sz="3000" dirty="0" smtClean="0"/>
              <a:t>)</a:t>
            </a:r>
          </a:p>
          <a:p>
            <a:pPr>
              <a:buFont typeface="Wingdings" pitchFamily="2" charset="2"/>
              <a:buChar char="ü"/>
            </a:pPr>
            <a:r>
              <a:rPr lang="el-GR" sz="3000" dirty="0" smtClean="0"/>
              <a:t>η όπερα </a:t>
            </a:r>
            <a:r>
              <a:rPr lang="el-GR" sz="3000" i="1" dirty="0" smtClean="0"/>
              <a:t>Ρέα</a:t>
            </a:r>
            <a:r>
              <a:rPr lang="el-GR" sz="3000" dirty="0" smtClean="0"/>
              <a:t> (</a:t>
            </a:r>
            <a:r>
              <a:rPr lang="el-GR" sz="3000" u="sng" dirty="0" smtClean="0"/>
              <a:t>1908</a:t>
            </a:r>
            <a:r>
              <a:rPr lang="el-GR" sz="3000" dirty="0" smtClean="0"/>
              <a:t>)</a:t>
            </a:r>
          </a:p>
          <a:p>
            <a:pPr>
              <a:buFont typeface="Wingdings" pitchFamily="2" charset="2"/>
              <a:buChar char="ü"/>
            </a:pPr>
            <a:r>
              <a:rPr lang="el-GR" sz="3000" dirty="0" smtClean="0"/>
              <a:t>ο </a:t>
            </a:r>
            <a:r>
              <a:rPr lang="el-GR" sz="3000" i="1" dirty="0" smtClean="0"/>
              <a:t>Ολυμπιακός Ύμνος</a:t>
            </a:r>
            <a:r>
              <a:rPr lang="el-GR" sz="3000" dirty="0" smtClean="0"/>
              <a:t> (</a:t>
            </a:r>
            <a:r>
              <a:rPr lang="el-GR" sz="3000" u="sng" dirty="0" smtClean="0"/>
              <a:t>1896</a:t>
            </a:r>
            <a:r>
              <a:rPr lang="el-GR" sz="3000" dirty="0" smtClean="0"/>
              <a:t>)</a:t>
            </a:r>
          </a:p>
          <a:p>
            <a:pPr>
              <a:buFont typeface="Wingdings" pitchFamily="2" charset="2"/>
              <a:buChar char="ü"/>
            </a:pPr>
            <a:r>
              <a:rPr lang="el-GR" sz="3000" dirty="0" smtClean="0"/>
              <a:t> το γνωστό βαλς </a:t>
            </a:r>
            <a:r>
              <a:rPr lang="el-GR" sz="3000" i="1" dirty="0" smtClean="0"/>
              <a:t>Μη μου άπτου</a:t>
            </a:r>
            <a:r>
              <a:rPr lang="el-GR" sz="3000" dirty="0" smtClean="0"/>
              <a:t> (τέλη 19ου αιώνα) </a:t>
            </a:r>
          </a:p>
          <a:p>
            <a:pPr>
              <a:buFont typeface="Wingdings" pitchFamily="2" charset="2"/>
              <a:buChar char="ü"/>
            </a:pPr>
            <a:r>
              <a:rPr lang="el-GR" sz="3000" dirty="0" smtClean="0"/>
              <a:t>το εμβατήριο </a:t>
            </a:r>
            <a:r>
              <a:rPr lang="el-GR" sz="3000" i="1" u="sng" dirty="0" smtClean="0"/>
              <a:t>Περνάει ο Στρατός </a:t>
            </a:r>
            <a:r>
              <a:rPr lang="el-GR" sz="3000" dirty="0" smtClean="0"/>
              <a:t>(1935) </a:t>
            </a:r>
            <a:endParaRPr lang="el-GR" sz="3000" u="sng" dirty="0" smtClean="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Αστική Λαϊκή Μουσική</a:t>
            </a:r>
            <a:endParaRPr lang="el-GR" b="1" dirty="0"/>
          </a:p>
        </p:txBody>
      </p:sp>
      <p:sp>
        <p:nvSpPr>
          <p:cNvPr id="3" name="2 - Θέση περιεχομένου"/>
          <p:cNvSpPr>
            <a:spLocks noGrp="1"/>
          </p:cNvSpPr>
          <p:nvPr>
            <p:ph idx="1"/>
          </p:nvPr>
        </p:nvSpPr>
        <p:spPr/>
        <p:txBody>
          <a:bodyPr/>
          <a:lstStyle/>
          <a:p>
            <a:pPr>
              <a:buNone/>
            </a:pPr>
            <a:r>
              <a:rPr lang="el-GR" sz="3000" dirty="0" smtClean="0"/>
              <a:t>    Λαϊκό ονομάζεται κάτι  που έχει δημιουργηθεί από τον λαό, απευθύνεται κυρίως σε αυτόν, και έτσι το αγκαλιάζει.</a:t>
            </a:r>
          </a:p>
          <a:p>
            <a:pPr>
              <a:buNone/>
            </a:pPr>
            <a:r>
              <a:rPr lang="el-GR" sz="3000" dirty="0" smtClean="0"/>
              <a:t>    Η λαϊκή μας μουσική αποτελεί αναπόσπαστο  μέρος της πολύτιμης και πλούσιας μουσικής μας παράδοσης και κληρονομιάς και του λαϊκού μας πολιτισμού και έχει πανελλήνια ομοιομορφία</a:t>
            </a:r>
            <a:r>
              <a:rPr lang="el-GR" dirty="0" smtClean="0"/>
              <a:t>.</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8686800" cy="1714512"/>
          </a:xfrm>
        </p:spPr>
        <p:txBody>
          <a:bodyPr>
            <a:normAutofit fontScale="90000"/>
          </a:bodyPr>
          <a:lstStyle/>
          <a:p>
            <a:r>
              <a:rPr lang="el-GR" dirty="0" smtClean="0"/>
              <a:t>Η ΟΡΧΗΣΤΡΑ ΤΗΣ ΑΣΤΙΚΗΣ ΛΑΙΚΗΣ ΜΟΥΣΙΚΗ ΤΗΣ ΦΙΛΑΡΜΟΝΙΚΗΣ ΕΤΑΙΡΙΑΣ ΩΔΕΙΑΣ ΠΑΤΡΩΝ</a:t>
            </a:r>
            <a:endParaRPr lang="el-GR" dirty="0"/>
          </a:p>
        </p:txBody>
      </p:sp>
      <p:pic>
        <p:nvPicPr>
          <p:cNvPr id="1026" name="Picture 2" descr="C:\Documents and Settings\user11\Επιφάνεια εργασίας\ορχηστρα.jpg"/>
          <p:cNvPicPr>
            <a:picLocks noChangeAspect="1" noChangeArrowheads="1"/>
          </p:cNvPicPr>
          <p:nvPr/>
        </p:nvPicPr>
        <p:blipFill>
          <a:blip r:embed="rId2" cstate="email"/>
          <a:srcRect/>
          <a:stretch>
            <a:fillRect/>
          </a:stretch>
        </p:blipFill>
        <p:spPr bwMode="auto">
          <a:xfrm>
            <a:off x="357158" y="2285992"/>
            <a:ext cx="8572560" cy="4000528"/>
          </a:xfrm>
          <a:prstGeom prst="rect">
            <a:avLst/>
          </a:prstGeom>
          <a:noFill/>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ΑΣΤΙΚΗ ΛΑΙΚΗ ΜΟΥΣΙΚΗ</a:t>
            </a:r>
            <a:endParaRPr lang="el-GR" dirty="0"/>
          </a:p>
        </p:txBody>
      </p:sp>
      <p:sp>
        <p:nvSpPr>
          <p:cNvPr id="3" name="2 - Θέση περιεχομένου"/>
          <p:cNvSpPr>
            <a:spLocks noGrp="1"/>
          </p:cNvSpPr>
          <p:nvPr>
            <p:ph sz="half" idx="1"/>
          </p:nvPr>
        </p:nvSpPr>
        <p:spPr/>
        <p:txBody>
          <a:bodyPr>
            <a:normAutofit fontScale="92500" lnSpcReduction="10000"/>
          </a:bodyPr>
          <a:lstStyle/>
          <a:p>
            <a:pPr>
              <a:buFont typeface="Wingdings" pitchFamily="2" charset="2"/>
              <a:buChar char="ü"/>
            </a:pPr>
            <a:r>
              <a:rPr lang="el-GR" dirty="0" smtClean="0"/>
              <a:t>Το λαϊκό τραγούδι προέρχεται από το ρεμπέτικο, το Σμυρνέικο κλπ.</a:t>
            </a:r>
          </a:p>
          <a:p>
            <a:pPr>
              <a:buFont typeface="Wingdings" pitchFamily="2" charset="2"/>
              <a:buChar char="ü"/>
            </a:pPr>
            <a:r>
              <a:rPr lang="el-GR" dirty="0" smtClean="0"/>
              <a:t>Η περίοδος ακμής του ήταν από τις αρχές της δεκαετίας του 1950 ως το τέλος της δεκαετίας του ΄60 και τις αρχές του ΄70 .Κύριος εκπρόσωπος είναι ο Τσιτσάνης</a:t>
            </a:r>
            <a:endParaRPr lang="el-GR" dirty="0"/>
          </a:p>
        </p:txBody>
      </p:sp>
      <p:sp>
        <p:nvSpPr>
          <p:cNvPr id="4" name="3 - Θέση περιεχομένου"/>
          <p:cNvSpPr>
            <a:spLocks noGrp="1"/>
          </p:cNvSpPr>
          <p:nvPr>
            <p:ph sz="half" idx="2"/>
          </p:nvPr>
        </p:nvSpPr>
        <p:spPr/>
        <p:txBody>
          <a:bodyPr>
            <a:normAutofit fontScale="92500" lnSpcReduction="10000"/>
          </a:bodyPr>
          <a:lstStyle/>
          <a:p>
            <a:pPr>
              <a:buFont typeface="Wingdings" pitchFamily="2" charset="2"/>
              <a:buChar char="ü"/>
            </a:pPr>
            <a:r>
              <a:rPr lang="el-GR" dirty="0" smtClean="0"/>
              <a:t>Η λαϊκή μουσική διακρίνεται σε δύο κατηγορίες: </a:t>
            </a:r>
          </a:p>
          <a:p>
            <a:pPr marL="514350" indent="-514350">
              <a:buAutoNum type="arabicParenR"/>
            </a:pPr>
            <a:r>
              <a:rPr lang="el-GR" dirty="0" smtClean="0"/>
              <a:t>Στο ελαφρολαϊκο</a:t>
            </a:r>
          </a:p>
          <a:p>
            <a:pPr marL="514350" indent="-514350">
              <a:buAutoNum type="arabicParenR"/>
            </a:pPr>
            <a:r>
              <a:rPr lang="el-GR" dirty="0" smtClean="0"/>
              <a:t>Στο βαρύ λαϊκό</a:t>
            </a:r>
          </a:p>
          <a:p>
            <a:pPr marL="514350" indent="-514350">
              <a:buFont typeface="Wingdings" pitchFamily="2" charset="2"/>
              <a:buChar char="ü"/>
            </a:pPr>
            <a:r>
              <a:rPr lang="el-GR" dirty="0" smtClean="0"/>
              <a:t> &lt;&lt; Χρυσή δεκαετία &gt;&gt;  έχει χαρακτηριστεί η περίοδος 1955-1975</a:t>
            </a: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effectLst>
                  <a:outerShdw blurRad="38100" dist="38100" dir="2700000" algn="tl">
                    <a:srgbClr val="000000">
                      <a:alpha val="43137"/>
                    </a:srgbClr>
                  </a:outerShdw>
                  <a:reflection blurRad="12700" stA="48000" endA="300" endPos="55000" dir="5400000" sy="-90000" algn="bl" rotWithShape="0"/>
                </a:effectLst>
              </a:rPr>
              <a:t>Θεματολογία  </a:t>
            </a:r>
            <a:endParaRPr lang="el-GR"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t>Η θεματολογία του ξεφεύγει από το στενό περιθωριακό πλαίσιο του ρεμπέτικου, διευρύνεται και αγκαλιάζει τον μέσο Έλληνα, προσαρμοζόμενη στη νέα διαμορφούμενη κοινωνική πραγματικότητα της μεταπολεμικής Ελλάδας με τον δυτικό προσανατολισμό και το αστικό όνειρο.</a:t>
            </a:r>
          </a:p>
          <a:p>
            <a:r>
              <a:rPr lang="el-GR" dirty="0" smtClean="0"/>
              <a:t> Επικρατεί το ερωτικό στοιχείο, αλλά και θέματα από τα ζωντανά προβλήματα της ελληνικής κοινωνικής πραγματικότητας: Εμφύλιος, μετανάστευση, ξενιτιά, φτώχεια, αδικία κλπ.</a:t>
            </a:r>
            <a:endParaRPr lang="el-GR"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Γλώσσα </a:t>
            </a:r>
            <a:endParaRPr lang="el-GR" dirty="0"/>
          </a:p>
        </p:txBody>
      </p:sp>
      <p:sp>
        <p:nvSpPr>
          <p:cNvPr id="3" name="2 - Θέση περιεχομένου"/>
          <p:cNvSpPr>
            <a:spLocks noGrp="1"/>
          </p:cNvSpPr>
          <p:nvPr>
            <p:ph idx="1"/>
          </p:nvPr>
        </p:nvSpPr>
        <p:spPr/>
        <p:txBody>
          <a:bodyPr>
            <a:normAutofit/>
          </a:bodyPr>
          <a:lstStyle/>
          <a:p>
            <a:pPr>
              <a:buNone/>
            </a:pPr>
            <a:r>
              <a:rPr lang="el-GR" sz="3000" dirty="0" smtClean="0"/>
              <a:t>Η γλώσσα των λαϊκών τραγουδιών είναι:</a:t>
            </a:r>
          </a:p>
          <a:p>
            <a:pPr marL="571500" indent="-571500">
              <a:buFont typeface="+mj-lt"/>
              <a:buAutoNum type="romanUcPeriod"/>
            </a:pPr>
            <a:r>
              <a:rPr lang="el-GR" sz="3000" dirty="0" smtClean="0"/>
              <a:t>Απλή</a:t>
            </a:r>
          </a:p>
          <a:p>
            <a:pPr marL="571500" indent="-571500">
              <a:buFont typeface="+mj-lt"/>
              <a:buAutoNum type="romanUcPeriod"/>
            </a:pPr>
            <a:r>
              <a:rPr lang="el-GR" sz="3000" dirty="0" smtClean="0"/>
              <a:t>Ζωντανή</a:t>
            </a:r>
          </a:p>
          <a:p>
            <a:pPr marL="571500" indent="-571500">
              <a:buFont typeface="+mj-lt"/>
              <a:buAutoNum type="romanUcPeriod"/>
            </a:pPr>
            <a:r>
              <a:rPr lang="el-GR" sz="3000" dirty="0" smtClean="0"/>
              <a:t>Ομιλούμενη γλώσσα του λαού</a:t>
            </a:r>
          </a:p>
          <a:p>
            <a:pPr marL="571500" indent="-571500">
              <a:buFont typeface="+mj-lt"/>
              <a:buAutoNum type="romanUcPeriod"/>
            </a:pPr>
            <a:r>
              <a:rPr lang="el-GR" sz="3000" dirty="0" smtClean="0"/>
              <a:t>Χωρίς επιτηδευμένες λέξεις και εκφράσεις  </a:t>
            </a:r>
            <a:endParaRPr lang="el-GR" sz="3000" dirty="0"/>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Σημαντικά πρόσωπα </a:t>
            </a:r>
            <a:endParaRPr lang="el-GR" dirty="0"/>
          </a:p>
        </p:txBody>
      </p:sp>
      <p:sp>
        <p:nvSpPr>
          <p:cNvPr id="3" name="2 - Θέση κειμένου"/>
          <p:cNvSpPr>
            <a:spLocks noGrp="1"/>
          </p:cNvSpPr>
          <p:nvPr>
            <p:ph type="body" idx="1"/>
          </p:nvPr>
        </p:nvSpPr>
        <p:spPr>
          <a:xfrm>
            <a:off x="714348" y="1571612"/>
            <a:ext cx="3857652" cy="639762"/>
          </a:xfrm>
        </p:spPr>
        <p:txBody>
          <a:bodyPr>
            <a:normAutofit/>
          </a:bodyPr>
          <a:lstStyle/>
          <a:p>
            <a:r>
              <a:rPr lang="el-GR" sz="3000" b="1" i="1" u="sng" dirty="0" err="1" smtClean="0"/>
              <a:t>Στιχουργοι</a:t>
            </a:r>
            <a:endParaRPr lang="el-GR" sz="3000" b="1" i="1" u="sng" dirty="0" smtClean="0"/>
          </a:p>
        </p:txBody>
      </p:sp>
      <p:sp>
        <p:nvSpPr>
          <p:cNvPr id="5" name="4 - Θέση κειμένου"/>
          <p:cNvSpPr>
            <a:spLocks noGrp="1"/>
          </p:cNvSpPr>
          <p:nvPr>
            <p:ph type="body" sz="half" idx="3"/>
          </p:nvPr>
        </p:nvSpPr>
        <p:spPr/>
        <p:txBody>
          <a:bodyPr>
            <a:normAutofit/>
          </a:bodyPr>
          <a:lstStyle/>
          <a:p>
            <a:r>
              <a:rPr lang="el-GR" sz="3000" b="1" i="1" u="sng" dirty="0" err="1" smtClean="0"/>
              <a:t>Τραγουδιστες</a:t>
            </a:r>
            <a:r>
              <a:rPr lang="el-GR" sz="3000" b="1" i="1" u="sng" dirty="0" smtClean="0"/>
              <a:t> </a:t>
            </a:r>
            <a:endParaRPr lang="el-GR" sz="3000" b="1" i="1" u="sng" dirty="0"/>
          </a:p>
        </p:txBody>
      </p:sp>
      <p:sp>
        <p:nvSpPr>
          <p:cNvPr id="4" name="3 - Θέση περιεχομένου"/>
          <p:cNvSpPr>
            <a:spLocks noGrp="1"/>
          </p:cNvSpPr>
          <p:nvPr>
            <p:ph sz="quarter" idx="2"/>
          </p:nvPr>
        </p:nvSpPr>
        <p:spPr/>
        <p:txBody>
          <a:bodyPr/>
          <a:lstStyle/>
          <a:p>
            <a:pPr marL="457200" indent="-457200">
              <a:buFont typeface="+mj-lt"/>
              <a:buAutoNum type="arabicParenR"/>
            </a:pPr>
            <a:r>
              <a:rPr lang="el-GR" sz="3000" dirty="0" smtClean="0"/>
              <a:t>Ευτυχία Παπαγιαννοπούλου</a:t>
            </a:r>
          </a:p>
          <a:p>
            <a:pPr marL="457200" indent="-457200">
              <a:buFont typeface="+mj-lt"/>
              <a:buAutoNum type="arabicParenR"/>
            </a:pPr>
            <a:r>
              <a:rPr lang="el-GR" sz="3000" dirty="0" smtClean="0"/>
              <a:t>Κώστας Βίρβος</a:t>
            </a:r>
          </a:p>
          <a:p>
            <a:pPr marL="457200" indent="-457200">
              <a:buFont typeface="+mj-lt"/>
              <a:buAutoNum type="arabicParenR"/>
            </a:pPr>
            <a:r>
              <a:rPr lang="el-GR" sz="3000" dirty="0" smtClean="0"/>
              <a:t>Κώστας Μάνεσης </a:t>
            </a:r>
          </a:p>
          <a:p>
            <a:pPr marL="457200" indent="-457200">
              <a:buFont typeface="+mj-lt"/>
              <a:buAutoNum type="arabicParenR"/>
            </a:pPr>
            <a:r>
              <a:rPr lang="el-GR" sz="3000" dirty="0" smtClean="0"/>
              <a:t>Χαράλαμπος Βασιλειάδης («Τσάντας») κ.ά.</a:t>
            </a:r>
            <a:r>
              <a:rPr lang="el-GR" dirty="0" smtClean="0"/>
              <a:t/>
            </a:r>
            <a:br>
              <a:rPr lang="el-GR" dirty="0" smtClean="0"/>
            </a:br>
            <a:endParaRPr lang="el-GR" dirty="0"/>
          </a:p>
        </p:txBody>
      </p:sp>
      <p:sp>
        <p:nvSpPr>
          <p:cNvPr id="6" name="5 - Θέση περιεχομένου"/>
          <p:cNvSpPr>
            <a:spLocks noGrp="1"/>
          </p:cNvSpPr>
          <p:nvPr>
            <p:ph sz="quarter" idx="4"/>
          </p:nvPr>
        </p:nvSpPr>
        <p:spPr/>
        <p:txBody>
          <a:bodyPr/>
          <a:lstStyle/>
          <a:p>
            <a:pPr marL="457200" indent="-457200">
              <a:buFont typeface="+mj-lt"/>
              <a:buAutoNum type="arabicParenR"/>
            </a:pPr>
            <a:r>
              <a:rPr lang="el-GR" sz="3000" dirty="0" smtClean="0"/>
              <a:t>Καζαντζίδης</a:t>
            </a:r>
          </a:p>
          <a:p>
            <a:pPr marL="457200" indent="-457200">
              <a:buFont typeface="+mj-lt"/>
              <a:buAutoNum type="arabicParenR"/>
            </a:pPr>
            <a:r>
              <a:rPr lang="el-GR" sz="3000" dirty="0" smtClean="0"/>
              <a:t>Γαβαλάς,</a:t>
            </a:r>
          </a:p>
          <a:p>
            <a:pPr marL="457200" indent="-457200">
              <a:buFont typeface="+mj-lt"/>
              <a:buAutoNum type="arabicParenR"/>
            </a:pPr>
            <a:r>
              <a:rPr lang="el-GR" sz="3000" dirty="0" smtClean="0"/>
              <a:t>Μπιθικώτσης</a:t>
            </a:r>
          </a:p>
          <a:p>
            <a:pPr marL="457200" indent="-457200">
              <a:buFont typeface="+mj-lt"/>
              <a:buAutoNum type="arabicParenR"/>
            </a:pPr>
            <a:r>
              <a:rPr lang="el-GR" sz="3000" dirty="0" smtClean="0"/>
              <a:t> Μανώλης Αγγελόπουλος</a:t>
            </a:r>
          </a:p>
          <a:p>
            <a:pPr marL="457200" indent="-457200">
              <a:buFont typeface="+mj-lt"/>
              <a:buAutoNum type="arabicParenR"/>
            </a:pPr>
            <a:r>
              <a:rPr lang="el-GR" sz="3000" dirty="0" smtClean="0"/>
              <a:t>Σωτηρία Μπέλλου</a:t>
            </a:r>
          </a:p>
          <a:p>
            <a:pPr marL="457200" indent="-457200">
              <a:buFont typeface="+mj-lt"/>
              <a:buAutoNum type="arabicParenR"/>
            </a:pPr>
            <a:r>
              <a:rPr lang="el-GR" sz="3000" dirty="0" smtClean="0"/>
              <a:t> Πόλυ Πάνου</a:t>
            </a:r>
          </a:p>
          <a:p>
            <a:pPr marL="457200" indent="-457200">
              <a:buFont typeface="+mj-lt"/>
              <a:buAutoNum type="arabicParenR"/>
            </a:pPr>
            <a:endParaRPr lang="el-GR"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286388"/>
            <a:ext cx="8458200" cy="871558"/>
          </a:xfrm>
        </p:spPr>
        <p:txBody>
          <a:bodyPr>
            <a:normAutofit/>
          </a:bodyPr>
          <a:lstStyle/>
          <a:p>
            <a:r>
              <a:rPr lang="el-GR" sz="3600" dirty="0" smtClean="0"/>
              <a:t>ΣΥΓΧΡΟΝΗ ΕΛΛΗΝΙΚΗ ΜΟΥΣΙΚΗ</a:t>
            </a:r>
            <a:endParaRPr lang="el-GR" sz="3600" dirty="0"/>
          </a:p>
        </p:txBody>
      </p:sp>
      <p:sp>
        <p:nvSpPr>
          <p:cNvPr id="4" name="3 - Θέση περιεχομένου"/>
          <p:cNvSpPr>
            <a:spLocks noGrp="1"/>
          </p:cNvSpPr>
          <p:nvPr>
            <p:ph sz="half" idx="1"/>
          </p:nvPr>
        </p:nvSpPr>
        <p:spPr>
          <a:xfrm>
            <a:off x="3000364" y="609600"/>
            <a:ext cx="5915036" cy="4800600"/>
          </a:xfrm>
        </p:spPr>
        <p:txBody>
          <a:bodyPr>
            <a:normAutofit/>
          </a:bodyPr>
          <a:lstStyle/>
          <a:p>
            <a:pPr>
              <a:buNone/>
            </a:pPr>
            <a:r>
              <a:rPr lang="el-GR" dirty="0" smtClean="0"/>
              <a:t>    Ένα άλλο κεφάλαιο της ελληνικής μουσικής ιστορίας άνοιξε.</a:t>
            </a:r>
            <a:r>
              <a:rPr lang="en-US" dirty="0" smtClean="0"/>
              <a:t> </a:t>
            </a:r>
            <a:r>
              <a:rPr lang="el-GR" dirty="0" smtClean="0"/>
              <a:t>Το έργο του Νίκου </a:t>
            </a:r>
            <a:r>
              <a:rPr lang="el-GR" dirty="0" err="1" smtClean="0"/>
              <a:t>Σκαλκώτα</a:t>
            </a:r>
            <a:r>
              <a:rPr lang="el-GR" dirty="0" smtClean="0"/>
              <a:t> μεταφέρει στην ελληνική μουσική τις σύγχρονες μουσικές τάσεις. </a:t>
            </a:r>
            <a:endParaRPr lang="el-GR" dirty="0"/>
          </a:p>
        </p:txBody>
      </p:sp>
      <p:pic>
        <p:nvPicPr>
          <p:cNvPr id="1026" name="Picture 2" descr="C:\Documents and Settings\user10\Επιφάνεια εργασίας\αρχείο λήψης.jpg"/>
          <p:cNvPicPr>
            <a:picLocks noChangeAspect="1" noChangeArrowheads="1"/>
          </p:cNvPicPr>
          <p:nvPr/>
        </p:nvPicPr>
        <p:blipFill>
          <a:blip r:embed="rId2"/>
          <a:srcRect/>
          <a:stretch>
            <a:fillRect/>
          </a:stretch>
        </p:blipFill>
        <p:spPr bwMode="auto">
          <a:xfrm>
            <a:off x="428596" y="857232"/>
            <a:ext cx="2495550" cy="2963882"/>
          </a:xfrm>
          <a:prstGeom prst="rect">
            <a:avLst/>
          </a:prstGeom>
          <a:noFill/>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11\Επιφάνεια εργασίας\αννα.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a:xfrm>
            <a:off x="714348" y="571480"/>
            <a:ext cx="7772400" cy="714380"/>
          </a:xfrm>
        </p:spPr>
        <p:txBody>
          <a:bodyPr>
            <a:noAutofit/>
          </a:bodyPr>
          <a:lstStyle/>
          <a:p>
            <a:r>
              <a:rPr lang="el-GR" sz="4000" u="sng" dirty="0" smtClean="0">
                <a:latin typeface="Arial" pitchFamily="34" charset="0"/>
                <a:cs typeface="Arial" pitchFamily="34" charset="0"/>
              </a:rPr>
              <a:t>Η ελληνική μουσική στο πέρασμα του χρόνου</a:t>
            </a:r>
            <a:endParaRPr lang="el-GR" sz="4000" u="sng" dirty="0">
              <a:latin typeface="Arial" pitchFamily="34" charset="0"/>
              <a:cs typeface="Arial" pitchFamily="34" charset="0"/>
            </a:endParaRPr>
          </a:p>
        </p:txBody>
      </p:sp>
      <p:sp>
        <p:nvSpPr>
          <p:cNvPr id="3" name="2 - Υπότιτλος"/>
          <p:cNvSpPr>
            <a:spLocks noGrp="1"/>
          </p:cNvSpPr>
          <p:nvPr>
            <p:ph type="subTitle" idx="1"/>
          </p:nvPr>
        </p:nvSpPr>
        <p:spPr>
          <a:xfrm>
            <a:off x="428596" y="1428736"/>
            <a:ext cx="8286776" cy="3857652"/>
          </a:xfrm>
        </p:spPr>
        <p:txBody>
          <a:bodyPr>
            <a:noAutofit/>
          </a:bodyPr>
          <a:lstStyle/>
          <a:p>
            <a:pPr algn="l">
              <a:buFont typeface="Arial" pitchFamily="34" charset="0"/>
              <a:buChar char="•"/>
            </a:pPr>
            <a:r>
              <a:rPr lang="el-GR" b="1" dirty="0" err="1" smtClean="0">
                <a:solidFill>
                  <a:srgbClr val="5A2120"/>
                </a:solidFill>
                <a:effectLst>
                  <a:glow rad="63500">
                    <a:schemeClr val="accent1">
                      <a:satMod val="175000"/>
                      <a:alpha val="40000"/>
                    </a:schemeClr>
                  </a:glow>
                </a:effectLst>
              </a:rPr>
              <a:t>Στούκα</a:t>
            </a:r>
            <a:r>
              <a:rPr lang="el-GR" b="1" dirty="0" smtClean="0">
                <a:solidFill>
                  <a:srgbClr val="5A2120"/>
                </a:solidFill>
                <a:effectLst>
                  <a:glow rad="63500">
                    <a:schemeClr val="accent1">
                      <a:satMod val="175000"/>
                      <a:alpha val="40000"/>
                    </a:schemeClr>
                  </a:glow>
                </a:effectLst>
              </a:rPr>
              <a:t> Κωνσταντίνα</a:t>
            </a:r>
          </a:p>
          <a:p>
            <a:pPr algn="l">
              <a:buFont typeface="Arial" pitchFamily="34" charset="0"/>
              <a:buChar char="•"/>
            </a:pPr>
            <a:r>
              <a:rPr lang="el-GR" b="1" dirty="0" smtClean="0">
                <a:solidFill>
                  <a:srgbClr val="5A2120"/>
                </a:solidFill>
                <a:effectLst>
                  <a:glow rad="63500">
                    <a:schemeClr val="accent1">
                      <a:satMod val="175000"/>
                      <a:alpha val="40000"/>
                    </a:schemeClr>
                  </a:glow>
                </a:effectLst>
              </a:rPr>
              <a:t>Ταμπάκη </a:t>
            </a:r>
            <a:r>
              <a:rPr lang="el-GR" b="1" dirty="0" err="1" smtClean="0">
                <a:solidFill>
                  <a:srgbClr val="5A2120"/>
                </a:solidFill>
                <a:effectLst>
                  <a:glow rad="63500">
                    <a:schemeClr val="accent1">
                      <a:satMod val="175000"/>
                      <a:alpha val="40000"/>
                    </a:schemeClr>
                  </a:glow>
                </a:effectLst>
              </a:rPr>
              <a:t>Νικόλ</a:t>
            </a:r>
            <a:endParaRPr lang="el-GR" b="1" dirty="0" smtClean="0">
              <a:solidFill>
                <a:srgbClr val="5A2120"/>
              </a:solidFill>
              <a:effectLst>
                <a:glow rad="63500">
                  <a:schemeClr val="accent1">
                    <a:satMod val="175000"/>
                    <a:alpha val="40000"/>
                  </a:schemeClr>
                </a:glow>
              </a:effectLst>
            </a:endParaRPr>
          </a:p>
          <a:p>
            <a:pPr algn="l">
              <a:buFont typeface="Arial" pitchFamily="34" charset="0"/>
              <a:buChar char="•"/>
            </a:pPr>
            <a:r>
              <a:rPr lang="el-GR" b="1" dirty="0" err="1" smtClean="0">
                <a:solidFill>
                  <a:srgbClr val="5A2120"/>
                </a:solidFill>
                <a:effectLst>
                  <a:glow rad="63500">
                    <a:schemeClr val="accent1">
                      <a:satMod val="175000"/>
                      <a:alpha val="40000"/>
                    </a:schemeClr>
                  </a:glow>
                </a:effectLst>
              </a:rPr>
              <a:t>Τραγόμαλου</a:t>
            </a:r>
            <a:r>
              <a:rPr lang="el-GR" b="1" dirty="0" smtClean="0">
                <a:solidFill>
                  <a:srgbClr val="5A2120"/>
                </a:solidFill>
                <a:effectLst>
                  <a:glow rad="63500">
                    <a:schemeClr val="accent1">
                      <a:satMod val="175000"/>
                      <a:alpha val="40000"/>
                    </a:schemeClr>
                  </a:glow>
                </a:effectLst>
              </a:rPr>
              <a:t> Άννα</a:t>
            </a:r>
          </a:p>
          <a:p>
            <a:pPr algn="l">
              <a:buFont typeface="Arial" pitchFamily="34" charset="0"/>
              <a:buChar char="•"/>
            </a:pPr>
            <a:r>
              <a:rPr lang="el-GR" b="1" dirty="0" err="1" smtClean="0">
                <a:solidFill>
                  <a:srgbClr val="5A2120"/>
                </a:solidFill>
                <a:effectLst>
                  <a:glow rad="63500">
                    <a:schemeClr val="accent1">
                      <a:satMod val="175000"/>
                      <a:alpha val="40000"/>
                    </a:schemeClr>
                  </a:glow>
                </a:effectLst>
              </a:rPr>
              <a:t>Τσεσμελή</a:t>
            </a:r>
            <a:r>
              <a:rPr lang="el-GR" b="1" dirty="0" smtClean="0">
                <a:solidFill>
                  <a:srgbClr val="5A2120"/>
                </a:solidFill>
                <a:effectLst>
                  <a:glow rad="63500">
                    <a:schemeClr val="accent1">
                      <a:satMod val="175000"/>
                      <a:alpha val="40000"/>
                    </a:schemeClr>
                  </a:glow>
                </a:effectLst>
              </a:rPr>
              <a:t> </a:t>
            </a:r>
            <a:r>
              <a:rPr lang="el-GR" b="1" dirty="0" err="1" smtClean="0">
                <a:solidFill>
                  <a:srgbClr val="5A2120"/>
                </a:solidFill>
                <a:effectLst>
                  <a:glow rad="63500">
                    <a:schemeClr val="accent1">
                      <a:satMod val="175000"/>
                      <a:alpha val="40000"/>
                    </a:schemeClr>
                  </a:glow>
                </a:effectLst>
              </a:rPr>
              <a:t>Εβελίνα</a:t>
            </a:r>
            <a:endParaRPr lang="el-GR" b="1" dirty="0" smtClean="0">
              <a:solidFill>
                <a:srgbClr val="5A2120"/>
              </a:solidFill>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ΝΙΚΟΣ ΣΚΑΛΚΩΤΑΣ</a:t>
            </a:r>
            <a:endParaRPr lang="el-GR" dirty="0"/>
          </a:p>
        </p:txBody>
      </p:sp>
      <p:sp>
        <p:nvSpPr>
          <p:cNvPr id="3" name="2 - Θέση περιεχομένου"/>
          <p:cNvSpPr>
            <a:spLocks noGrp="1"/>
          </p:cNvSpPr>
          <p:nvPr>
            <p:ph idx="1"/>
          </p:nvPr>
        </p:nvSpPr>
        <p:spPr>
          <a:xfrm>
            <a:off x="304800" y="1554162"/>
            <a:ext cx="6481778" cy="4525963"/>
          </a:xfrm>
        </p:spPr>
        <p:txBody>
          <a:bodyPr>
            <a:normAutofit lnSpcReduction="10000"/>
          </a:bodyPr>
          <a:lstStyle/>
          <a:p>
            <a:pPr>
              <a:buNone/>
            </a:pPr>
            <a:r>
              <a:rPr lang="el-GR" sz="2800" dirty="0" smtClean="0"/>
              <a:t>    Ο Νίκος </a:t>
            </a:r>
            <a:r>
              <a:rPr lang="el-GR" sz="2800" dirty="0" err="1" smtClean="0"/>
              <a:t>Σκαλκώτας</a:t>
            </a:r>
            <a:r>
              <a:rPr lang="el-GR" sz="2800" dirty="0" smtClean="0"/>
              <a:t> γεννήθηκε στη Χαλκίδα το 1904 και πέθανε στην Αθήνα το 1949. Αν και έζησε μόλις 45 χρόνια, άφησε ένα υψηλής ποιότητας και επιβλητικό σε όγκο έργο, που η ανακάλυψή του, έγινε μετά το θάνατο του συνθέτη. Αν και το δημοφιλέστερό του έργο στο ελληνικό κοινό είναι οι </a:t>
            </a:r>
            <a:r>
              <a:rPr lang="el-GR" sz="2800" i="1" dirty="0" smtClean="0"/>
              <a:t>36 Ελληνικοί Χοροί</a:t>
            </a:r>
            <a:r>
              <a:rPr lang="el-GR" sz="2800" dirty="0" smtClean="0"/>
              <a:t>, οι περισσότερες συνθέσεις του ακολουθούν το δωδεκάφθογγο σύστημα. </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00034" y="500042"/>
            <a:ext cx="8358246" cy="584775"/>
          </a:xfrm>
          <a:prstGeom prst="rect">
            <a:avLst/>
          </a:prstGeom>
          <a:noFill/>
        </p:spPr>
        <p:txBody>
          <a:bodyPr wrap="square" rtlCol="0">
            <a:spAutoFit/>
          </a:bodyPr>
          <a:lstStyle/>
          <a:p>
            <a:r>
              <a:rPr lang="el-GR" sz="3200" b="1" dirty="0" smtClean="0">
                <a:effectLst>
                  <a:outerShdw blurRad="38100" dist="38100" dir="2700000" algn="tl">
                    <a:srgbClr val="000000">
                      <a:alpha val="43137"/>
                    </a:srgbClr>
                  </a:outerShdw>
                  <a:reflection blurRad="6350" stA="50000" endA="300" endPos="50000" dist="29997" dir="5400000" sy="-100000" algn="bl" rotWithShape="0"/>
                </a:effectLst>
              </a:rPr>
              <a:t>Άλλοι συνθέτες με σύγχρονες μουσικές τάσεις :</a:t>
            </a:r>
            <a:endParaRPr lang="el-GR" sz="3200" b="1" dirty="0">
              <a:effectLst>
                <a:outerShdw blurRad="38100" dist="38100" dir="2700000" algn="tl">
                  <a:srgbClr val="000000">
                    <a:alpha val="43137"/>
                  </a:srgbClr>
                </a:outerShdw>
                <a:reflection blurRad="6350" stA="50000" endA="300" endPos="50000" dist="29997" dir="5400000" sy="-100000" algn="bl" rotWithShape="0"/>
              </a:effectLst>
            </a:endParaRPr>
          </a:p>
        </p:txBody>
      </p:sp>
      <p:sp>
        <p:nvSpPr>
          <p:cNvPr id="5" name="4 - TextBox"/>
          <p:cNvSpPr txBox="1"/>
          <p:nvPr/>
        </p:nvSpPr>
        <p:spPr>
          <a:xfrm>
            <a:off x="428596" y="1428736"/>
            <a:ext cx="8072494" cy="4524315"/>
          </a:xfrm>
          <a:prstGeom prst="rect">
            <a:avLst/>
          </a:prstGeom>
          <a:noFill/>
        </p:spPr>
        <p:txBody>
          <a:bodyPr wrap="square" rtlCol="0">
            <a:spAutoFit/>
          </a:bodyPr>
          <a:lstStyle/>
          <a:p>
            <a:pPr>
              <a:buFont typeface="Wingdings" pitchFamily="2" charset="2"/>
              <a:buChar char="ü"/>
            </a:pPr>
            <a:r>
              <a:rPr lang="el-GR" sz="3200" dirty="0" smtClean="0"/>
              <a:t>ο Γιάννης Α. Παπαϊωάννου, </a:t>
            </a:r>
          </a:p>
          <a:p>
            <a:pPr>
              <a:buFont typeface="Wingdings" pitchFamily="2" charset="2"/>
              <a:buChar char="ü"/>
            </a:pPr>
            <a:r>
              <a:rPr lang="el-GR" sz="3200" dirty="0" smtClean="0"/>
              <a:t>ο Γιώργος </a:t>
            </a:r>
            <a:r>
              <a:rPr lang="el-GR" sz="3200" dirty="0" err="1" smtClean="0"/>
              <a:t>Σισιλιάνος</a:t>
            </a:r>
            <a:endParaRPr lang="el-GR" sz="3200" dirty="0" smtClean="0"/>
          </a:p>
          <a:p>
            <a:pPr>
              <a:buFont typeface="Wingdings" pitchFamily="2" charset="2"/>
              <a:buChar char="ü"/>
            </a:pPr>
            <a:r>
              <a:rPr lang="el-GR" sz="3200" dirty="0" smtClean="0"/>
              <a:t>ο Δημήτρης </a:t>
            </a:r>
            <a:r>
              <a:rPr lang="el-GR" sz="3200" dirty="0" err="1" smtClean="0"/>
              <a:t>Δραγατάκης</a:t>
            </a:r>
            <a:endParaRPr lang="el-GR" sz="3200" dirty="0" smtClean="0"/>
          </a:p>
          <a:p>
            <a:pPr>
              <a:buFont typeface="Wingdings" pitchFamily="2" charset="2"/>
              <a:buChar char="ü"/>
            </a:pPr>
            <a:r>
              <a:rPr lang="el-GR" sz="3200" dirty="0" smtClean="0"/>
              <a:t>ο Γιάννης Κωνσταντινίδης</a:t>
            </a:r>
          </a:p>
          <a:p>
            <a:pPr>
              <a:buFont typeface="Wingdings" pitchFamily="2" charset="2"/>
              <a:buChar char="ü"/>
            </a:pPr>
            <a:r>
              <a:rPr lang="el-GR" sz="3200" dirty="0" smtClean="0"/>
              <a:t>ο Μιχάλης </a:t>
            </a:r>
            <a:r>
              <a:rPr lang="el-GR" sz="3200" dirty="0" err="1" smtClean="0"/>
              <a:t>Αδάμης</a:t>
            </a:r>
            <a:endParaRPr lang="el-GR" sz="3200" dirty="0" smtClean="0"/>
          </a:p>
          <a:p>
            <a:pPr>
              <a:buFont typeface="Wingdings" pitchFamily="2" charset="2"/>
              <a:buChar char="ü"/>
            </a:pPr>
            <a:r>
              <a:rPr lang="el-GR" sz="3200" dirty="0" err="1" smtClean="0"/>
              <a:t>οΔημήτρης</a:t>
            </a:r>
            <a:r>
              <a:rPr lang="el-GR" sz="3200" dirty="0" smtClean="0"/>
              <a:t> Τερζάκης</a:t>
            </a:r>
          </a:p>
          <a:p>
            <a:pPr>
              <a:buFont typeface="Wingdings" pitchFamily="2" charset="2"/>
              <a:buChar char="ü"/>
            </a:pPr>
            <a:r>
              <a:rPr lang="el-GR" sz="3200" dirty="0" smtClean="0"/>
              <a:t>ο Θόδωρος Αντωνίου</a:t>
            </a:r>
          </a:p>
          <a:p>
            <a:pPr>
              <a:buFont typeface="Wingdings" pitchFamily="2" charset="2"/>
              <a:buChar char="ü"/>
            </a:pPr>
            <a:r>
              <a:rPr lang="el-GR" sz="3200" dirty="0" smtClean="0"/>
              <a:t>ο Γιώργος </a:t>
            </a:r>
            <a:r>
              <a:rPr lang="el-GR" sz="3200" dirty="0" err="1" smtClean="0"/>
              <a:t>Κουρουπός</a:t>
            </a:r>
            <a:endParaRPr lang="el-GR" sz="3200" dirty="0" smtClean="0"/>
          </a:p>
          <a:p>
            <a:pPr>
              <a:buFont typeface="Wingdings" pitchFamily="2" charset="2"/>
              <a:buChar char="ü"/>
            </a:pPr>
            <a:r>
              <a:rPr lang="el-GR" sz="3200" dirty="0" smtClean="0"/>
              <a:t>ο Κυριάκος </a:t>
            </a:r>
            <a:r>
              <a:rPr lang="el-GR" sz="3200" dirty="0" err="1" smtClean="0"/>
              <a:t>Σφέτσας</a:t>
            </a:r>
            <a:r>
              <a:rPr lang="el-GR" sz="3200" dirty="0" smtClean="0"/>
              <a:t> κ.α.</a:t>
            </a:r>
            <a:endParaRPr lang="el-GR" sz="3200" dirty="0"/>
          </a:p>
        </p:txBody>
      </p:sp>
      <p:sp>
        <p:nvSpPr>
          <p:cNvPr id="6" name="5 - TextBox"/>
          <p:cNvSpPr txBox="1"/>
          <p:nvPr/>
        </p:nvSpPr>
        <p:spPr>
          <a:xfrm>
            <a:off x="6215074" y="5643578"/>
            <a:ext cx="2357454" cy="1077218"/>
          </a:xfrm>
          <a:prstGeom prst="rect">
            <a:avLst/>
          </a:prstGeom>
          <a:noFill/>
        </p:spPr>
        <p:txBody>
          <a:bodyPr wrap="square" rtlCol="0">
            <a:spAutoFit/>
          </a:bodyPr>
          <a:lstStyle/>
          <a:p>
            <a:r>
              <a:rPr lang="el-GR" sz="3200" dirty="0" smtClean="0">
                <a:hlinkClick r:id="rId2" action="ppaction://hlinksldjump"/>
              </a:rPr>
              <a:t>Περιεχόμενα</a:t>
            </a:r>
            <a:endParaRPr lang="el-GR" sz="3200" dirty="0" smtClean="0"/>
          </a:p>
          <a:p>
            <a:endParaRPr lang="el-GR" sz="3200" dirty="0"/>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642918"/>
            <a:ext cx="7772400" cy="1470025"/>
          </a:xfrm>
        </p:spPr>
        <p:txBody>
          <a:bodyPr>
            <a:normAutofit fontScale="90000"/>
          </a:bodyPr>
          <a:lstStyle/>
          <a:p>
            <a:r>
              <a:rPr lang="el-GR" b="1" dirty="0" smtClean="0"/>
              <a:t>Η μουσική στην Δ.</a:t>
            </a:r>
            <a:r>
              <a:rPr lang="en-US" b="1" dirty="0" smtClean="0"/>
              <a:t> </a:t>
            </a:r>
            <a:r>
              <a:rPr lang="el-GR" b="1" dirty="0" smtClean="0"/>
              <a:t>Ευρώπη και η επιρροή της στην Λατινική Αμερική</a:t>
            </a:r>
            <a:endParaRPr lang="el-GR" b="1" dirty="0"/>
          </a:p>
        </p:txBody>
      </p:sp>
      <p:sp>
        <p:nvSpPr>
          <p:cNvPr id="3" name="2 - Υπότιτλος"/>
          <p:cNvSpPr>
            <a:spLocks noGrp="1"/>
          </p:cNvSpPr>
          <p:nvPr>
            <p:ph type="subTitle" idx="1"/>
          </p:nvPr>
        </p:nvSpPr>
        <p:spPr>
          <a:xfrm>
            <a:off x="1000100" y="2786058"/>
            <a:ext cx="6772300" cy="2852742"/>
          </a:xfrm>
        </p:spPr>
        <p:txBody>
          <a:bodyPr>
            <a:normAutofit/>
          </a:bodyPr>
          <a:lstStyle/>
          <a:p>
            <a:r>
              <a:rPr lang="el-GR" b="1" i="1" dirty="0" err="1" smtClean="0"/>
              <a:t>Σανικοπούλου</a:t>
            </a:r>
            <a:r>
              <a:rPr lang="el-GR" b="1" i="1" dirty="0" smtClean="0"/>
              <a:t> Νάσια</a:t>
            </a:r>
          </a:p>
          <a:p>
            <a:r>
              <a:rPr lang="el-GR" b="1" i="1" dirty="0" smtClean="0"/>
              <a:t>Σπάθα Μυρτώ</a:t>
            </a:r>
          </a:p>
          <a:p>
            <a:r>
              <a:rPr lang="el-GR" b="1" i="1" dirty="0" err="1" smtClean="0"/>
              <a:t>Τσελεμέγκος</a:t>
            </a:r>
            <a:r>
              <a:rPr lang="el-GR" b="1" i="1" dirty="0" smtClean="0"/>
              <a:t> Σωκράτης</a:t>
            </a:r>
          </a:p>
          <a:p>
            <a:r>
              <a:rPr lang="el-GR" b="1" i="1" dirty="0" err="1" smtClean="0"/>
              <a:t>Χριστοφορίδη</a:t>
            </a:r>
            <a:r>
              <a:rPr lang="el-GR" b="1" i="1" dirty="0" smtClean="0"/>
              <a:t> </a:t>
            </a:r>
            <a:r>
              <a:rPr lang="el-GR" b="1" i="1" dirty="0" err="1" smtClean="0"/>
              <a:t>Μαριλένα</a:t>
            </a:r>
            <a:endParaRPr lang="el-GR" b="1" i="1" dirty="0" smtClean="0"/>
          </a:p>
          <a:p>
            <a:endParaRPr lang="el-GR" b="1" i="1"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8229600" cy="1143000"/>
          </a:xfrm>
        </p:spPr>
        <p:txBody>
          <a:bodyPr>
            <a:normAutofit/>
          </a:bodyPr>
          <a:lstStyle/>
          <a:p>
            <a:r>
              <a:rPr lang="el-GR" sz="3600" b="1" dirty="0" smtClean="0"/>
              <a:t>Σκοπός της εργασίας</a:t>
            </a:r>
            <a:endParaRPr lang="el-GR" sz="3600" b="1" dirty="0"/>
          </a:p>
        </p:txBody>
      </p:sp>
      <p:sp>
        <p:nvSpPr>
          <p:cNvPr id="3" name="2 - Θέση περιεχομένου"/>
          <p:cNvSpPr>
            <a:spLocks noGrp="1"/>
          </p:cNvSpPr>
          <p:nvPr>
            <p:ph idx="1"/>
          </p:nvPr>
        </p:nvSpPr>
        <p:spPr>
          <a:xfrm>
            <a:off x="285720" y="1357298"/>
            <a:ext cx="7143800" cy="4143405"/>
          </a:xfrm>
        </p:spPr>
        <p:txBody>
          <a:bodyPr/>
          <a:lstStyle/>
          <a:p>
            <a:pPr algn="ctr"/>
            <a:r>
              <a:rPr lang="el-GR" dirty="0" smtClean="0"/>
              <a:t>Σκοπός της εργασίας αυτής είναι η καταγραφή και ο προσδιορισμός των ειδών που το σύνολό τους ονομάζουμε «δυτικοευρωπαϊκή μουσική» και οι επιρροές τους σε αυτό που αντίστοιχα καλούμε  «λατινοαμερικανική </a:t>
            </a:r>
            <a:r>
              <a:rPr lang="en-US" dirty="0" smtClean="0"/>
              <a:t>              </a:t>
            </a:r>
            <a:r>
              <a:rPr lang="el-GR" dirty="0" smtClean="0"/>
              <a:t>μουσική».</a:t>
            </a:r>
          </a:p>
          <a:p>
            <a:endParaRPr lang="el-GR" b="1" dirty="0"/>
          </a:p>
          <a:p>
            <a:pPr>
              <a:buNone/>
            </a:pPr>
            <a:endParaRPr lang="el-GR" b="1" dirty="0" smtClean="0"/>
          </a:p>
          <a:p>
            <a:endParaRPr lang="el-GR" dirty="0"/>
          </a:p>
          <a:p>
            <a:endParaRPr lang="el-GR" dirty="0"/>
          </a:p>
        </p:txBody>
      </p:sp>
      <p:pic>
        <p:nvPicPr>
          <p:cNvPr id="1026" name="Picture 2" descr="\\mainteacher\mathites\pc08\Α4\alexis.jpg"/>
          <p:cNvPicPr>
            <a:picLocks noChangeAspect="1" noChangeArrowheads="1"/>
          </p:cNvPicPr>
          <p:nvPr/>
        </p:nvPicPr>
        <p:blipFill>
          <a:blip r:embed="rId2"/>
          <a:srcRect/>
          <a:stretch>
            <a:fillRect/>
          </a:stretch>
        </p:blipFill>
        <p:spPr bwMode="auto">
          <a:xfrm>
            <a:off x="6858016" y="3879036"/>
            <a:ext cx="2143139" cy="2978963"/>
          </a:xfrm>
          <a:prstGeom prst="rect">
            <a:avLst/>
          </a:prstGeom>
          <a:noFill/>
        </p:spPr>
      </p:pic>
      <p:pic>
        <p:nvPicPr>
          <p:cNvPr id="4" name="Picture 2" descr="\\mainteacher\mathites\pc08\Α4\event_9028.jpg"/>
          <p:cNvPicPr>
            <a:picLocks noChangeAspect="1" noChangeArrowheads="1"/>
          </p:cNvPicPr>
          <p:nvPr/>
        </p:nvPicPr>
        <p:blipFill>
          <a:blip r:embed="rId3" cstate="email"/>
          <a:srcRect/>
          <a:stretch>
            <a:fillRect/>
          </a:stretch>
        </p:blipFill>
        <p:spPr bwMode="auto">
          <a:xfrm>
            <a:off x="0" y="4786322"/>
            <a:ext cx="3683946" cy="207167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Χρονικά Όρια</a:t>
            </a:r>
            <a:endParaRPr lang="el-GR" sz="3600" b="1" dirty="0"/>
          </a:p>
        </p:txBody>
      </p:sp>
      <p:sp>
        <p:nvSpPr>
          <p:cNvPr id="3" name="2 - Θέση περιεχομένου"/>
          <p:cNvSpPr>
            <a:spLocks noGrp="1"/>
          </p:cNvSpPr>
          <p:nvPr>
            <p:ph idx="1"/>
          </p:nvPr>
        </p:nvSpPr>
        <p:spPr>
          <a:xfrm>
            <a:off x="500034" y="1571612"/>
            <a:ext cx="8229600" cy="4525963"/>
          </a:xfrm>
        </p:spPr>
        <p:txBody>
          <a:bodyPr>
            <a:normAutofit/>
          </a:bodyPr>
          <a:lstStyle/>
          <a:p>
            <a:pPr>
              <a:buNone/>
            </a:pPr>
            <a:r>
              <a:rPr lang="en-US" sz="2000" dirty="0" smtClean="0"/>
              <a:t>	</a:t>
            </a:r>
            <a:r>
              <a:rPr lang="el-GR" sz="2000" dirty="0" smtClean="0"/>
              <a:t> </a:t>
            </a:r>
            <a:r>
              <a:rPr lang="el-GR" sz="2200" dirty="0" smtClean="0"/>
              <a:t>Ειδικότερα, θα ασχοληθούμε με τη μουσική που αναπτύχθηκε στην Ευρώπη από το 1100 μέχρι τον  20</a:t>
            </a:r>
            <a:r>
              <a:rPr lang="el-GR" sz="2200" baseline="30000" dirty="0" smtClean="0"/>
              <a:t>ο</a:t>
            </a:r>
            <a:r>
              <a:rPr lang="el-GR" sz="2200" dirty="0" smtClean="0"/>
              <a:t> αιώνα και στη Λατινική Αμερική από το 1500π.Χ. μέχρι τα τέλη του 19</a:t>
            </a:r>
            <a:r>
              <a:rPr lang="el-GR" sz="2200" baseline="30000" dirty="0" smtClean="0"/>
              <a:t>ου</a:t>
            </a:r>
            <a:r>
              <a:rPr lang="el-GR" sz="2200" dirty="0" smtClean="0"/>
              <a:t> αιώνα. Οι χρονικές περίοδοι και η αντιστοίχηση τους με ημερομηνίες είναι ένα πεδίο όπου δεν υπάρχει ενιαία σύγκληση απόψεων, καθώς συχνά υπάρχει αλληλοεπικάλυψη των διαφόρων ειδών στα ίδια χρονικά διαστήματα ή και διαμοιρασμός κοινών χαρακτηριστικών.</a:t>
            </a:r>
            <a:endParaRPr lang="el-GR" sz="2200" dirty="0"/>
          </a:p>
        </p:txBody>
      </p:sp>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Μεσαιωνική Μουσική</a:t>
            </a:r>
            <a:endParaRPr lang="el-GR" sz="3600" b="1" dirty="0"/>
          </a:p>
        </p:txBody>
      </p:sp>
      <p:sp>
        <p:nvSpPr>
          <p:cNvPr id="3" name="2 - Θέση περιεχομένου"/>
          <p:cNvSpPr>
            <a:spLocks noGrp="1"/>
          </p:cNvSpPr>
          <p:nvPr>
            <p:ph idx="1"/>
          </p:nvPr>
        </p:nvSpPr>
        <p:spPr>
          <a:xfrm>
            <a:off x="457200" y="1600200"/>
            <a:ext cx="4400552" cy="4525963"/>
          </a:xfrm>
        </p:spPr>
        <p:txBody>
          <a:bodyPr>
            <a:normAutofit fontScale="92500" lnSpcReduction="20000"/>
          </a:bodyPr>
          <a:lstStyle/>
          <a:p>
            <a:r>
              <a:rPr lang="el-GR" sz="2000" dirty="0" smtClean="0"/>
              <a:t>Με τον όρο </a:t>
            </a:r>
            <a:r>
              <a:rPr lang="el-GR" sz="2000" b="1" dirty="0" smtClean="0"/>
              <a:t>μεσαιωνική μουσική</a:t>
            </a:r>
            <a:r>
              <a:rPr lang="el-GR" sz="2000" dirty="0" smtClean="0"/>
              <a:t> αναφερόμαστε στη μουσική δημιουργία την εποχή του Μεσαίωνα. Αν και ο ακριβής προσδιορισμός των χρονικών της ορίων είναι δύσκολος, μπορεί να θεωρηθεί πως καλύπτει την περίοδο από το τέλος της εποχής του Γρηγοριανού μέλους μέχρι περίπου το 1400 και την αρχή της Αναγεννησιακής μουσικής.</a:t>
            </a:r>
            <a:r>
              <a:rPr lang="el-GR" sz="2000" u="sng" dirty="0" smtClean="0"/>
              <a:t> </a:t>
            </a:r>
          </a:p>
          <a:p>
            <a:r>
              <a:rPr lang="el-GR" sz="2000" u="sng" dirty="0" smtClean="0"/>
              <a:t>Μουσικά όργανα</a:t>
            </a:r>
            <a:r>
              <a:rPr lang="el-GR" sz="2000" dirty="0" smtClean="0"/>
              <a:t>: Η απλή ανθρώπινη φωνή θεωρείται ως η πιο κατάλληλη. Τον 9ο αιώνα όμως, καταφέρνει να εισαχθεί το Εκκλησιαστικό όργανο στους ναούς των Ρωμαιοκαθολικών.</a:t>
            </a:r>
          </a:p>
          <a:p>
            <a:endParaRPr lang="el-GR" sz="2000" dirty="0"/>
          </a:p>
        </p:txBody>
      </p:sp>
      <p:pic>
        <p:nvPicPr>
          <p:cNvPr id="11266" name="Picture 2" descr="Σχετική εικόνα"/>
          <p:cNvPicPr>
            <a:picLocks noChangeAspect="1" noChangeArrowheads="1"/>
          </p:cNvPicPr>
          <p:nvPr/>
        </p:nvPicPr>
        <p:blipFill>
          <a:blip r:embed="rId2"/>
          <a:srcRect/>
          <a:stretch>
            <a:fillRect/>
          </a:stretch>
        </p:blipFill>
        <p:spPr bwMode="auto">
          <a:xfrm>
            <a:off x="5429256" y="1357298"/>
            <a:ext cx="3000397" cy="4901101"/>
          </a:xfrm>
          <a:prstGeom prst="rect">
            <a:avLst/>
          </a:prstGeom>
          <a:noFill/>
        </p:spPr>
      </p:pic>
    </p:spTree>
  </p:cSld>
  <p:clrMapOvr>
    <a:masterClrMapping/>
  </p:clrMapOvr>
  <p:transition>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Χαρακτηριστικά</a:t>
            </a:r>
            <a:endParaRPr lang="el-GR" sz="3600" b="1" dirty="0"/>
          </a:p>
        </p:txBody>
      </p:sp>
      <p:sp>
        <p:nvSpPr>
          <p:cNvPr id="3" name="2 - Θέση περιεχομένου"/>
          <p:cNvSpPr>
            <a:spLocks noGrp="1"/>
          </p:cNvSpPr>
          <p:nvPr>
            <p:ph idx="1"/>
          </p:nvPr>
        </p:nvSpPr>
        <p:spPr>
          <a:xfrm>
            <a:off x="142844" y="1357298"/>
            <a:ext cx="8715404" cy="2286016"/>
          </a:xfrm>
        </p:spPr>
        <p:txBody>
          <a:bodyPr>
            <a:normAutofit fontScale="70000" lnSpcReduction="20000"/>
          </a:bodyPr>
          <a:lstStyle/>
          <a:p>
            <a:r>
              <a:rPr lang="el-GR" u="sng" dirty="0" smtClean="0"/>
              <a:t>Γρηγοριανό μέλος</a:t>
            </a:r>
            <a:r>
              <a:rPr lang="el-GR" dirty="0" smtClean="0"/>
              <a:t>: Έτσι ονομάστηκε η λειτουργική μουσική της Ρωμαιοκαθολικής Εκκλησίας, που πήρε το όνομα της από τον Γρηγόριο τον Α', ο οποίος υπήρξε επίσκοπος Ρώμης από το 590 έως το 604.</a:t>
            </a:r>
          </a:p>
          <a:p>
            <a:r>
              <a:rPr lang="el-GR" u="sng" dirty="0" smtClean="0"/>
              <a:t>Πολυφωνία</a:t>
            </a:r>
            <a:r>
              <a:rPr lang="el-GR" dirty="0" smtClean="0"/>
              <a:t>: Ως πολυφωνία ή πολυφωνική μουσική, χαρακτηρίζεται κάθε μουσικό είδος το οποίο βασίζεται σε πολλές μελωδικές γραμμές, οι οποίες συμπλέκονται κατάλληλα σχηματίζοντας μία πολυγραμμική υφή.</a:t>
            </a:r>
          </a:p>
          <a:p>
            <a:endParaRPr lang="el-GR" dirty="0"/>
          </a:p>
        </p:txBody>
      </p:sp>
      <p:pic>
        <p:nvPicPr>
          <p:cNvPr id="10244" name="Picture 4" descr="Αποτέλεσμα εικόνας για μπαροκ μουσικη"/>
          <p:cNvPicPr>
            <a:picLocks noChangeAspect="1" noChangeArrowheads="1"/>
          </p:cNvPicPr>
          <p:nvPr/>
        </p:nvPicPr>
        <p:blipFill>
          <a:blip r:embed="rId2" cstate="email"/>
          <a:srcRect/>
          <a:stretch>
            <a:fillRect/>
          </a:stretch>
        </p:blipFill>
        <p:spPr bwMode="auto">
          <a:xfrm>
            <a:off x="857408" y="3714752"/>
            <a:ext cx="7295290" cy="2428892"/>
          </a:xfrm>
          <a:prstGeom prst="rect">
            <a:avLst/>
          </a:prstGeom>
          <a:noFill/>
        </p:spPr>
      </p:pic>
    </p:spTree>
  </p:cSld>
  <p:clrMapOvr>
    <a:masterClrMapping/>
  </p:clrMapOvr>
  <p:transition>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Μπαρόκ Μουσική</a:t>
            </a:r>
            <a:endParaRPr lang="el-GR" sz="3600" b="1" dirty="0"/>
          </a:p>
        </p:txBody>
      </p:sp>
      <p:sp>
        <p:nvSpPr>
          <p:cNvPr id="3" name="2 - Θέση περιεχομένου"/>
          <p:cNvSpPr>
            <a:spLocks noGrp="1"/>
          </p:cNvSpPr>
          <p:nvPr>
            <p:ph idx="1"/>
          </p:nvPr>
        </p:nvSpPr>
        <p:spPr>
          <a:xfrm>
            <a:off x="4714876" y="1600200"/>
            <a:ext cx="3971924" cy="4525963"/>
          </a:xfrm>
        </p:spPr>
        <p:txBody>
          <a:bodyPr>
            <a:normAutofit fontScale="92500" lnSpcReduction="20000"/>
          </a:bodyPr>
          <a:lstStyle/>
          <a:p>
            <a:r>
              <a:rPr lang="el-GR" sz="2000" dirty="0" smtClean="0"/>
              <a:t>Το ρεύμα του Μπαρόκ συμβάλλοντας στην εξέλιξη των εικαστικών τεχνών, σημειώνει παράλληλα μείζουσα συμβολή στη μουσική τέχνη όσον αφορά στο λυρικό θέατρο, στην όπερα και στο ορατόριο καταγράφοντας σημαντικούς συνθέτες όπως ο Αντόνιο Βιβάλντι, ο Ζαν Φιλίπ Ραμώ και ο Γιόχαν Σεμπάστιαν Μπαχ, ο θάνατος του οποίου σηματοδοτεί και το τέλος της μπαρόκ περιόδου (περίπου στα 1750). Το  Μπαρόκ αποτελεί μεταβατικό στάδιο από την Μεσαιωνική και την Αναγεννησιακή μουσική στην Κλασσική περίοδο.</a:t>
            </a:r>
          </a:p>
          <a:p>
            <a:endParaRPr lang="el-GR" sz="2000" dirty="0" smtClean="0"/>
          </a:p>
          <a:p>
            <a:endParaRPr lang="el-GR" sz="2000" dirty="0" smtClean="0"/>
          </a:p>
          <a:p>
            <a:endParaRPr lang="el-GR" dirty="0"/>
          </a:p>
        </p:txBody>
      </p:sp>
      <p:pic>
        <p:nvPicPr>
          <p:cNvPr id="9218" name="Picture 2" descr="Αποτέλεσμα εικόνας για μπαροκ μουσικη"/>
          <p:cNvPicPr>
            <a:picLocks noChangeAspect="1" noChangeArrowheads="1"/>
          </p:cNvPicPr>
          <p:nvPr/>
        </p:nvPicPr>
        <p:blipFill>
          <a:blip r:embed="rId2" cstate="email"/>
          <a:srcRect/>
          <a:stretch>
            <a:fillRect/>
          </a:stretch>
        </p:blipFill>
        <p:spPr bwMode="auto">
          <a:xfrm>
            <a:off x="500034" y="1643050"/>
            <a:ext cx="4422129" cy="421484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Χαρακτηριστικά</a:t>
            </a:r>
            <a:endParaRPr lang="el-GR" sz="3600" b="1" dirty="0"/>
          </a:p>
        </p:txBody>
      </p:sp>
      <p:sp>
        <p:nvSpPr>
          <p:cNvPr id="3" name="2 - Θέση περιεχομένου"/>
          <p:cNvSpPr>
            <a:spLocks noGrp="1"/>
          </p:cNvSpPr>
          <p:nvPr>
            <p:ph idx="1"/>
          </p:nvPr>
        </p:nvSpPr>
        <p:spPr>
          <a:xfrm>
            <a:off x="928662" y="1571612"/>
            <a:ext cx="7429552" cy="4525963"/>
          </a:xfrm>
        </p:spPr>
        <p:txBody>
          <a:bodyPr>
            <a:normAutofit/>
          </a:bodyPr>
          <a:lstStyle/>
          <a:p>
            <a:pPr>
              <a:buNone/>
            </a:pPr>
            <a:r>
              <a:rPr lang="el-GR" sz="2200" dirty="0" smtClean="0"/>
              <a:t>Βασικά χαρακτηριστικά της μπαρόκ μουσικής είναι:</a:t>
            </a:r>
          </a:p>
          <a:p>
            <a:pPr lvl="0"/>
            <a:r>
              <a:rPr lang="el-GR" sz="2200" dirty="0" smtClean="0"/>
              <a:t>οι μείζονες και ελάσσονες κλίμακες</a:t>
            </a:r>
          </a:p>
          <a:p>
            <a:pPr lvl="0"/>
            <a:r>
              <a:rPr lang="el-GR" sz="2200" dirty="0" smtClean="0"/>
              <a:t>η εμφάνιση νέων μουσικών μορφών, όπως η όπερα και το ορατόριο, η μπαρόκ σουίτα και τα κοντσέρτα γκρόσο και σόλο.</a:t>
            </a:r>
          </a:p>
          <a:p>
            <a:pPr lvl="0"/>
            <a:r>
              <a:rPr lang="el-GR" sz="2200" dirty="0" smtClean="0"/>
              <a:t>η εξέλιξη αρκετών μουσικών οργάνων και η εγκατάλειψη άλλων</a:t>
            </a:r>
          </a:p>
          <a:p>
            <a:r>
              <a:rPr lang="el-GR" sz="2200" dirty="0" smtClean="0"/>
              <a:t>Η μπαρόκ μουσική είναι έντονα συνδεδεμένη και με το χορό. Ειδικότερα, ως τμήματα της μπαρόκ σουίτας, εντάσσονται πολλοί χοροί όπως η γκαβότ και η  μπουρέ.</a:t>
            </a:r>
          </a:p>
          <a:p>
            <a:endParaRPr lang="el-GR" dirty="0"/>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928670"/>
            <a:ext cx="7858180" cy="661984"/>
          </a:xfrm>
        </p:spPr>
        <p:txBody>
          <a:bodyPr>
            <a:normAutofit/>
          </a:bodyPr>
          <a:lstStyle/>
          <a:p>
            <a:pPr algn="ctr"/>
            <a:r>
              <a:rPr lang="el-GR" sz="3600" dirty="0" smtClean="0"/>
              <a:t>Κλασική περίοδος</a:t>
            </a:r>
            <a:endParaRPr lang="el-GR" sz="3600" dirty="0"/>
          </a:p>
        </p:txBody>
      </p:sp>
      <p:sp>
        <p:nvSpPr>
          <p:cNvPr id="3" name="2 - Θέση περιεχομένου"/>
          <p:cNvSpPr>
            <a:spLocks noGrp="1"/>
          </p:cNvSpPr>
          <p:nvPr>
            <p:ph idx="1"/>
          </p:nvPr>
        </p:nvSpPr>
        <p:spPr>
          <a:xfrm>
            <a:off x="357158" y="1714488"/>
            <a:ext cx="8115328" cy="2071703"/>
          </a:xfrm>
        </p:spPr>
        <p:txBody>
          <a:bodyPr>
            <a:noAutofit/>
          </a:bodyPr>
          <a:lstStyle/>
          <a:p>
            <a:r>
              <a:rPr lang="el-GR" sz="1800" dirty="0" smtClean="0"/>
              <a:t>Με τον όρο </a:t>
            </a:r>
            <a:r>
              <a:rPr lang="el-GR" sz="1800" b="1" dirty="0" smtClean="0"/>
              <a:t>κλασική μουσική</a:t>
            </a:r>
            <a:r>
              <a:rPr lang="el-GR" sz="1800" dirty="0" smtClean="0"/>
              <a:t> αναφέρεται ευρύτερα η δυτικοευρωπαϊκή μουσική παραγωγή που εκτείνεται σε μία αρκετά μεγάλη χρονική περίοδο, περίπου από τα 1700 μέχρι τα 1830. Διάφοροι ορισμοί συνδέουν τον όρο με την ελληνική και λατινική αρχαιότητα όπως το λεξικό της Οξφόρδης: (</a:t>
            </a:r>
            <a:r>
              <a:rPr lang="el-GR" sz="1800" i="1" dirty="0" smtClean="0"/>
              <a:t>«συμμόρφωση του ύφους ή της σύνθεσης με τα πρότυπα της ελληνικής και λατινικής αρχαιότητας»).</a:t>
            </a:r>
            <a:r>
              <a:rPr lang="el-GR" sz="1800" dirty="0" smtClean="0"/>
              <a:t> Συνεπώς, η έννοια της κλασικής μουσικής, παραπέμπει σε μία «ανώτερη» μορφή μουσικής σύνθεσης.</a:t>
            </a:r>
          </a:p>
          <a:p>
            <a:endParaRPr lang="el-GR" sz="1800" dirty="0" smtClean="0"/>
          </a:p>
          <a:p>
            <a:endParaRPr lang="el-GR" sz="1800" dirty="0"/>
          </a:p>
        </p:txBody>
      </p:sp>
      <p:pic>
        <p:nvPicPr>
          <p:cNvPr id="7170" name="Picture 2" descr="Αποτέλεσμα εικόνας για μπαροκ μουσικη"/>
          <p:cNvPicPr>
            <a:picLocks noChangeAspect="1" noChangeArrowheads="1"/>
          </p:cNvPicPr>
          <p:nvPr/>
        </p:nvPicPr>
        <p:blipFill>
          <a:blip r:embed="rId2" cstate="email"/>
          <a:srcRect/>
          <a:stretch>
            <a:fillRect/>
          </a:stretch>
        </p:blipFill>
        <p:spPr bwMode="auto">
          <a:xfrm>
            <a:off x="3781622" y="4071942"/>
            <a:ext cx="4861268" cy="2405049"/>
          </a:xfrm>
          <a:prstGeom prst="rect">
            <a:avLst/>
          </a:prstGeom>
          <a:noFill/>
        </p:spPr>
      </p:pic>
      <p:sp>
        <p:nvSpPr>
          <p:cNvPr id="6" name="5 - Ορθογώνιο"/>
          <p:cNvSpPr/>
          <p:nvPr/>
        </p:nvSpPr>
        <p:spPr>
          <a:xfrm>
            <a:off x="785786" y="4143380"/>
            <a:ext cx="2643206" cy="1477328"/>
          </a:xfrm>
          <a:prstGeom prst="rect">
            <a:avLst/>
          </a:prstGeom>
        </p:spPr>
        <p:txBody>
          <a:bodyPr wrap="square">
            <a:spAutoFit/>
          </a:bodyPr>
          <a:lstStyle/>
          <a:p>
            <a:r>
              <a:rPr lang="el-GR" dirty="0" smtClean="0"/>
              <a:t> Ο όρος «Κλασική Σχολή» χρησιμοποιήθηκε στη Γερμανία το 1830 για το έργο των Χάυντν, </a:t>
            </a:r>
          </a:p>
          <a:p>
            <a:r>
              <a:rPr lang="el-GR" dirty="0" smtClean="0"/>
              <a:t>Μότσαρτ  και Μπετόβεν.</a:t>
            </a:r>
            <a:endParaRPr lang="el-GR"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effectLst>
                  <a:outerShdw blurRad="38100" dist="38100" dir="2700000" algn="tl">
                    <a:srgbClr val="000000">
                      <a:alpha val="43137"/>
                    </a:srgbClr>
                  </a:outerShdw>
                  <a:reflection blurRad="12700" stA="48000" endA="300" endPos="55000" dir="5400000" sy="-90000" algn="bl" rotWithShape="0"/>
                </a:effectLst>
              </a:rPr>
              <a:t>Εισαγωγή</a:t>
            </a:r>
            <a:endParaRPr lang="el-GR"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 Θέση περιεχομένου"/>
          <p:cNvSpPr>
            <a:spLocks noGrp="1"/>
          </p:cNvSpPr>
          <p:nvPr>
            <p:ph idx="1"/>
          </p:nvPr>
        </p:nvSpPr>
        <p:spPr/>
        <p:txBody>
          <a:bodyPr/>
          <a:lstStyle/>
          <a:p>
            <a:pPr>
              <a:buNone/>
            </a:pPr>
            <a:r>
              <a:rPr lang="el-GR" dirty="0" smtClean="0"/>
              <a:t>    </a:t>
            </a:r>
            <a:r>
              <a:rPr lang="el-GR" sz="3000" dirty="0" smtClean="0"/>
              <a:t>Η μουσική είναι ένας αρχαίος Ελληνικός όρος που σήμερα έχει χάσει την αρχική του έννοια.  Οι αρχαίοι Έλληνες ονόμαζαν Μουσική, την τέχνη των Μουσών. </a:t>
            </a:r>
            <a:endParaRPr lang="el-GR" sz="3000" dirty="0"/>
          </a:p>
        </p:txBody>
      </p:sp>
      <p:pic>
        <p:nvPicPr>
          <p:cNvPr id="1026" name="Picture 2" descr="C:\Documents and Settings\user11\Επιφάνεια εργασίας\φβτο.jpg"/>
          <p:cNvPicPr>
            <a:picLocks noChangeAspect="1" noChangeArrowheads="1"/>
          </p:cNvPicPr>
          <p:nvPr/>
        </p:nvPicPr>
        <p:blipFill>
          <a:blip r:embed="rId2"/>
          <a:srcRect/>
          <a:stretch>
            <a:fillRect/>
          </a:stretch>
        </p:blipFill>
        <p:spPr bwMode="auto">
          <a:xfrm>
            <a:off x="3367088" y="3382963"/>
            <a:ext cx="4776812" cy="2689243"/>
          </a:xfrm>
          <a:prstGeom prst="rect">
            <a:avLst/>
          </a:prstGeom>
          <a:noFill/>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Χαρακτηριστικά</a:t>
            </a:r>
            <a:endParaRPr lang="el-GR" sz="3600" b="1" dirty="0"/>
          </a:p>
        </p:txBody>
      </p:sp>
      <p:sp>
        <p:nvSpPr>
          <p:cNvPr id="3" name="2 - Θέση περιεχομένου"/>
          <p:cNvSpPr>
            <a:spLocks noGrp="1"/>
          </p:cNvSpPr>
          <p:nvPr>
            <p:ph idx="1"/>
          </p:nvPr>
        </p:nvSpPr>
        <p:spPr>
          <a:xfrm>
            <a:off x="500034" y="1571613"/>
            <a:ext cx="8501122" cy="4071966"/>
          </a:xfrm>
        </p:spPr>
        <p:txBody>
          <a:bodyPr>
            <a:normAutofit/>
          </a:bodyPr>
          <a:lstStyle/>
          <a:p>
            <a:r>
              <a:rPr lang="el-GR" sz="2600" dirty="0" smtClean="0"/>
              <a:t>Τα χαρακτηριστικά που εντάσσουν τους  Χάυντν, Μότσαρτ και Μπετόβεν στην Κλασική Σχολή είναι η πυκνή παραγωγή συμφωνιών, σονατών, ορατορίων, κουαρτέτων εγχόρδων, κοντσέρτα για διάφορα όργανα και φυσικά της όπερας.</a:t>
            </a:r>
          </a:p>
          <a:p>
            <a:pPr>
              <a:buNone/>
            </a:pPr>
            <a:r>
              <a:rPr lang="el-GR" dirty="0" smtClean="0"/>
              <a:t> </a:t>
            </a:r>
            <a:endParaRPr lang="el-GR" dirty="0"/>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Ρομαντισμός</a:t>
            </a:r>
            <a:endParaRPr lang="el-GR" sz="3600" b="1" dirty="0"/>
          </a:p>
        </p:txBody>
      </p:sp>
      <p:sp>
        <p:nvSpPr>
          <p:cNvPr id="3" name="2 - Θέση περιεχομένου"/>
          <p:cNvSpPr>
            <a:spLocks noGrp="1"/>
          </p:cNvSpPr>
          <p:nvPr>
            <p:ph idx="1"/>
          </p:nvPr>
        </p:nvSpPr>
        <p:spPr>
          <a:xfrm>
            <a:off x="4000496" y="1928802"/>
            <a:ext cx="4929222" cy="3286148"/>
          </a:xfrm>
        </p:spPr>
        <p:txBody>
          <a:bodyPr>
            <a:normAutofit fontScale="77500" lnSpcReduction="20000"/>
          </a:bodyPr>
          <a:lstStyle/>
          <a:p>
            <a:r>
              <a:rPr lang="el-GR" dirty="0" smtClean="0"/>
              <a:t>Στη μουσική ο ρομαντισμός στοχεύει να προκαλέσει τη συγκίνηση και μια περισσότερο ονειρική ατμόσφαιρα.</a:t>
            </a:r>
          </a:p>
          <a:p>
            <a:r>
              <a:rPr lang="el-GR" dirty="0" smtClean="0"/>
              <a:t>Χαρακτηριστικοί εκπρόσωποι της ρομαντικής περιόδου στη μουσική είναι: Φραντς Σούμπερτ, Φεντερίκ Σοπέν, Ρόμπερτ Σούμαν.</a:t>
            </a:r>
            <a:endParaRPr lang="el-GR" dirty="0"/>
          </a:p>
        </p:txBody>
      </p:sp>
      <p:pic>
        <p:nvPicPr>
          <p:cNvPr id="5122" name="Picture 2" descr="Αποτέλεσμα εικόνας για ρομαντισμός στη ζωγραφική -ελληνικη επανασταση"/>
          <p:cNvPicPr>
            <a:picLocks noChangeAspect="1" noChangeArrowheads="1"/>
          </p:cNvPicPr>
          <p:nvPr/>
        </p:nvPicPr>
        <p:blipFill>
          <a:blip r:embed="rId2"/>
          <a:srcRect/>
          <a:stretch>
            <a:fillRect/>
          </a:stretch>
        </p:blipFill>
        <p:spPr bwMode="auto">
          <a:xfrm>
            <a:off x="428596" y="1643050"/>
            <a:ext cx="3333750" cy="43148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Χαρακτηριστικά</a:t>
            </a:r>
            <a:endParaRPr lang="el-GR" sz="3600" b="1" dirty="0"/>
          </a:p>
        </p:txBody>
      </p:sp>
      <p:sp>
        <p:nvSpPr>
          <p:cNvPr id="3" name="2 - Θέση περιεχομένου"/>
          <p:cNvSpPr>
            <a:spLocks noGrp="1"/>
          </p:cNvSpPr>
          <p:nvPr>
            <p:ph idx="1"/>
          </p:nvPr>
        </p:nvSpPr>
        <p:spPr>
          <a:xfrm>
            <a:off x="1071538" y="1643050"/>
            <a:ext cx="7000924" cy="3786214"/>
          </a:xfrm>
        </p:spPr>
        <p:txBody>
          <a:bodyPr>
            <a:normAutofit fontScale="77500" lnSpcReduction="20000"/>
          </a:bodyPr>
          <a:lstStyle/>
          <a:p>
            <a:pPr>
              <a:buNone/>
            </a:pPr>
            <a:r>
              <a:rPr lang="en-US" dirty="0" smtClean="0"/>
              <a:t>	</a:t>
            </a:r>
            <a:r>
              <a:rPr lang="el-GR" dirty="0" smtClean="0"/>
              <a:t>Χαρακτηριστικά στοιχεία του Ρομαντισμού στη μουσική: </a:t>
            </a:r>
          </a:p>
          <a:p>
            <a:r>
              <a:rPr lang="en-US" dirty="0" smtClean="0"/>
              <a:t>K</a:t>
            </a:r>
            <a:r>
              <a:rPr lang="el-GR" dirty="0" err="1" smtClean="0"/>
              <a:t>αθιερώνεται</a:t>
            </a:r>
            <a:r>
              <a:rPr lang="el-GR" dirty="0" smtClean="0"/>
              <a:t> το τονικό σύστημα (μείζονα, ελάσσονα)</a:t>
            </a:r>
          </a:p>
          <a:p>
            <a:r>
              <a:rPr lang="en-US" dirty="0" smtClean="0"/>
              <a:t>T</a:t>
            </a:r>
            <a:r>
              <a:rPr lang="el-GR" dirty="0" smtClean="0"/>
              <a:t>α μεγάλα μελωδικά τόξα, οι χρωματικές αλλοιώσεις και η πληθωρικότητα στη μελωδική έκφραση. Όλα αυτά παρεκβατικά χαρακτηρίζονται από ονειροπόλημα.</a:t>
            </a:r>
          </a:p>
          <a:p>
            <a:r>
              <a:rPr lang="en-US" dirty="0" smtClean="0"/>
              <a:t>T</a:t>
            </a:r>
            <a:r>
              <a:rPr lang="el-GR" dirty="0" smtClean="0"/>
              <a:t>α μουσικά όργανα που χρησιμοποιούνται τη περίοδο αυτή είναι τα κρουστά, τα ξύλινα πνευστά αλλά το πιο δημοφιλές είναι το πιάνο. </a:t>
            </a:r>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Ιμπρεσιονισμός</a:t>
            </a:r>
            <a:endParaRPr lang="el-GR" sz="3600" b="1" dirty="0"/>
          </a:p>
        </p:txBody>
      </p:sp>
      <p:sp>
        <p:nvSpPr>
          <p:cNvPr id="3" name="2 - Θέση περιεχομένου"/>
          <p:cNvSpPr>
            <a:spLocks noGrp="1"/>
          </p:cNvSpPr>
          <p:nvPr>
            <p:ph idx="1"/>
          </p:nvPr>
        </p:nvSpPr>
        <p:spPr>
          <a:xfrm>
            <a:off x="457200" y="1600201"/>
            <a:ext cx="8115328" cy="1614486"/>
          </a:xfrm>
        </p:spPr>
        <p:txBody>
          <a:bodyPr>
            <a:normAutofit fontScale="62500" lnSpcReduction="20000"/>
          </a:bodyPr>
          <a:lstStyle/>
          <a:p>
            <a:pPr>
              <a:buNone/>
            </a:pPr>
            <a:r>
              <a:rPr lang="en-US" dirty="0" smtClean="0"/>
              <a:t>	</a:t>
            </a:r>
            <a:r>
              <a:rPr lang="el-GR" dirty="0" smtClean="0"/>
              <a:t>Συνηθίζουμε να αποκαλούμε μουσικό Ιμπρεσιονισμό μια συγκεκριμένη τάση που εκδηλώθηκε στη Γαλλία στις αρχές του 20</a:t>
            </a:r>
            <a:r>
              <a:rPr lang="el-GR" baseline="30000" dirty="0" smtClean="0"/>
              <a:t>ου</a:t>
            </a:r>
            <a:r>
              <a:rPr lang="el-GR" dirty="0" smtClean="0"/>
              <a:t> αιώνα με κύριο άξονα και σημείο αναφοράς το έργο του Κλωντ Ντεμπισύ. Γύρω από το όνομά του συγκεντρώνεται μια πλειάδα σύγχρονων του συνθετών, που επηρεάστηκαν, σε μεγαλύτερο ή μικρότερο βαθμό, από το έργο μεγάλου Γάλλου συνθέτη. </a:t>
            </a:r>
            <a:endParaRPr lang="el-GR" dirty="0"/>
          </a:p>
        </p:txBody>
      </p:sp>
      <p:pic>
        <p:nvPicPr>
          <p:cNvPr id="2050" name="Picture 2" descr="Αποτέλεσμα εικόνας για ιμπρεσιονισμός"/>
          <p:cNvPicPr>
            <a:picLocks noChangeAspect="1" noChangeArrowheads="1"/>
          </p:cNvPicPr>
          <p:nvPr/>
        </p:nvPicPr>
        <p:blipFill>
          <a:blip r:embed="rId2"/>
          <a:srcRect/>
          <a:stretch>
            <a:fillRect/>
          </a:stretch>
        </p:blipFill>
        <p:spPr bwMode="auto">
          <a:xfrm>
            <a:off x="928662" y="3286124"/>
            <a:ext cx="7029450" cy="334327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Χαρακτηριστικά</a:t>
            </a:r>
            <a:endParaRPr lang="el-GR" sz="3600" b="1" dirty="0"/>
          </a:p>
        </p:txBody>
      </p:sp>
      <p:sp>
        <p:nvSpPr>
          <p:cNvPr id="3" name="2 - Θέση περιεχομένου"/>
          <p:cNvSpPr>
            <a:spLocks noGrp="1"/>
          </p:cNvSpPr>
          <p:nvPr>
            <p:ph idx="1"/>
          </p:nvPr>
        </p:nvSpPr>
        <p:spPr>
          <a:xfrm>
            <a:off x="1000100" y="1643050"/>
            <a:ext cx="7358114" cy="3786214"/>
          </a:xfrm>
        </p:spPr>
        <p:txBody>
          <a:bodyPr>
            <a:normAutofit fontScale="85000" lnSpcReduction="20000"/>
          </a:bodyPr>
          <a:lstStyle/>
          <a:p>
            <a:pPr>
              <a:buNone/>
            </a:pPr>
            <a:r>
              <a:rPr lang="en-US" dirty="0" smtClean="0"/>
              <a:t>     </a:t>
            </a:r>
            <a:r>
              <a:rPr lang="el-GR" dirty="0" smtClean="0"/>
              <a:t>Χαρακτηριστικά στοιχεία του Ιμπρεσιονισμού στη</a:t>
            </a:r>
            <a:r>
              <a:rPr lang="en-US" dirty="0" smtClean="0"/>
              <a:t> </a:t>
            </a:r>
            <a:r>
              <a:rPr lang="el-GR" dirty="0" smtClean="0"/>
              <a:t>μουσική: </a:t>
            </a:r>
          </a:p>
          <a:p>
            <a:pPr marL="514350" indent="-514350"/>
            <a:r>
              <a:rPr lang="el-GR" dirty="0" smtClean="0"/>
              <a:t>Δεν χρησιμοποιεί τις μείζονες και ελάσσονες κλίμακες του τονικού συστήματος αλλά προτιμά:</a:t>
            </a:r>
          </a:p>
          <a:p>
            <a:pPr marL="514350" indent="-514350">
              <a:buNone/>
            </a:pPr>
            <a:r>
              <a:rPr lang="en-US" dirty="0" smtClean="0"/>
              <a:t>	1. </a:t>
            </a:r>
            <a:r>
              <a:rPr lang="el-GR" dirty="0" smtClean="0"/>
              <a:t>Τροπικές κλίμακες, που συνδέονται με τις επιρροές του από τη μουσική της Αναγέννησης ή αποτελούν δική του επινόηση.</a:t>
            </a:r>
          </a:p>
          <a:p>
            <a:pPr marL="514350" indent="-514350">
              <a:buNone/>
            </a:pPr>
            <a:r>
              <a:rPr lang="en-US" dirty="0" smtClean="0"/>
              <a:t>	2. </a:t>
            </a:r>
            <a:r>
              <a:rPr lang="el-GR" dirty="0" smtClean="0"/>
              <a:t>Χρωματικές κλίμακες, που αποτελούνται μόνο από ημιτόνια.</a:t>
            </a:r>
          </a:p>
          <a:p>
            <a:endParaRPr lang="el-GR" dirty="0"/>
          </a:p>
        </p:txBody>
      </p:sp>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972452" cy="941372"/>
          </a:xfrm>
        </p:spPr>
        <p:txBody>
          <a:bodyPr>
            <a:normAutofit/>
          </a:bodyPr>
          <a:lstStyle/>
          <a:p>
            <a:r>
              <a:rPr lang="el-GR" sz="2800" dirty="0" smtClean="0"/>
              <a:t>                     Η μουσική της Λ. Αμερικής</a:t>
            </a:r>
            <a:endParaRPr lang="el-GR" sz="2800" dirty="0"/>
          </a:p>
        </p:txBody>
      </p:sp>
      <p:pic>
        <p:nvPicPr>
          <p:cNvPr id="6" name="5 - Θέση περιεχομένου" descr="Εικόνα1.jpg"/>
          <p:cNvPicPr>
            <a:picLocks noGrp="1" noChangeAspect="1"/>
          </p:cNvPicPr>
          <p:nvPr>
            <p:ph idx="1"/>
          </p:nvPr>
        </p:nvPicPr>
        <p:blipFill>
          <a:blip r:embed="rId2" cstate="email"/>
          <a:stretch>
            <a:fillRect/>
          </a:stretch>
        </p:blipFill>
        <p:spPr>
          <a:xfrm>
            <a:off x="3714744" y="1357298"/>
            <a:ext cx="5111750" cy="4332520"/>
          </a:xfrm>
        </p:spPr>
      </p:pic>
      <p:sp>
        <p:nvSpPr>
          <p:cNvPr id="4" name="3 - Θέση κειμένου"/>
          <p:cNvSpPr>
            <a:spLocks noGrp="1"/>
          </p:cNvSpPr>
          <p:nvPr>
            <p:ph type="body" sz="half" idx="2"/>
          </p:nvPr>
        </p:nvSpPr>
        <p:spPr/>
        <p:txBody>
          <a:bodyPr>
            <a:normAutofit fontScale="85000" lnSpcReduction="20000"/>
          </a:bodyPr>
          <a:lstStyle/>
          <a:p>
            <a:r>
              <a:rPr lang="el-GR" sz="2200" dirty="0" smtClean="0"/>
              <a:t>Η γενική δομή της λατινοαμερικάνικης μουσικής βασίζεται στη δομή των ισπανικών τραγουδιών και τους αφρικανικούς ρυθμούς, διατηρώντας ταυτόχρονα και τις παραδόσεις των ιθαγενών, που προϋπήρχαν στην περιοχή.</a:t>
            </a:r>
          </a:p>
          <a:p>
            <a:endParaRPr lang="el-GR" sz="2200" dirty="0" smtClean="0"/>
          </a:p>
          <a:p>
            <a:r>
              <a:rPr lang="el-GR" sz="2200" dirty="0" smtClean="0"/>
              <a:t>Η μουσική των ιθαγενών  της λεκάνης του Αμαζονίου, όμως διατήρησε την αυτονομία της  και δεν επηρέασε, ούτε επηρεάστηκε από τους Ευρωπαίους και τους Αφρικανούς.</a:t>
            </a:r>
          </a:p>
          <a:p>
            <a:endParaRPr lang="el-GR" sz="2200" dirty="0" smtClean="0"/>
          </a:p>
          <a:p>
            <a:endParaRPr lang="el-GR" dirty="0"/>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Χαρακτηριστικά</a:t>
            </a:r>
            <a:endParaRPr lang="el-GR" sz="3600" b="1" dirty="0"/>
          </a:p>
        </p:txBody>
      </p:sp>
      <p:sp>
        <p:nvSpPr>
          <p:cNvPr id="3" name="2 - Θέση περιεχομένου"/>
          <p:cNvSpPr>
            <a:spLocks noGrp="1"/>
          </p:cNvSpPr>
          <p:nvPr>
            <p:ph idx="1"/>
          </p:nvPr>
        </p:nvSpPr>
        <p:spPr/>
        <p:txBody>
          <a:bodyPr>
            <a:normAutofit/>
          </a:bodyPr>
          <a:lstStyle/>
          <a:p>
            <a:pPr>
              <a:buNone/>
            </a:pPr>
            <a:r>
              <a:rPr lang="el-GR" sz="2400" dirty="0" smtClean="0"/>
              <a:t>     Η Λατινική Αμερική παρουσιάζει ποικιλομορφίες στη μουσική της παράδοση λόγω των διαφόρων περιοχών στις οποίες χωρίζεται:</a:t>
            </a:r>
          </a:p>
          <a:p>
            <a:r>
              <a:rPr lang="el-GR" sz="2400" dirty="0" smtClean="0"/>
              <a:t> Στη μουσική των Άνδεων περιλαμβάνονται οι χώρες της δυτικής Ν. Αμερικής όπως το Περού, η Βολιβία κ.ά.</a:t>
            </a:r>
          </a:p>
          <a:p>
            <a:r>
              <a:rPr lang="el-GR" sz="2400" dirty="0" smtClean="0"/>
              <a:t> Στη μουσική της κεντρικής Ν. Αμερικής περιλαμβάνονται το Ελ Σαλβαδόρ, η Νικαράγουα κ.ά.</a:t>
            </a:r>
          </a:p>
          <a:p>
            <a:r>
              <a:rPr lang="el-GR" sz="2400" dirty="0" smtClean="0"/>
              <a:t>Στη μουσική της Καραϊβικής περιλαμβάνονται πολλά ισπανόφωνα και γαλλόφωνα νησιά όπως η Αϊτή, η Κούβα κ.ά.</a:t>
            </a:r>
          </a:p>
          <a:p>
            <a:pPr>
              <a:buNone/>
            </a:pPr>
            <a:endParaRPr lang="el-GR" sz="2400" dirty="0" smtClean="0"/>
          </a:p>
        </p:txBody>
      </p:sp>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3600" b="1" dirty="0" smtClean="0"/>
              <a:t>Χαρακτηριστικά</a:t>
            </a:r>
            <a:r>
              <a:rPr lang="el-GR" sz="2400" b="1" dirty="0" smtClean="0"/>
              <a:t> </a:t>
            </a:r>
            <a:endParaRPr lang="el-GR" sz="2400" b="1" dirty="0"/>
          </a:p>
        </p:txBody>
      </p:sp>
      <p:sp>
        <p:nvSpPr>
          <p:cNvPr id="3" name="2 - Θέση περιεχομένου"/>
          <p:cNvSpPr>
            <a:spLocks noGrp="1"/>
          </p:cNvSpPr>
          <p:nvPr>
            <p:ph idx="1"/>
          </p:nvPr>
        </p:nvSpPr>
        <p:spPr>
          <a:xfrm>
            <a:off x="571472" y="1571612"/>
            <a:ext cx="8043890" cy="3714776"/>
          </a:xfrm>
        </p:spPr>
        <p:txBody>
          <a:bodyPr>
            <a:normAutofit fontScale="92500" lnSpcReduction="20000"/>
          </a:bodyPr>
          <a:lstStyle/>
          <a:p>
            <a:pPr>
              <a:buNone/>
            </a:pPr>
            <a:r>
              <a:rPr lang="el-GR" sz="2800" dirty="0" smtClean="0"/>
              <a:t>• </a:t>
            </a:r>
            <a:r>
              <a:rPr lang="en-US" sz="2800" dirty="0" smtClean="0"/>
              <a:t>  </a:t>
            </a:r>
            <a:r>
              <a:rPr lang="el-GR" sz="2800" dirty="0" smtClean="0"/>
              <a:t>Στη μουσική της Βραζιλίας η οποία αποτελεί από μόνη της μια μουσική περιοχή λόγω του μεγέθους της, της τεράστιας ποικιλίας της και λόγω του ότι ήταν η μοναδική πορτογαλική αποικία.</a:t>
            </a:r>
            <a:endParaRPr lang="en-US" sz="2800" dirty="0" smtClean="0"/>
          </a:p>
          <a:p>
            <a:endParaRPr lang="el-GR" sz="2800" dirty="0" smtClean="0"/>
          </a:p>
          <a:p>
            <a:pPr>
              <a:buNone/>
            </a:pPr>
            <a:r>
              <a:rPr lang="el-GR" sz="2800" dirty="0" smtClean="0"/>
              <a:t>• </a:t>
            </a:r>
            <a:r>
              <a:rPr lang="en-US" sz="2800" dirty="0" smtClean="0"/>
              <a:t>  </a:t>
            </a:r>
            <a:r>
              <a:rPr lang="el-GR" sz="2800" dirty="0" smtClean="0"/>
              <a:t>Μπορεί η ισπανική και η λατινοαμερικάνικη μουσική να διασταυρώθηκαν μεταξύ τους αλλά στη δεύτερη υπάρχουν έντονες επιδράσεις από την αγγλική, την αμερικάνικη και κυρίως την αφρικανική μουσική παράδοση.</a:t>
            </a:r>
          </a:p>
          <a:p>
            <a:endParaRPr lang="el-GR" dirty="0"/>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Ιστορική εξέλιξη</a:t>
            </a:r>
            <a:endParaRPr lang="el-GR" sz="3600" b="1" dirty="0"/>
          </a:p>
        </p:txBody>
      </p:sp>
      <p:sp>
        <p:nvSpPr>
          <p:cNvPr id="3" name="2 - Θέση περιεχομένου"/>
          <p:cNvSpPr>
            <a:spLocks noGrp="1"/>
          </p:cNvSpPr>
          <p:nvPr>
            <p:ph idx="1"/>
          </p:nvPr>
        </p:nvSpPr>
        <p:spPr/>
        <p:txBody>
          <a:bodyPr>
            <a:normAutofit fontScale="92500"/>
          </a:bodyPr>
          <a:lstStyle/>
          <a:p>
            <a:pPr>
              <a:buNone/>
            </a:pPr>
            <a:r>
              <a:rPr lang="el-GR" sz="2400" dirty="0" smtClean="0"/>
              <a:t>Μελετώντας τη λατινοαμερικάνικη μουσική από πλευράς </a:t>
            </a:r>
            <a:endParaRPr lang="en-US" sz="2400" dirty="0" smtClean="0"/>
          </a:p>
          <a:p>
            <a:pPr>
              <a:buNone/>
            </a:pPr>
            <a:r>
              <a:rPr lang="el-GR" sz="2400" dirty="0" smtClean="0"/>
              <a:t>ιστορικής, μπορεί κανείς να επισημάνει τρεις μεγάλες </a:t>
            </a:r>
            <a:endParaRPr lang="en-US" sz="2400" dirty="0" smtClean="0"/>
          </a:p>
          <a:p>
            <a:pPr>
              <a:buNone/>
            </a:pPr>
            <a:r>
              <a:rPr lang="el-GR" sz="2400" dirty="0" smtClean="0"/>
              <a:t>πολιτιστικές κληρονομιές:</a:t>
            </a:r>
            <a:endParaRPr lang="en-US" sz="2400" dirty="0" smtClean="0"/>
          </a:p>
          <a:p>
            <a:r>
              <a:rPr lang="el-GR" sz="2400" b="1" dirty="0" smtClean="0"/>
              <a:t>Την προκολομβιανή</a:t>
            </a:r>
            <a:r>
              <a:rPr lang="el-GR" sz="2400" dirty="0" smtClean="0"/>
              <a:t>, η οποία αναφέρεται στη μουσική των ιθαγενών Ινδιάνων πριν από την κατάκτηση της περιοχής από τους Ισπανούς.</a:t>
            </a:r>
          </a:p>
          <a:p>
            <a:r>
              <a:rPr lang="el-GR" sz="2400" b="1" dirty="0" smtClean="0"/>
              <a:t>Την ισπανική</a:t>
            </a:r>
            <a:r>
              <a:rPr lang="el-GR" sz="2400" dirty="0" smtClean="0"/>
              <a:t>, που αφορά στις επιδράσεις των κατακτητών στους ιθαγενείς λαούς και τη διαμόρφωση του λεγόμενου λατινοαμερικάνικου ύφους.</a:t>
            </a:r>
          </a:p>
          <a:p>
            <a:r>
              <a:rPr lang="el-GR" sz="2400" b="1" dirty="0" smtClean="0"/>
              <a:t>Την αφροαμερικάνικη</a:t>
            </a:r>
            <a:r>
              <a:rPr lang="el-GR" sz="2400" dirty="0" smtClean="0"/>
              <a:t>, η οποία ξεκινά σχεδόν ταυτόχρονα με την ισπανική με το κύμα δουλεμπορίου, που αναπτύχθηκε στην περιοχή και την εισαγωγή Αφρικανών σκλάβων κατά το 19ο αι.</a:t>
            </a:r>
          </a:p>
          <a:p>
            <a:endParaRPr lang="el-GR" sz="2400" dirty="0" smtClean="0"/>
          </a:p>
          <a:p>
            <a:pPr>
              <a:buNone/>
            </a:pPr>
            <a:endParaRPr lang="el-GR" dirty="0"/>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186766" cy="1012810"/>
          </a:xfrm>
        </p:spPr>
        <p:txBody>
          <a:bodyPr>
            <a:noAutofit/>
          </a:bodyPr>
          <a:lstStyle/>
          <a:p>
            <a:r>
              <a:rPr lang="el-GR" sz="3600" dirty="0" smtClean="0"/>
              <a:t>Προκολομβιανή Περίοδος</a:t>
            </a:r>
          </a:p>
        </p:txBody>
      </p:sp>
      <p:pic>
        <p:nvPicPr>
          <p:cNvPr id="5" name="4 - Θέση περιεχομένου" descr="peru-01.jpg"/>
          <p:cNvPicPr>
            <a:picLocks noGrp="1" noChangeAspect="1"/>
          </p:cNvPicPr>
          <p:nvPr>
            <p:ph idx="1"/>
          </p:nvPr>
        </p:nvPicPr>
        <p:blipFill>
          <a:blip r:embed="rId2" cstate="email"/>
          <a:stretch>
            <a:fillRect/>
          </a:stretch>
        </p:blipFill>
        <p:spPr>
          <a:xfrm>
            <a:off x="4572000" y="1357298"/>
            <a:ext cx="4254494" cy="2972882"/>
          </a:xfrm>
        </p:spPr>
      </p:pic>
      <p:sp>
        <p:nvSpPr>
          <p:cNvPr id="4" name="3 - Θέση κειμένου"/>
          <p:cNvSpPr>
            <a:spLocks noGrp="1"/>
          </p:cNvSpPr>
          <p:nvPr>
            <p:ph type="body" sz="half" idx="2"/>
          </p:nvPr>
        </p:nvSpPr>
        <p:spPr>
          <a:xfrm>
            <a:off x="214282" y="1714488"/>
            <a:ext cx="4000528" cy="3786213"/>
          </a:xfrm>
        </p:spPr>
        <p:txBody>
          <a:bodyPr>
            <a:normAutofit/>
          </a:bodyPr>
          <a:lstStyle/>
          <a:p>
            <a:pPr>
              <a:buFont typeface="Arial" pitchFamily="34" charset="0"/>
              <a:buChar char="•"/>
            </a:pPr>
            <a:r>
              <a:rPr lang="el-GR" sz="2000" dirty="0" smtClean="0"/>
              <a:t>Την εποχή της αυτοκρατορίας </a:t>
            </a:r>
            <a:r>
              <a:rPr lang="el-GR" sz="2000" dirty="0" err="1" smtClean="0"/>
              <a:t>Tiahuanacota</a:t>
            </a:r>
            <a:r>
              <a:rPr lang="el-GR" sz="2000" dirty="0" smtClean="0"/>
              <a:t> και της αυτοκρατορίας των Ίνκας, επικρατούσε το </a:t>
            </a:r>
            <a:r>
              <a:rPr lang="el-GR" sz="2000" dirty="0" err="1" smtClean="0"/>
              <a:t>πενταφωνικό</a:t>
            </a:r>
            <a:r>
              <a:rPr lang="el-GR" sz="2000" dirty="0" smtClean="0"/>
              <a:t> σύστημα, με εξαιρέσεις.</a:t>
            </a:r>
          </a:p>
          <a:p>
            <a:pPr>
              <a:buFont typeface="Arial" pitchFamily="34" charset="0"/>
              <a:buChar char="•"/>
            </a:pPr>
            <a:r>
              <a:rPr lang="el-GR" sz="2000" dirty="0" smtClean="0"/>
              <a:t> Αυτό που προκαλεί τη μεγαλύτερη έκπληξη είναι ότι η μουσική των Άνδεων δεν περιελάμβανε την αρμονία. Δηλαδή δεν χρησιμοποιούσαν μουσικές νότες.</a:t>
            </a:r>
          </a:p>
          <a:p>
            <a:endParaRPr lang="el-GR" dirty="0" smtClean="0"/>
          </a:p>
          <a:p>
            <a:endParaRPr lang="el-GR"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l-GR" sz="3000" dirty="0" smtClean="0"/>
              <a:t>Οι αρχαίοι Έλληνες φιλόσοφοι θεωρούν την μουσική απαραίτητη για τρεις λόγους:</a:t>
            </a:r>
          </a:p>
          <a:p>
            <a:pPr>
              <a:buNone/>
            </a:pPr>
            <a:r>
              <a:rPr lang="el-GR" sz="3000" b="1" dirty="0" smtClean="0"/>
              <a:t>    α)</a:t>
            </a:r>
            <a:r>
              <a:rPr lang="el-GR" sz="3000" dirty="0" smtClean="0"/>
              <a:t> Ψυχαγωγία και ανάπαυση</a:t>
            </a:r>
            <a:br>
              <a:rPr lang="el-GR" sz="3000" dirty="0" smtClean="0"/>
            </a:br>
            <a:r>
              <a:rPr lang="el-GR" sz="3000" b="1" dirty="0" smtClean="0"/>
              <a:t>β)</a:t>
            </a:r>
            <a:r>
              <a:rPr lang="el-GR" sz="3000" dirty="0" smtClean="0"/>
              <a:t> Διαμόρφωση του χαρακτήρα</a:t>
            </a:r>
            <a:br>
              <a:rPr lang="el-GR" sz="3000" dirty="0" smtClean="0"/>
            </a:br>
            <a:r>
              <a:rPr lang="el-GR" sz="3000" b="1" dirty="0" smtClean="0"/>
              <a:t>γ)</a:t>
            </a:r>
            <a:r>
              <a:rPr lang="el-GR" sz="3000" dirty="0" smtClean="0"/>
              <a:t> Διανοητική και αισθητική καλλιέργεια</a:t>
            </a:r>
            <a:br>
              <a:rPr lang="el-GR" sz="3000" dirty="0" smtClean="0"/>
            </a:br>
            <a:r>
              <a:rPr lang="el-GR" sz="3000" dirty="0" smtClean="0"/>
              <a:t>Στην εποχή εκείνη άλλωστε ο καλλιεργημένος άνθρωπος λεγόταν και </a:t>
            </a:r>
            <a:r>
              <a:rPr lang="el-GR" sz="3000" i="1" dirty="0" smtClean="0"/>
              <a:t>μουσικός ανήρ</a:t>
            </a:r>
            <a:r>
              <a:rPr lang="el-GR" sz="3000" dirty="0" smtClean="0"/>
              <a:t>.</a:t>
            </a:r>
          </a:p>
          <a:p>
            <a:endParaRPr lang="el-GR" dirty="0"/>
          </a:p>
        </p:txBody>
      </p:sp>
      <p:sp>
        <p:nvSpPr>
          <p:cNvPr id="4" name="3 - TextBox"/>
          <p:cNvSpPr txBox="1"/>
          <p:nvPr/>
        </p:nvSpPr>
        <p:spPr>
          <a:xfrm>
            <a:off x="714348" y="571480"/>
            <a:ext cx="8001056" cy="584775"/>
          </a:xfrm>
          <a:prstGeom prst="rect">
            <a:avLst/>
          </a:prstGeom>
          <a:noFill/>
        </p:spPr>
        <p:txBody>
          <a:bodyPr wrap="square" rtlCol="0">
            <a:spAutoFit/>
          </a:bodyPr>
          <a:lstStyle/>
          <a:p>
            <a:r>
              <a:rPr lang="el-GR" sz="3200" b="1" dirty="0" smtClean="0">
                <a:effectLst>
                  <a:outerShdw blurRad="38100" dist="38100" dir="2700000" algn="tl">
                    <a:srgbClr val="000000">
                      <a:alpha val="43137"/>
                    </a:srgbClr>
                  </a:outerShdw>
                </a:effectLst>
              </a:rPr>
              <a:t>Η ΣΗΜΑΣΙΑ ΤΗΣ ΜΟΥΣΙΚΗΣ</a:t>
            </a:r>
            <a:endParaRPr lang="el-GR" sz="3200" b="1" dirty="0">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600" b="1" dirty="0" smtClean="0"/>
              <a:t>Προκολομβιανή Περίοδος</a:t>
            </a:r>
            <a:endParaRPr lang="el-GR" sz="3600" b="1" dirty="0"/>
          </a:p>
        </p:txBody>
      </p:sp>
      <p:sp>
        <p:nvSpPr>
          <p:cNvPr id="6" name="5 - Θέση περιεχομένου"/>
          <p:cNvSpPr>
            <a:spLocks noGrp="1"/>
          </p:cNvSpPr>
          <p:nvPr>
            <p:ph sz="half" idx="1"/>
          </p:nvPr>
        </p:nvSpPr>
        <p:spPr/>
        <p:txBody>
          <a:bodyPr>
            <a:normAutofit fontScale="85000" lnSpcReduction="20000"/>
          </a:bodyPr>
          <a:lstStyle/>
          <a:p>
            <a:r>
              <a:rPr lang="el-GR" dirty="0" smtClean="0"/>
              <a:t>Αυτό εξηγεί και το χαρακτήρα των </a:t>
            </a:r>
            <a:r>
              <a:rPr lang="el-GR" dirty="0" err="1" smtClean="0"/>
              <a:t>ανδικών</a:t>
            </a:r>
            <a:r>
              <a:rPr lang="el-GR" dirty="0" smtClean="0"/>
              <a:t> μουσικών οργάνων: εντύπωση προκαλεί όχι μόνο η πληθώρα κρουστών που επιβιώνουν, αλλά και η τάση να χρησιμοποιούνται ακόμα και τα έγχορδα που εισήχθησαν με τους Ισπανούς κατακτητές, ουσιαστικά ως κρουστά: με δυνατά, απότομα και νευρικά χτυπήματα στις χορδές και με ευρεία χρήση των ηχείων ως κρουστών.</a:t>
            </a:r>
          </a:p>
        </p:txBody>
      </p:sp>
      <p:pic>
        <p:nvPicPr>
          <p:cNvPr id="2050" name="Picture 2" descr="Αποτέλεσμα εικόνας για Ίνκα"/>
          <p:cNvPicPr>
            <a:picLocks noChangeAspect="1" noChangeArrowheads="1"/>
          </p:cNvPicPr>
          <p:nvPr/>
        </p:nvPicPr>
        <p:blipFill>
          <a:blip r:embed="rId2"/>
          <a:srcRect/>
          <a:stretch>
            <a:fillRect/>
          </a:stretch>
        </p:blipFill>
        <p:spPr bwMode="auto">
          <a:xfrm>
            <a:off x="4572000" y="1714488"/>
            <a:ext cx="4183696" cy="313373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14480" y="0"/>
            <a:ext cx="6786610" cy="1285860"/>
          </a:xfrm>
        </p:spPr>
        <p:txBody>
          <a:bodyPr>
            <a:noAutofit/>
          </a:bodyPr>
          <a:lstStyle/>
          <a:p>
            <a:pPr algn="ctr"/>
            <a:r>
              <a:rPr lang="el-GR" sz="3600" dirty="0" smtClean="0"/>
              <a:t>Ισπανική κατοχή στην </a:t>
            </a:r>
            <a:r>
              <a:rPr lang="el-GR" sz="3600" dirty="0" err="1" smtClean="0"/>
              <a:t>Λ.Αμερική</a:t>
            </a:r>
            <a:endParaRPr lang="el-GR" sz="3600" dirty="0"/>
          </a:p>
        </p:txBody>
      </p:sp>
      <p:pic>
        <p:nvPicPr>
          <p:cNvPr id="5" name="4 - Θέση περιεχομένου" descr="mucu espanol baile copy.jpg"/>
          <p:cNvPicPr>
            <a:picLocks noGrp="1" noChangeAspect="1"/>
          </p:cNvPicPr>
          <p:nvPr>
            <p:ph idx="1"/>
          </p:nvPr>
        </p:nvPicPr>
        <p:blipFill>
          <a:blip r:embed="rId2"/>
          <a:stretch>
            <a:fillRect/>
          </a:stretch>
        </p:blipFill>
        <p:spPr>
          <a:xfrm>
            <a:off x="3929058" y="1643856"/>
            <a:ext cx="4757742" cy="3499656"/>
          </a:xfrm>
        </p:spPr>
      </p:pic>
      <p:sp>
        <p:nvSpPr>
          <p:cNvPr id="4" name="3 - Θέση κειμένου"/>
          <p:cNvSpPr>
            <a:spLocks noGrp="1"/>
          </p:cNvSpPr>
          <p:nvPr>
            <p:ph type="body" sz="half" idx="2"/>
          </p:nvPr>
        </p:nvSpPr>
        <p:spPr>
          <a:xfrm>
            <a:off x="457200" y="1435100"/>
            <a:ext cx="3543296" cy="4691063"/>
          </a:xfrm>
        </p:spPr>
        <p:txBody>
          <a:bodyPr>
            <a:noAutofit/>
          </a:bodyPr>
          <a:lstStyle/>
          <a:p>
            <a:pPr>
              <a:buFont typeface="Arial" pitchFamily="34" charset="0"/>
              <a:buChar char="•"/>
            </a:pPr>
            <a:r>
              <a:rPr lang="el-GR" sz="2000" dirty="0" smtClean="0"/>
              <a:t>Η άφιξη της ισπανικής αυτοκρατορίας  και της μουσικής τους ανακοίνωσε την αρχή της λατινοαμερικανικής μουσικής. </a:t>
            </a:r>
          </a:p>
          <a:p>
            <a:pPr>
              <a:buFont typeface="Arial" pitchFamily="34" charset="0"/>
              <a:buChar char="•"/>
            </a:pPr>
            <a:r>
              <a:rPr lang="el-GR" sz="2000" dirty="0" smtClean="0"/>
              <a:t>Η Ισπανία, η Πορτογαλία, η Βόρεια Αφρική καθώς και λαοί όπως οι Ρωμαίοι και οι Εβραίοι συγκρούονταν για την επιρροή τους και συνέβαλαν στην πρόωρη εξέλιξη της λατινικής μουσικής</a:t>
            </a:r>
            <a:r>
              <a:rPr lang="el-GR" sz="1600" dirty="0" smtClean="0"/>
              <a:t>.  </a:t>
            </a:r>
          </a:p>
        </p:txBody>
      </p:sp>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1071538" y="428604"/>
            <a:ext cx="5757874" cy="1143008"/>
          </a:xfrm>
        </p:spPr>
        <p:txBody>
          <a:bodyPr>
            <a:noAutofit/>
          </a:bodyPr>
          <a:lstStyle/>
          <a:p>
            <a:r>
              <a:rPr lang="el-GR" sz="3600" dirty="0" smtClean="0"/>
              <a:t>Ισπανική κατοχή στην Λ. Αμερική</a:t>
            </a:r>
            <a:endParaRPr lang="el-GR" sz="3600" dirty="0"/>
          </a:p>
        </p:txBody>
      </p:sp>
      <p:sp>
        <p:nvSpPr>
          <p:cNvPr id="6" name="5 - Θέση περιεχομένου"/>
          <p:cNvSpPr>
            <a:spLocks noGrp="1"/>
          </p:cNvSpPr>
          <p:nvPr>
            <p:ph idx="1"/>
          </p:nvPr>
        </p:nvSpPr>
        <p:spPr>
          <a:xfrm>
            <a:off x="285720" y="1571612"/>
            <a:ext cx="7329510" cy="3554419"/>
          </a:xfrm>
        </p:spPr>
        <p:txBody>
          <a:bodyPr>
            <a:normAutofit/>
          </a:bodyPr>
          <a:lstStyle/>
          <a:p>
            <a:r>
              <a:rPr lang="el-GR" sz="2600" dirty="0" smtClean="0">
                <a:solidFill>
                  <a:srgbClr val="262626"/>
                </a:solidFill>
              </a:rPr>
              <a:t>Μερικοί σύγχρονοι λαοί της λατινικής Αμερικής είναι ουσιαστικά καθαρώς αφρικανικοί, όπως οι </a:t>
            </a:r>
            <a:r>
              <a:rPr lang="en-US" sz="2600" dirty="0" err="1" smtClean="0">
                <a:solidFill>
                  <a:srgbClr val="262626"/>
                </a:solidFill>
              </a:rPr>
              <a:t>Garifuna</a:t>
            </a:r>
            <a:r>
              <a:rPr lang="el-GR" sz="2600" dirty="0" smtClean="0">
                <a:solidFill>
                  <a:srgbClr val="262626"/>
                </a:solidFill>
              </a:rPr>
              <a:t> από την Κεντρική Αμερική, και η μουσική τους απεικονίζει την απομόνωσή τους από την ευρωπαϊκή επιρροή.</a:t>
            </a:r>
          </a:p>
          <a:p>
            <a:endParaRPr lang="el-GR" dirty="0" smtClean="0"/>
          </a:p>
          <a:p>
            <a:endParaRPr lang="el-GR" dirty="0"/>
          </a:p>
        </p:txBody>
      </p:sp>
      <p:sp>
        <p:nvSpPr>
          <p:cNvPr id="9" name="8 - Θέση κειμένου"/>
          <p:cNvSpPr>
            <a:spLocks noGrp="1"/>
          </p:cNvSpPr>
          <p:nvPr>
            <p:ph type="body" sz="half" idx="2"/>
          </p:nvPr>
        </p:nvSpPr>
        <p:spPr>
          <a:xfrm>
            <a:off x="642910" y="3714752"/>
            <a:ext cx="3971924" cy="2500330"/>
          </a:xfrm>
        </p:spPr>
        <p:txBody>
          <a:bodyPr>
            <a:noAutofit/>
          </a:bodyPr>
          <a:lstStyle/>
          <a:p>
            <a:pPr>
              <a:buFont typeface="Arial" pitchFamily="34" charset="0"/>
              <a:buChar char="•"/>
            </a:pPr>
            <a:r>
              <a:rPr lang="el-GR" sz="2000" dirty="0" smtClean="0">
                <a:solidFill>
                  <a:srgbClr val="262626"/>
                </a:solidFill>
              </a:rPr>
              <a:t>Επίσης, οι αφρικανικοί σκλάβοι που παρουσιάστηκαν στην Αμερική τροποποίησαν τις μουσικές παραδόσεις τους με είτε την προσαρμογή του αφρικανικού ύφους απόδοσης με τα ευρωπαϊκά τραγούδια είτε αντίστροφα, ή το ευρωπαϊκό τραγούδι ή το  ύφος απόδοσης.</a:t>
            </a:r>
          </a:p>
          <a:p>
            <a:endParaRPr lang="el-GR" sz="2000" dirty="0"/>
          </a:p>
        </p:txBody>
      </p:sp>
      <p:pic>
        <p:nvPicPr>
          <p:cNvPr id="1026" name="Picture 2" descr="Σχετική εικόνα"/>
          <p:cNvPicPr>
            <a:picLocks noChangeAspect="1" noChangeArrowheads="1"/>
          </p:cNvPicPr>
          <p:nvPr/>
        </p:nvPicPr>
        <p:blipFill>
          <a:blip r:embed="rId2" cstate="email"/>
          <a:srcRect/>
          <a:stretch>
            <a:fillRect/>
          </a:stretch>
        </p:blipFill>
        <p:spPr bwMode="auto">
          <a:xfrm>
            <a:off x="4786314" y="3786190"/>
            <a:ext cx="3857652" cy="243675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3050"/>
            <a:ext cx="6758006" cy="584182"/>
          </a:xfrm>
        </p:spPr>
        <p:txBody>
          <a:bodyPr>
            <a:noAutofit/>
          </a:bodyPr>
          <a:lstStyle/>
          <a:p>
            <a:pPr algn="ctr"/>
            <a:r>
              <a:rPr lang="el-GR" sz="3600" dirty="0" smtClean="0"/>
              <a:t>Αφροαμερικάνικη Περίοδος</a:t>
            </a:r>
            <a:endParaRPr lang="el-GR" sz="3600" dirty="0"/>
          </a:p>
        </p:txBody>
      </p:sp>
      <p:pic>
        <p:nvPicPr>
          <p:cNvPr id="7" name="6 - Θέση περιεχομένου" descr="tumblr_nhrj103x711r2ufxxo1_1280.jpg"/>
          <p:cNvPicPr>
            <a:picLocks noGrp="1" noChangeAspect="1"/>
          </p:cNvPicPr>
          <p:nvPr>
            <p:ph idx="1"/>
          </p:nvPr>
        </p:nvPicPr>
        <p:blipFill>
          <a:blip r:embed="rId2" cstate="email"/>
          <a:stretch>
            <a:fillRect/>
          </a:stretch>
        </p:blipFill>
        <p:spPr>
          <a:xfrm>
            <a:off x="4071934" y="1214422"/>
            <a:ext cx="4786345" cy="3643338"/>
          </a:xfrm>
        </p:spPr>
      </p:pic>
      <p:sp>
        <p:nvSpPr>
          <p:cNvPr id="6" name="5 - Θέση κειμένου"/>
          <p:cNvSpPr>
            <a:spLocks noGrp="1"/>
          </p:cNvSpPr>
          <p:nvPr>
            <p:ph type="body" sz="half" idx="2"/>
          </p:nvPr>
        </p:nvSpPr>
        <p:spPr/>
        <p:txBody>
          <a:bodyPr>
            <a:normAutofit/>
          </a:bodyPr>
          <a:lstStyle/>
          <a:p>
            <a:pPr>
              <a:buFont typeface="Arial" pitchFamily="34" charset="0"/>
              <a:buChar char="•"/>
            </a:pPr>
            <a:r>
              <a:rPr lang="el-GR" sz="1800" dirty="0" smtClean="0"/>
              <a:t>Η μουσική τους διαχωρίζεται από τη μουσική των υπόλοιπων Αμερικάνων εξαιτίας της ιστορίας της δουλείας τους και των αμέτρητων επικρίσεων που επιβλήθηκαν.</a:t>
            </a:r>
          </a:p>
          <a:p>
            <a:pPr>
              <a:buFont typeface="Arial" pitchFamily="34" charset="0"/>
              <a:buChar char="•"/>
            </a:pPr>
            <a:r>
              <a:rPr lang="el-GR" sz="1800" dirty="0" smtClean="0"/>
              <a:t>Οι αφρικάνικες  μορφές μουσικής απαγορεύτηκαν  με μιας στους σκλάβους, γι αυτό κι αυτοί δημιούργησαν και εξέλιξαν μία νέα μουσική που ήταν ένα μίγμα των ήχων της πατρίδας τους με το στυλ της μουσικής των αφεντικών τους. </a:t>
            </a:r>
            <a:endParaRPr lang="el-GR" sz="1800" dirty="0"/>
          </a:p>
        </p:txBody>
      </p: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Autofit/>
          </a:bodyPr>
          <a:lstStyle/>
          <a:p>
            <a:r>
              <a:rPr lang="el-GR" sz="3600" b="1" dirty="0" smtClean="0"/>
              <a:t>Η σύγχρονη μορφή της μουσικής στην Λ. Αμερική</a:t>
            </a:r>
            <a:endParaRPr lang="el-GR" sz="3600" b="1" dirty="0"/>
          </a:p>
        </p:txBody>
      </p:sp>
      <p:sp>
        <p:nvSpPr>
          <p:cNvPr id="6" name="5 - Θέση περιεχομένου"/>
          <p:cNvSpPr>
            <a:spLocks noGrp="1"/>
          </p:cNvSpPr>
          <p:nvPr>
            <p:ph idx="1"/>
          </p:nvPr>
        </p:nvSpPr>
        <p:spPr>
          <a:xfrm>
            <a:off x="457200" y="1600200"/>
            <a:ext cx="8258204" cy="4543444"/>
          </a:xfrm>
        </p:spPr>
        <p:txBody>
          <a:bodyPr>
            <a:normAutofit/>
          </a:bodyPr>
          <a:lstStyle/>
          <a:p>
            <a:pPr>
              <a:buNone/>
            </a:pPr>
            <a:r>
              <a:rPr lang="el-GR" sz="2400" dirty="0" smtClean="0"/>
              <a:t>    Σήμερα η μουσική στη περιοχή της κεντρικής και Νότιας Αμερικής έχει ενσωματώσει όλα τα μουσικά στοιχεία των Ευρωπαίων κατακτητών, κυρίως των Ισπανών, αλλά και των πολυάριθμων Αφρικανών δούλων.</a:t>
            </a:r>
            <a:endParaRPr lang="el-GR" sz="2400" dirty="0"/>
          </a:p>
        </p:txBody>
      </p:sp>
      <p:sp>
        <p:nvSpPr>
          <p:cNvPr id="4" name="3 - TextBox"/>
          <p:cNvSpPr txBox="1"/>
          <p:nvPr/>
        </p:nvSpPr>
        <p:spPr>
          <a:xfrm>
            <a:off x="5572132" y="5500702"/>
            <a:ext cx="2286016" cy="369332"/>
          </a:xfrm>
          <a:prstGeom prst="rect">
            <a:avLst/>
          </a:prstGeom>
          <a:noFill/>
        </p:spPr>
        <p:txBody>
          <a:bodyPr wrap="square" rtlCol="0">
            <a:spAutoFit/>
          </a:bodyPr>
          <a:lstStyle/>
          <a:p>
            <a:r>
              <a:rPr lang="el-GR" dirty="0" smtClean="0">
                <a:hlinkClick r:id="rId2" action="ppaction://hlinksldjump"/>
              </a:rPr>
              <a:t>Περιεχόμενα</a:t>
            </a:r>
            <a:endParaRPr lang="el-GR" dirty="0"/>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Αποτέλεσμα εικόνας για η μουσικη στην αφρικη"/>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lstStyle/>
          <a:p>
            <a:r>
              <a:rPr lang="el-GR" dirty="0" smtClean="0">
                <a:solidFill>
                  <a:srgbClr val="FFFF00"/>
                </a:solidFill>
              </a:rPr>
              <a:t>Η μουσική στις Αφρικάνικες χώρες</a:t>
            </a:r>
            <a:endParaRPr lang="el-GR" dirty="0">
              <a:solidFill>
                <a:srgbClr val="FFFF00"/>
              </a:solidFill>
            </a:endParaRPr>
          </a:p>
        </p:txBody>
      </p:sp>
      <p:sp>
        <p:nvSpPr>
          <p:cNvPr id="3" name="2 - Θέση περιεχομένου"/>
          <p:cNvSpPr>
            <a:spLocks noGrp="1"/>
          </p:cNvSpPr>
          <p:nvPr>
            <p:ph idx="1"/>
          </p:nvPr>
        </p:nvSpPr>
        <p:spPr/>
        <p:txBody>
          <a:bodyPr/>
          <a:lstStyle/>
          <a:p>
            <a:r>
              <a:rPr lang="el-GR" dirty="0" smtClean="0">
                <a:solidFill>
                  <a:srgbClr val="FFFF00"/>
                </a:solidFill>
              </a:rPr>
              <a:t>Σωτηρίου Χάρης</a:t>
            </a:r>
          </a:p>
          <a:p>
            <a:r>
              <a:rPr lang="el-GR" dirty="0" err="1" smtClean="0">
                <a:solidFill>
                  <a:srgbClr val="FFFF00"/>
                </a:solidFill>
              </a:rPr>
              <a:t>Τρούγκας</a:t>
            </a:r>
            <a:r>
              <a:rPr lang="el-GR" dirty="0" smtClean="0">
                <a:solidFill>
                  <a:srgbClr val="FFFF00"/>
                </a:solidFill>
              </a:rPr>
              <a:t> Αλέξανδρος</a:t>
            </a:r>
          </a:p>
          <a:p>
            <a:r>
              <a:rPr lang="el-GR" dirty="0" err="1" smtClean="0">
                <a:solidFill>
                  <a:srgbClr val="FFFF00"/>
                </a:solidFill>
              </a:rPr>
              <a:t>Τρούγκας</a:t>
            </a:r>
            <a:r>
              <a:rPr lang="el-GR" dirty="0" smtClean="0">
                <a:solidFill>
                  <a:srgbClr val="FFFF00"/>
                </a:solidFill>
              </a:rPr>
              <a:t> Γιάννης</a:t>
            </a:r>
          </a:p>
          <a:p>
            <a:r>
              <a:rPr lang="el-GR" dirty="0" smtClean="0">
                <a:solidFill>
                  <a:srgbClr val="FFFF00"/>
                </a:solidFill>
              </a:rPr>
              <a:t>Χασάπης Βασίλης</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Λίγα λόγια για την ήπειρο</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Αφρική είναι 3</a:t>
            </a:r>
            <a:r>
              <a:rPr lang="el-GR" baseline="30000" dirty="0" smtClean="0"/>
              <a:t>η</a:t>
            </a:r>
            <a:r>
              <a:rPr lang="el-GR" dirty="0" smtClean="0"/>
              <a:t> μεγαλύτερη ήπειρος στον κόσμο. </a:t>
            </a:r>
          </a:p>
          <a:p>
            <a:r>
              <a:rPr lang="el-GR" dirty="0" smtClean="0"/>
              <a:t>Αποτελείται από 54 ανεξάρτητα κράτη και βρίσκεται νότια της Ευρώπης και νοτιοανατολικά της Ασίας .</a:t>
            </a:r>
          </a:p>
          <a:p>
            <a:r>
              <a:rPr lang="el-GR" dirty="0" smtClean="0"/>
              <a:t>Ο πληθυσμός της</a:t>
            </a:r>
            <a:r>
              <a:rPr lang="en-US" dirty="0" smtClean="0"/>
              <a:t> </a:t>
            </a:r>
            <a:r>
              <a:rPr lang="el-GR" dirty="0" smtClean="0"/>
              <a:t>είναι περίπου 1,2 δισεκατομμύρια σύμφωνα με μελέτες του 2016.</a:t>
            </a:r>
          </a:p>
          <a:p>
            <a:r>
              <a:rPr lang="en-US" dirty="0" smtClean="0"/>
              <a:t> </a:t>
            </a:r>
            <a:r>
              <a:rPr lang="el-GR" dirty="0" smtClean="0"/>
              <a:t>Η μεγαλύτερη χώρα σε πληθυσμό στην ήπειρο αυτήν είναι</a:t>
            </a:r>
            <a:r>
              <a:rPr lang="en-US" dirty="0" smtClean="0"/>
              <a:t> </a:t>
            </a:r>
            <a:r>
              <a:rPr lang="el-GR" dirty="0" smtClean="0"/>
              <a:t>η Νιγηρία ενώ σε έκταση είναι η Αλγερία.</a:t>
            </a:r>
          </a:p>
          <a:p>
            <a:pPr>
              <a:buNone/>
            </a:pPr>
            <a:r>
              <a:rPr lang="en-US" dirty="0" smtClean="0"/>
              <a:t>   </a:t>
            </a:r>
          </a:p>
          <a:p>
            <a:pPr>
              <a:buNone/>
            </a:pPr>
            <a:endParaRPr lang="el-GR" dirty="0"/>
          </a:p>
        </p:txBody>
      </p:sp>
    </p:spTree>
  </p:cSld>
  <p:clrMapOvr>
    <a:masterClrMapping/>
  </p:clrMapOvr>
  <p:transition>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κλίμα της</a:t>
            </a:r>
            <a:endParaRPr lang="el-GR" dirty="0"/>
          </a:p>
        </p:txBody>
      </p:sp>
      <p:sp>
        <p:nvSpPr>
          <p:cNvPr id="3" name="2 - Θέση περιεχομένου"/>
          <p:cNvSpPr>
            <a:spLocks noGrp="1"/>
          </p:cNvSpPr>
          <p:nvPr>
            <p:ph idx="1"/>
          </p:nvPr>
        </p:nvSpPr>
        <p:spPr/>
        <p:txBody>
          <a:bodyPr/>
          <a:lstStyle/>
          <a:p>
            <a:pPr>
              <a:buNone/>
            </a:pPr>
            <a:r>
              <a:rPr lang="el-GR" dirty="0" smtClean="0"/>
              <a:t>	Το κλίμα που επικρατεί στην Αφρική έχει διάφορες μορφές:</a:t>
            </a:r>
          </a:p>
          <a:p>
            <a:r>
              <a:rPr lang="el-GR" dirty="0" smtClean="0"/>
              <a:t> Το μεσογειακό κλίμα</a:t>
            </a:r>
          </a:p>
          <a:p>
            <a:r>
              <a:rPr lang="el-GR" dirty="0" smtClean="0"/>
              <a:t>Το κλίμα της ερήμου</a:t>
            </a:r>
          </a:p>
          <a:p>
            <a:r>
              <a:rPr lang="el-GR" dirty="0" smtClean="0"/>
              <a:t>Το θερμό και ξηρό</a:t>
            </a:r>
          </a:p>
          <a:p>
            <a:r>
              <a:rPr lang="el-GR" dirty="0" smtClean="0"/>
              <a:t>Το τροπικό</a:t>
            </a:r>
          </a:p>
          <a:p>
            <a:r>
              <a:rPr lang="el-GR" dirty="0" smtClean="0"/>
              <a:t>Το υποτροπικό</a:t>
            </a:r>
            <a:endParaRPr lang="el-GR" dirty="0"/>
          </a:p>
        </p:txBody>
      </p:sp>
    </p:spTree>
  </p:cSld>
  <p:clrMapOvr>
    <a:masterClrMapping/>
  </p:clrMapOvr>
  <p:transition>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μουσική της Μαύρης Ηπείρου</a:t>
            </a:r>
            <a:endParaRPr lang="el-GR" dirty="0"/>
          </a:p>
        </p:txBody>
      </p:sp>
      <p:sp>
        <p:nvSpPr>
          <p:cNvPr id="4" name="3 - Θέση περιεχομένου"/>
          <p:cNvSpPr>
            <a:spLocks noGrp="1"/>
          </p:cNvSpPr>
          <p:nvPr>
            <p:ph idx="1"/>
          </p:nvPr>
        </p:nvSpPr>
        <p:spPr/>
        <p:txBody>
          <a:bodyPr>
            <a:normAutofit fontScale="85000" lnSpcReduction="10000"/>
          </a:bodyPr>
          <a:lstStyle/>
          <a:p>
            <a:pPr algn="ctr">
              <a:buNone/>
            </a:pPr>
            <a:r>
              <a:rPr lang="el-GR" dirty="0" smtClean="0"/>
              <a:t>Η Αφρικανική μουσική είναι για τους ανθρώπους της :</a:t>
            </a:r>
          </a:p>
          <a:p>
            <a:pPr>
              <a:buFont typeface="Arial" pitchFamily="34" charset="0"/>
              <a:buChar char="•"/>
            </a:pPr>
            <a:r>
              <a:rPr lang="el-GR" dirty="0" smtClean="0"/>
              <a:t>Κομμάτι της καθημερινότητας τους,</a:t>
            </a:r>
          </a:p>
          <a:p>
            <a:pPr>
              <a:buFont typeface="Arial" pitchFamily="34" charset="0"/>
              <a:buChar char="•"/>
            </a:pPr>
            <a:r>
              <a:rPr lang="el-GR" dirty="0" smtClean="0"/>
              <a:t>Η παραδοσιακή μουσική τους,</a:t>
            </a:r>
          </a:p>
          <a:p>
            <a:pPr>
              <a:buFont typeface="Arial" pitchFamily="34" charset="0"/>
              <a:buChar char="•"/>
            </a:pPr>
            <a:r>
              <a:rPr lang="el-GR" dirty="0" smtClean="0"/>
              <a:t>Τρόπος  διδασκαλίας των παιδιών τους και </a:t>
            </a:r>
          </a:p>
          <a:p>
            <a:pPr>
              <a:buFont typeface="Arial" pitchFamily="34" charset="0"/>
              <a:buChar char="•"/>
            </a:pPr>
            <a:r>
              <a:rPr lang="el-GR" dirty="0" smtClean="0"/>
              <a:t>Έκφραση  των  συναισθημάτων.</a:t>
            </a:r>
          </a:p>
          <a:p>
            <a:pPr>
              <a:buFont typeface="Arial" pitchFamily="34" charset="0"/>
              <a:buChar char="•"/>
            </a:pPr>
            <a:endParaRPr lang="el-GR" dirty="0" smtClean="0"/>
          </a:p>
          <a:p>
            <a:pPr algn="ctr">
              <a:buNone/>
            </a:pPr>
            <a:r>
              <a:rPr lang="el-GR" dirty="0" smtClean="0"/>
              <a:t>Τέλος η μουσική αυτή επηρεάζει το ανθρώπινο πνεύμα .</a:t>
            </a:r>
          </a:p>
          <a:p>
            <a:pPr>
              <a:buNone/>
            </a:pPr>
            <a:endParaRPr lang="el-GR" dirty="0" smtClean="0"/>
          </a:p>
          <a:p>
            <a:pPr>
              <a:buNone/>
            </a:pPr>
            <a:r>
              <a:rPr lang="el-GR" dirty="0" smtClean="0"/>
              <a:t> </a:t>
            </a:r>
          </a:p>
          <a:p>
            <a:pPr>
              <a:buNone/>
            </a:pPr>
            <a:endParaRPr lang="el-GR" dirty="0" smtClean="0"/>
          </a:p>
          <a:p>
            <a:pPr algn="ctr">
              <a:buNone/>
            </a:pPr>
            <a:endParaRPr lang="el-GR" dirty="0" smtClean="0"/>
          </a:p>
          <a:p>
            <a:pPr>
              <a:buNone/>
            </a:pPr>
            <a:endParaRPr lang="el-GR" dirty="0" smtClean="0"/>
          </a:p>
        </p:txBody>
      </p:sp>
    </p:spTree>
  </p:cSld>
  <p:clrMapOvr>
    <a:masterClrMapping/>
  </p:clrMapOvr>
  <p:transition>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Τα μουσικά όργανα της Αφρικής</a:t>
            </a:r>
            <a:endParaRPr lang="el-GR" dirty="0"/>
          </a:p>
        </p:txBody>
      </p:sp>
      <p:sp>
        <p:nvSpPr>
          <p:cNvPr id="3" name="2 - Θέση περιεχομένου"/>
          <p:cNvSpPr>
            <a:spLocks noGrp="1"/>
          </p:cNvSpPr>
          <p:nvPr>
            <p:ph idx="1"/>
          </p:nvPr>
        </p:nvSpPr>
        <p:spPr/>
        <p:txBody>
          <a:bodyPr/>
          <a:lstStyle/>
          <a:p>
            <a:pPr>
              <a:buNone/>
            </a:pPr>
            <a:r>
              <a:rPr lang="el-GR" dirty="0" smtClean="0"/>
              <a:t>Τα μουσικά όργανα που χρησιμοποιούν είναι :</a:t>
            </a:r>
          </a:p>
          <a:p>
            <a:pPr>
              <a:buFont typeface="Arial" pitchFamily="34" charset="0"/>
              <a:buChar char="•"/>
            </a:pPr>
            <a:r>
              <a:rPr lang="el-GR" dirty="0" smtClean="0"/>
              <a:t>Τα μεμβρανόφωνα </a:t>
            </a:r>
          </a:p>
          <a:p>
            <a:pPr>
              <a:buFont typeface="Arial" pitchFamily="34" charset="0"/>
              <a:buChar char="•"/>
            </a:pPr>
            <a:r>
              <a:rPr lang="el-GR" dirty="0" smtClean="0"/>
              <a:t>Τα Ιδιόφωνα</a:t>
            </a:r>
          </a:p>
          <a:p>
            <a:r>
              <a:rPr lang="el-GR" dirty="0" smtClean="0"/>
              <a:t>Τα χορδόφωνα και </a:t>
            </a:r>
          </a:p>
          <a:p>
            <a:r>
              <a:rPr lang="el-GR" dirty="0" smtClean="0"/>
              <a:t>Τα αερόφωνα</a:t>
            </a:r>
          </a:p>
          <a:p>
            <a:endParaRPr lang="el-GR" dirty="0" smtClean="0"/>
          </a:p>
          <a:p>
            <a:endParaRPr lang="el-GR" dirty="0"/>
          </a:p>
        </p:txBody>
      </p:sp>
      <p:pic>
        <p:nvPicPr>
          <p:cNvPr id="4" name="3 - Εικόνα" descr="img4_8.jpg"/>
          <p:cNvPicPr>
            <a:picLocks noChangeAspect="1"/>
          </p:cNvPicPr>
          <p:nvPr/>
        </p:nvPicPr>
        <p:blipFill>
          <a:blip r:embed="rId2"/>
          <a:stretch>
            <a:fillRect/>
          </a:stretch>
        </p:blipFill>
        <p:spPr>
          <a:xfrm>
            <a:off x="4000496" y="2786058"/>
            <a:ext cx="4214842" cy="3143272"/>
          </a:xfrm>
          <a:prstGeom prst="rect">
            <a:avLst/>
          </a:prstGeom>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Περίοδοι της μουσικής</a:t>
            </a:r>
            <a:endParaRPr lang="el-GR" b="1" dirty="0"/>
          </a:p>
        </p:txBody>
      </p:sp>
      <p:sp>
        <p:nvSpPr>
          <p:cNvPr id="3" name="2 - Θέση περιεχομένου"/>
          <p:cNvSpPr>
            <a:spLocks noGrp="1"/>
          </p:cNvSpPr>
          <p:nvPr>
            <p:ph idx="1"/>
          </p:nvPr>
        </p:nvSpPr>
        <p:spPr/>
        <p:txBody>
          <a:bodyPr/>
          <a:lstStyle/>
          <a:p>
            <a:pPr>
              <a:buFont typeface="Wingdings" pitchFamily="2" charset="2"/>
              <a:buChar char="ü"/>
            </a:pPr>
            <a:r>
              <a:rPr lang="el-GR" dirty="0" smtClean="0"/>
              <a:t> </a:t>
            </a:r>
            <a:r>
              <a:rPr lang="el-GR" sz="3600" dirty="0" smtClean="0"/>
              <a:t>Αρχαία εποχή</a:t>
            </a:r>
          </a:p>
          <a:p>
            <a:pPr>
              <a:buFont typeface="Wingdings" pitchFamily="2" charset="2"/>
              <a:buChar char="ü"/>
            </a:pPr>
            <a:r>
              <a:rPr lang="el-GR" sz="3600" dirty="0" smtClean="0"/>
              <a:t> Βυζαντινή εποχή</a:t>
            </a:r>
          </a:p>
          <a:p>
            <a:pPr>
              <a:buFont typeface="Wingdings" pitchFamily="2" charset="2"/>
              <a:buChar char="ü"/>
            </a:pPr>
            <a:r>
              <a:rPr lang="el-GR" sz="3600" dirty="0" smtClean="0"/>
              <a:t> 18</a:t>
            </a:r>
            <a:r>
              <a:rPr lang="el-GR" sz="3600" baseline="30000" dirty="0" smtClean="0"/>
              <a:t>ος</a:t>
            </a:r>
            <a:r>
              <a:rPr lang="el-GR" sz="3600" dirty="0" smtClean="0"/>
              <a:t> – 19</a:t>
            </a:r>
            <a:r>
              <a:rPr lang="el-GR" sz="3600" baseline="30000" dirty="0" smtClean="0"/>
              <a:t>ος</a:t>
            </a:r>
            <a:r>
              <a:rPr lang="el-GR" sz="3600" dirty="0" smtClean="0"/>
              <a:t> αιώνας (Επτανησιακή Μουσική Σχολή)</a:t>
            </a:r>
          </a:p>
          <a:p>
            <a:pPr>
              <a:buFont typeface="Wingdings" pitchFamily="2" charset="2"/>
              <a:buChar char="ü"/>
            </a:pPr>
            <a:r>
              <a:rPr lang="el-GR" sz="3600" dirty="0" smtClean="0"/>
              <a:t>20</a:t>
            </a:r>
            <a:r>
              <a:rPr lang="el-GR" sz="3600" baseline="30000" dirty="0" smtClean="0"/>
              <a:t>ος</a:t>
            </a:r>
            <a:r>
              <a:rPr lang="el-GR" sz="3600" dirty="0" smtClean="0"/>
              <a:t> αιώνας (Αστική λαϊκή μουσική)</a:t>
            </a:r>
          </a:p>
          <a:p>
            <a:pPr>
              <a:buFont typeface="Wingdings" pitchFamily="2" charset="2"/>
              <a:buChar char="ü"/>
            </a:pPr>
            <a:r>
              <a:rPr lang="el-GR" sz="3600" dirty="0" smtClean="0"/>
              <a:t> 19</a:t>
            </a:r>
            <a:r>
              <a:rPr lang="el-GR" sz="3600" baseline="30000" dirty="0" smtClean="0"/>
              <a:t>ος</a:t>
            </a:r>
            <a:r>
              <a:rPr lang="el-GR" sz="3600" dirty="0" smtClean="0"/>
              <a:t> – 21</a:t>
            </a:r>
            <a:r>
              <a:rPr lang="el-GR" sz="3600" baseline="30000" dirty="0" smtClean="0"/>
              <a:t>ος</a:t>
            </a:r>
            <a:r>
              <a:rPr lang="el-GR" sz="3600" dirty="0" smtClean="0"/>
              <a:t> αιώνας ( Σύγχρονη Ελληνική Μουσική)</a:t>
            </a:r>
          </a:p>
          <a:p>
            <a:endParaRPr lang="el-GR" dirty="0" smtClean="0"/>
          </a:p>
          <a:p>
            <a:endParaRPr lang="el-GR" dirty="0"/>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Τα μεμβρανόφωνα  </a:t>
            </a:r>
            <a:endParaRPr lang="el-GR" dirty="0"/>
          </a:p>
        </p:txBody>
      </p:sp>
      <p:sp>
        <p:nvSpPr>
          <p:cNvPr id="3" name="2 - Θέση περιεχομένου"/>
          <p:cNvSpPr>
            <a:spLocks noGrp="1"/>
          </p:cNvSpPr>
          <p:nvPr>
            <p:ph idx="1"/>
          </p:nvPr>
        </p:nvSpPr>
        <p:spPr/>
        <p:txBody>
          <a:bodyPr/>
          <a:lstStyle/>
          <a:p>
            <a:pPr>
              <a:buNone/>
            </a:pPr>
            <a:r>
              <a:rPr lang="el-GR" sz="2400" dirty="0" smtClean="0"/>
              <a:t>    Στα </a:t>
            </a:r>
            <a:r>
              <a:rPr lang="el-GR" sz="2400" dirty="0" err="1" smtClean="0"/>
              <a:t>μεμβρανόφωνα</a:t>
            </a:r>
            <a:r>
              <a:rPr lang="el-GR" sz="2400" dirty="0" smtClean="0"/>
              <a:t>  ανήκουν όργανα που ο ήχος τους παράγεται κυρίως με κρούση της επιφάνειας του ηχογόνου μέρους δηλαδή της μεμβράνης , αλλά και με πιο ασυνήθιστους τρόπους όπως με την τριβή της μεμβράνης, με δόνηση χαλκιών ή άλλων μικρών αντικειμένων που βρίσκονται μέσα στο ηχείο κλπ.</a:t>
            </a:r>
          </a:p>
          <a:p>
            <a:endParaRPr lang="el-GR" dirty="0"/>
          </a:p>
        </p:txBody>
      </p:sp>
      <p:pic>
        <p:nvPicPr>
          <p:cNvPr id="4" name="3 - Εικόνα" descr="images.jpg"/>
          <p:cNvPicPr>
            <a:picLocks noChangeAspect="1"/>
          </p:cNvPicPr>
          <p:nvPr/>
        </p:nvPicPr>
        <p:blipFill>
          <a:blip r:embed="rId3"/>
          <a:stretch>
            <a:fillRect/>
          </a:stretch>
        </p:blipFill>
        <p:spPr>
          <a:xfrm>
            <a:off x="1071538" y="4429132"/>
            <a:ext cx="1847850" cy="2143140"/>
          </a:xfrm>
          <a:prstGeom prst="rect">
            <a:avLst/>
          </a:prstGeom>
        </p:spPr>
      </p:pic>
      <p:pic>
        <p:nvPicPr>
          <p:cNvPr id="6" name="5 - Εικόνα" descr="images (1).jpg"/>
          <p:cNvPicPr>
            <a:picLocks noChangeAspect="1"/>
          </p:cNvPicPr>
          <p:nvPr/>
        </p:nvPicPr>
        <p:blipFill>
          <a:blip r:embed="rId4"/>
          <a:stretch>
            <a:fillRect/>
          </a:stretch>
        </p:blipFill>
        <p:spPr>
          <a:xfrm>
            <a:off x="2928926" y="4500570"/>
            <a:ext cx="2500330" cy="2143140"/>
          </a:xfrm>
          <a:prstGeom prst="rect">
            <a:avLst/>
          </a:prstGeom>
        </p:spPr>
      </p:pic>
      <p:pic>
        <p:nvPicPr>
          <p:cNvPr id="7" name="6 - Εικόνα" descr="μεμβρανόφωνα.jpg"/>
          <p:cNvPicPr>
            <a:picLocks noChangeAspect="1"/>
          </p:cNvPicPr>
          <p:nvPr/>
        </p:nvPicPr>
        <p:blipFill>
          <a:blip r:embed="rId5" cstate="email"/>
          <a:stretch>
            <a:fillRect/>
          </a:stretch>
        </p:blipFill>
        <p:spPr>
          <a:xfrm>
            <a:off x="5429256" y="4500570"/>
            <a:ext cx="3071802" cy="2043110"/>
          </a:xfrm>
          <a:prstGeom prst="rect">
            <a:avLst/>
          </a:prstGeom>
        </p:spPr>
      </p:pic>
    </p:spTree>
  </p:cSld>
  <p:clrMapOvr>
    <a:masterClrMapping/>
  </p:clrMapOvr>
  <p:transition>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T</a:t>
            </a:r>
            <a:r>
              <a:rPr lang="el-GR" dirty="0" smtClean="0"/>
              <a:t>α ιδιόφωνα</a:t>
            </a:r>
            <a:endParaRPr lang="el-GR" dirty="0"/>
          </a:p>
        </p:txBody>
      </p:sp>
      <p:sp>
        <p:nvSpPr>
          <p:cNvPr id="3" name="2 - Θέση περιεχομένου"/>
          <p:cNvSpPr>
            <a:spLocks noGrp="1"/>
          </p:cNvSpPr>
          <p:nvPr>
            <p:ph idx="1"/>
          </p:nvPr>
        </p:nvSpPr>
        <p:spPr/>
        <p:txBody>
          <a:bodyPr>
            <a:normAutofit/>
          </a:bodyPr>
          <a:lstStyle/>
          <a:p>
            <a:r>
              <a:rPr lang="el-GR" sz="2400" dirty="0" smtClean="0"/>
              <a:t>Ιδιόφωνα ονομάζονται τα μουσικά όργανα, των οποίων η ηχοπαραγωγή οφείλεται στην δόνηση του σώματός τους. Τα ιδιόφωνα είναι κατασκευασμένα συνήθως από ξύλο, μέταλλο ή πέτρα, ενώ κατά κύριο λόγο δεν διαθέτουν χορδές ή μεμβράνες.</a:t>
            </a:r>
            <a:endParaRPr lang="el-GR" sz="2400" dirty="0"/>
          </a:p>
        </p:txBody>
      </p:sp>
      <p:pic>
        <p:nvPicPr>
          <p:cNvPr id="4" name="3 - Εικόνα" descr="idiofonos determinados.jpg"/>
          <p:cNvPicPr>
            <a:picLocks noChangeAspect="1"/>
          </p:cNvPicPr>
          <p:nvPr/>
        </p:nvPicPr>
        <p:blipFill>
          <a:blip r:embed="rId2"/>
          <a:stretch>
            <a:fillRect/>
          </a:stretch>
        </p:blipFill>
        <p:spPr>
          <a:xfrm>
            <a:off x="714348" y="4352925"/>
            <a:ext cx="8072494" cy="2505075"/>
          </a:xfrm>
          <a:prstGeom prst="rect">
            <a:avLst/>
          </a:prstGeom>
        </p:spPr>
      </p:pic>
    </p:spTree>
  </p:cSld>
  <p:clrMapOvr>
    <a:masterClrMapping/>
  </p:clrMapOvr>
  <p:transition>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Τα χορδόφωνα</a:t>
            </a:r>
            <a:endParaRPr lang="el-GR" dirty="0"/>
          </a:p>
        </p:txBody>
      </p:sp>
      <p:sp>
        <p:nvSpPr>
          <p:cNvPr id="3" name="2 - Θέση περιεχομένου"/>
          <p:cNvSpPr>
            <a:spLocks noGrp="1"/>
          </p:cNvSpPr>
          <p:nvPr>
            <p:ph idx="1"/>
          </p:nvPr>
        </p:nvSpPr>
        <p:spPr/>
        <p:txBody>
          <a:bodyPr>
            <a:normAutofit/>
          </a:bodyPr>
          <a:lstStyle/>
          <a:p>
            <a:r>
              <a:rPr lang="el-GR" sz="2000" dirty="0" smtClean="0"/>
              <a:t>Σε αυτά τα όργανα ο ήχος παράγεται από παλμικές κινήσεις μίας ή περισσοτέρων χορδών που είναι τεντωμένες πάνω σε ένα ηχείο. Οι ταλαντώσεις των χορδών μεταδίδονται στο ηχείο, το οποίο καθώς πάλλεται κι αυτό, δυναμώνει και εμπλουτίζει τον παραγόμενο ήχο. Οι χορδές είναι συνήθως κατασκευασμένες από μέταλλο, πλαστικές ίνες ή έντερα ζώων, ενώ για το ηχείο χρησιμοποιείται κάποιο ελαστικό ανθεκτικό ξύλο.</a:t>
            </a:r>
            <a:br>
              <a:rPr lang="el-GR" sz="2000" dirty="0" smtClean="0"/>
            </a:br>
            <a:endParaRPr lang="el-GR" sz="2000" dirty="0"/>
          </a:p>
        </p:txBody>
      </p:sp>
      <p:pic>
        <p:nvPicPr>
          <p:cNvPr id="4" name="3 - Εικόνα" descr="crbst_pix_01_A1_arc_en_bouche_moungongo_ed0.jpg"/>
          <p:cNvPicPr>
            <a:picLocks noChangeAspect="1"/>
          </p:cNvPicPr>
          <p:nvPr/>
        </p:nvPicPr>
        <p:blipFill>
          <a:blip r:embed="rId2"/>
          <a:stretch>
            <a:fillRect/>
          </a:stretch>
        </p:blipFill>
        <p:spPr>
          <a:xfrm>
            <a:off x="357158" y="4445000"/>
            <a:ext cx="4064000" cy="2055834"/>
          </a:xfrm>
          <a:prstGeom prst="rect">
            <a:avLst/>
          </a:prstGeom>
        </p:spPr>
      </p:pic>
      <p:pic>
        <p:nvPicPr>
          <p:cNvPr id="5" name="4 - Εικόνα" descr="dyn004_original_456_544_pjpeg_2557829_b34f9fce89fb8fbd7825b04e3576fcc2.jpg"/>
          <p:cNvPicPr>
            <a:picLocks noChangeAspect="1"/>
          </p:cNvPicPr>
          <p:nvPr/>
        </p:nvPicPr>
        <p:blipFill>
          <a:blip r:embed="rId3" cstate="email"/>
          <a:stretch>
            <a:fillRect/>
          </a:stretch>
        </p:blipFill>
        <p:spPr>
          <a:xfrm>
            <a:off x="4357686" y="4429132"/>
            <a:ext cx="4343400" cy="2071702"/>
          </a:xfrm>
          <a:prstGeom prst="rect">
            <a:avLst/>
          </a:prstGeom>
        </p:spPr>
      </p:pic>
    </p:spTree>
  </p:cSld>
  <p:clrMapOvr>
    <a:masterClrMapping/>
  </p:clrMapOvr>
  <p:transition>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 Τα αερόφωνα</a:t>
            </a:r>
            <a:endParaRPr lang="el-GR" dirty="0"/>
          </a:p>
        </p:txBody>
      </p:sp>
      <p:sp>
        <p:nvSpPr>
          <p:cNvPr id="3" name="2 - Θέση περιεχομένου"/>
          <p:cNvSpPr>
            <a:spLocks noGrp="1"/>
          </p:cNvSpPr>
          <p:nvPr>
            <p:ph idx="1"/>
          </p:nvPr>
        </p:nvSpPr>
        <p:spPr/>
        <p:txBody>
          <a:bodyPr/>
          <a:lstStyle/>
          <a:p>
            <a:r>
              <a:rPr lang="el-GR" dirty="0" smtClean="0"/>
              <a:t>Σε αυτά τα όργανα ο ήχος παράγεται καθώς πάλλεται ο αέρας που βρίσκεται μέσα στο σωλήνα του κάθε οργάνου.</a:t>
            </a:r>
          </a:p>
          <a:p>
            <a:endParaRPr lang="el-GR" dirty="0"/>
          </a:p>
        </p:txBody>
      </p:sp>
      <p:pic>
        <p:nvPicPr>
          <p:cNvPr id="4" name="3 - Εικόνα" descr="unit6.jpg"/>
          <p:cNvPicPr>
            <a:picLocks noChangeAspect="1"/>
          </p:cNvPicPr>
          <p:nvPr/>
        </p:nvPicPr>
        <p:blipFill>
          <a:blip r:embed="rId2"/>
          <a:stretch>
            <a:fillRect/>
          </a:stretch>
        </p:blipFill>
        <p:spPr>
          <a:xfrm>
            <a:off x="714348" y="3714752"/>
            <a:ext cx="4071966" cy="2928934"/>
          </a:xfrm>
          <a:prstGeom prst="rect">
            <a:avLst/>
          </a:prstGeom>
        </p:spPr>
      </p:pic>
      <p:pic>
        <p:nvPicPr>
          <p:cNvPr id="5" name="4 - Εικόνα" descr="3.jpg"/>
          <p:cNvPicPr>
            <a:picLocks noChangeAspect="1"/>
          </p:cNvPicPr>
          <p:nvPr/>
        </p:nvPicPr>
        <p:blipFill>
          <a:blip r:embed="rId3"/>
          <a:stretch>
            <a:fillRect/>
          </a:stretch>
        </p:blipFill>
        <p:spPr>
          <a:xfrm>
            <a:off x="4786314" y="3714753"/>
            <a:ext cx="3500462" cy="2786081"/>
          </a:xfrm>
          <a:prstGeom prst="rect">
            <a:avLst/>
          </a:prstGeom>
        </p:spPr>
      </p:pic>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Τα χαρακτηριστικότερα μουσικά όργανα</a:t>
            </a:r>
            <a:endParaRPr lang="el-GR" dirty="0"/>
          </a:p>
        </p:txBody>
      </p:sp>
      <p:sp>
        <p:nvSpPr>
          <p:cNvPr id="3" name="2 - Θέση περιεχομένου"/>
          <p:cNvSpPr>
            <a:spLocks noGrp="1"/>
          </p:cNvSpPr>
          <p:nvPr>
            <p:ph idx="1"/>
          </p:nvPr>
        </p:nvSpPr>
        <p:spPr/>
        <p:txBody>
          <a:bodyPr/>
          <a:lstStyle/>
          <a:p>
            <a:r>
              <a:rPr lang="el-GR" dirty="0" smtClean="0"/>
              <a:t>Αρχικά , έχουμε τα</a:t>
            </a:r>
            <a:r>
              <a:rPr lang="en-US" dirty="0" smtClean="0"/>
              <a:t> bass drum, </a:t>
            </a:r>
            <a:r>
              <a:rPr lang="el-GR" dirty="0" smtClean="0"/>
              <a:t>τα οποία είναι  μεγάλα αφρικανικά τύμπανα με μεμβράνη στο πάνω μέρος και παίζονται είτε με το χέρια είτε με ειδικές ξύλινες λαβές</a:t>
            </a:r>
            <a:r>
              <a:rPr lang="en-US" dirty="0" smtClean="0"/>
              <a:t> (</a:t>
            </a:r>
            <a:r>
              <a:rPr lang="el-GR" dirty="0" smtClean="0"/>
              <a:t>επικρουστήρες).</a:t>
            </a:r>
            <a:endParaRPr lang="en-US" dirty="0" smtClean="0"/>
          </a:p>
          <a:p>
            <a:endParaRPr lang="el-GR" dirty="0"/>
          </a:p>
        </p:txBody>
      </p:sp>
      <p:pic>
        <p:nvPicPr>
          <p:cNvPr id="4" name="3 - Εικόνα" descr="bassdrum.jpg"/>
          <p:cNvPicPr>
            <a:picLocks noChangeAspect="1"/>
          </p:cNvPicPr>
          <p:nvPr/>
        </p:nvPicPr>
        <p:blipFill>
          <a:blip r:embed="rId2" cstate="email"/>
          <a:stretch>
            <a:fillRect/>
          </a:stretch>
        </p:blipFill>
        <p:spPr>
          <a:xfrm>
            <a:off x="3643306" y="3971925"/>
            <a:ext cx="5500694" cy="2886075"/>
          </a:xfrm>
          <a:prstGeom prst="rect">
            <a:avLst/>
          </a:prstGeom>
        </p:spPr>
      </p:pic>
    </p:spTree>
  </p:cSld>
  <p:clrMapOvr>
    <a:masterClrMapping/>
  </p:clrMapOvr>
  <p:transition>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Τα </a:t>
            </a:r>
            <a:r>
              <a:rPr lang="en-GB" dirty="0" err="1" smtClean="0"/>
              <a:t>Agogo</a:t>
            </a:r>
            <a:endParaRPr lang="el-GR" dirty="0"/>
          </a:p>
        </p:txBody>
      </p:sp>
      <p:sp>
        <p:nvSpPr>
          <p:cNvPr id="3" name="2 - Θέση περιεχομένου"/>
          <p:cNvSpPr>
            <a:spLocks noGrp="1"/>
          </p:cNvSpPr>
          <p:nvPr>
            <p:ph idx="1"/>
          </p:nvPr>
        </p:nvSpPr>
        <p:spPr/>
        <p:txBody>
          <a:bodyPr/>
          <a:lstStyle/>
          <a:p>
            <a:r>
              <a:rPr lang="el-GR" dirty="0" smtClean="0"/>
              <a:t>Τα </a:t>
            </a:r>
            <a:r>
              <a:rPr lang="en-US" dirty="0" smtClean="0"/>
              <a:t>agogo</a:t>
            </a:r>
            <a:r>
              <a:rPr lang="el-GR" dirty="0" smtClean="0"/>
              <a:t> τα οποία είναι κρουστά μεταλλικά όργανα , τα οποία αποτελούνται από δύο διαφορετικού μήκουs μεταλλικέs κουδούνεs, κωνικού σχήματοs και παίζονται με έναν επικρουστήρα.</a:t>
            </a:r>
            <a:endParaRPr lang="el-GR" dirty="0"/>
          </a:p>
        </p:txBody>
      </p:sp>
      <p:pic>
        <p:nvPicPr>
          <p:cNvPr id="4" name="3 - Εικόνα" descr="agogo.1.jpg"/>
          <p:cNvPicPr>
            <a:picLocks noChangeAspect="1"/>
          </p:cNvPicPr>
          <p:nvPr/>
        </p:nvPicPr>
        <p:blipFill>
          <a:blip r:embed="rId2"/>
          <a:stretch>
            <a:fillRect/>
          </a:stretch>
        </p:blipFill>
        <p:spPr>
          <a:xfrm>
            <a:off x="2214546" y="4572008"/>
            <a:ext cx="4214842" cy="2143140"/>
          </a:xfrm>
          <a:prstGeom prst="rect">
            <a:avLst/>
          </a:prstGeom>
        </p:spPr>
      </p:pic>
    </p:spTree>
  </p:cSld>
  <p:clrMapOvr>
    <a:masterClrMapping/>
  </p:clrMapOvr>
  <p:transition>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Τ</a:t>
            </a:r>
            <a:r>
              <a:rPr lang="en-GB" dirty="0" smtClean="0"/>
              <a:t>o </a:t>
            </a:r>
            <a:r>
              <a:rPr lang="en-GB" dirty="0" err="1" smtClean="0"/>
              <a:t>berimbau</a:t>
            </a:r>
            <a:endParaRPr lang="el-GR" dirty="0"/>
          </a:p>
        </p:txBody>
      </p:sp>
      <p:sp>
        <p:nvSpPr>
          <p:cNvPr id="3" name="2 - Θέση περιεχομένου"/>
          <p:cNvSpPr>
            <a:spLocks noGrp="1"/>
          </p:cNvSpPr>
          <p:nvPr>
            <p:ph idx="1"/>
          </p:nvPr>
        </p:nvSpPr>
        <p:spPr/>
        <p:txBody>
          <a:bodyPr>
            <a:normAutofit/>
          </a:bodyPr>
          <a:lstStyle/>
          <a:p>
            <a:pPr>
              <a:buNone/>
            </a:pPr>
            <a:r>
              <a:rPr lang="el-GR" sz="2400" dirty="0" smtClean="0"/>
              <a:t> 	Το berimbau είναι κρουστό όργανο (σύρμα που κρούεται) της οικογένειας των χορδόφωνων και είναι αφρικάνικης προέλευσης. Έφτασε στην Βραζιλία, μέσω των Αφρικανών σκλάβων και έγινε ιδιαίτερα γνωστό μέσα από τις λαικές εκδηλώσεις όπως η samba de roda .</a:t>
            </a:r>
          </a:p>
          <a:p>
            <a:pPr>
              <a:buNone/>
            </a:pPr>
            <a:endParaRPr lang="el-GR" sz="2400" dirty="0"/>
          </a:p>
        </p:txBody>
      </p:sp>
      <p:pic>
        <p:nvPicPr>
          <p:cNvPr id="4" name="3 - Εικόνα" descr="384778121_orig.jpg"/>
          <p:cNvPicPr>
            <a:picLocks noChangeAspect="1"/>
          </p:cNvPicPr>
          <p:nvPr/>
        </p:nvPicPr>
        <p:blipFill>
          <a:blip r:embed="rId3"/>
          <a:stretch>
            <a:fillRect/>
          </a:stretch>
        </p:blipFill>
        <p:spPr>
          <a:xfrm>
            <a:off x="692150" y="4572008"/>
            <a:ext cx="7759700" cy="2031992"/>
          </a:xfrm>
          <a:prstGeom prst="rect">
            <a:avLst/>
          </a:prstGeom>
        </p:spPr>
      </p:pic>
    </p:spTree>
  </p:cSld>
  <p:clrMapOvr>
    <a:masterClrMapping/>
  </p:clrMapOvr>
  <p:transition>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a:t>
            </a:r>
            <a:r>
              <a:rPr lang="en-GB" dirty="0" smtClean="0"/>
              <a:t>o</a:t>
            </a:r>
            <a:r>
              <a:rPr lang="el-GR" dirty="0" smtClean="0"/>
              <a:t> </a:t>
            </a:r>
            <a:r>
              <a:rPr lang="en-GB" dirty="0" err="1" smtClean="0"/>
              <a:t>cajon</a:t>
            </a:r>
            <a:endParaRPr lang="el-GR" dirty="0"/>
          </a:p>
        </p:txBody>
      </p:sp>
      <p:sp>
        <p:nvSpPr>
          <p:cNvPr id="3" name="2 - Θέση περιεχομένου"/>
          <p:cNvSpPr>
            <a:spLocks noGrp="1"/>
          </p:cNvSpPr>
          <p:nvPr>
            <p:ph idx="1"/>
          </p:nvPr>
        </p:nvSpPr>
        <p:spPr/>
        <p:txBody>
          <a:bodyPr/>
          <a:lstStyle/>
          <a:p>
            <a:r>
              <a:rPr lang="el-GR" dirty="0" smtClean="0"/>
              <a:t>Το cajón είναι ένα ξύλινο κρουστό μουσικό όργανο, αφρο-περουβιανής προέλευσης ,το οποίο μοιάζει με καρέκλα ή με κομμάτι έπιπλου και παίζεται με τα χέρια.</a:t>
            </a:r>
            <a:endParaRPr lang="el-GR" dirty="0"/>
          </a:p>
        </p:txBody>
      </p:sp>
      <p:pic>
        <p:nvPicPr>
          <p:cNvPr id="5" name="4 - Εικόνα" descr="αρχείο λήψης.jpg"/>
          <p:cNvPicPr>
            <a:picLocks noChangeAspect="1"/>
          </p:cNvPicPr>
          <p:nvPr/>
        </p:nvPicPr>
        <p:blipFill>
          <a:blip r:embed="rId2"/>
          <a:stretch>
            <a:fillRect/>
          </a:stretch>
        </p:blipFill>
        <p:spPr>
          <a:xfrm>
            <a:off x="4857752" y="3643314"/>
            <a:ext cx="3143272" cy="2019300"/>
          </a:xfrm>
          <a:prstGeom prst="rect">
            <a:avLst/>
          </a:prstGeom>
        </p:spPr>
      </p:pic>
    </p:spTree>
  </p:cSld>
  <p:clrMapOvr>
    <a:masterClrMapping/>
  </p:clrMapOvr>
  <p:transition>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GB" dirty="0" smtClean="0"/>
              <a:t>To </a:t>
            </a:r>
            <a:r>
              <a:rPr lang="en-GB" dirty="0" err="1" smtClean="0"/>
              <a:t>Djembe</a:t>
            </a:r>
            <a:r>
              <a:rPr lang="en-GB" dirty="0" smtClean="0"/>
              <a:t> </a:t>
            </a:r>
            <a:endParaRPr lang="el-GR" dirty="0"/>
          </a:p>
        </p:txBody>
      </p:sp>
      <p:sp>
        <p:nvSpPr>
          <p:cNvPr id="3" name="2 - Θέση περιεχομένου"/>
          <p:cNvSpPr>
            <a:spLocks noGrp="1"/>
          </p:cNvSpPr>
          <p:nvPr>
            <p:ph idx="1"/>
          </p:nvPr>
        </p:nvSpPr>
        <p:spPr/>
        <p:txBody>
          <a:bodyPr>
            <a:normAutofit/>
          </a:bodyPr>
          <a:lstStyle/>
          <a:p>
            <a:pPr>
              <a:buNone/>
            </a:pPr>
            <a:r>
              <a:rPr lang="el-GR" sz="2000" dirty="0" smtClean="0"/>
              <a:t>	Το Djembe είναι ένα κρουστό μουσικό όργανο της Δυτικής Αφρικής .Το σώμα του είναι ξύλινο , παραδοσιακά πελεκημένο από έναν κορμό τροπικού δέντρου , με κυπελοειδές σχήμα. Αυτό το σχήμα του δίνει πολύ δυνατά μπάσσα χτυπήματα . Από τη μία πλευρά του έχει δέρμα κατσικιού ή μοσχαριού, που τεντώνεται με ένα σύστημα 3 σιδερένιων στεφανιών και ανθεκτικού σκοινιού . </a:t>
            </a:r>
            <a:endParaRPr lang="el-GR" sz="2000" dirty="0"/>
          </a:p>
        </p:txBody>
      </p:sp>
      <p:pic>
        <p:nvPicPr>
          <p:cNvPr id="4" name="3 - Εικόνα" descr="what-does-djembe-mean.jpg"/>
          <p:cNvPicPr>
            <a:picLocks noChangeAspect="1"/>
          </p:cNvPicPr>
          <p:nvPr/>
        </p:nvPicPr>
        <p:blipFill>
          <a:blip r:embed="rId2"/>
          <a:stretch>
            <a:fillRect/>
          </a:stretch>
        </p:blipFill>
        <p:spPr>
          <a:xfrm>
            <a:off x="4214810" y="4071942"/>
            <a:ext cx="4572032" cy="2786058"/>
          </a:xfrm>
          <a:prstGeom prst="rect">
            <a:avLst/>
          </a:prstGeom>
        </p:spPr>
      </p:pic>
    </p:spTree>
  </p:cSld>
  <p:clrMapOvr>
    <a:masterClrMapping/>
  </p:clrMapOvr>
  <p:transition>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GB" dirty="0" smtClean="0"/>
              <a:t>To </a:t>
            </a:r>
            <a:r>
              <a:rPr lang="en-GB" dirty="0" err="1" smtClean="0"/>
              <a:t>kora</a:t>
            </a:r>
            <a:r>
              <a:rPr lang="en-GB" dirty="0" smtClean="0"/>
              <a:t> </a:t>
            </a:r>
            <a:endParaRPr lang="el-GR" dirty="0"/>
          </a:p>
        </p:txBody>
      </p:sp>
      <p:sp>
        <p:nvSpPr>
          <p:cNvPr id="3" name="2 - Θέση περιεχομένου"/>
          <p:cNvSpPr>
            <a:spLocks noGrp="1"/>
          </p:cNvSpPr>
          <p:nvPr>
            <p:ph idx="1"/>
          </p:nvPr>
        </p:nvSpPr>
        <p:spPr/>
        <p:txBody>
          <a:bodyPr/>
          <a:lstStyle/>
          <a:p>
            <a:r>
              <a:rPr lang="el-GR" dirty="0" smtClean="0"/>
              <a:t>Το  όργανο </a:t>
            </a:r>
            <a:r>
              <a:rPr lang="en-GB" dirty="0" err="1" smtClean="0"/>
              <a:t>kora</a:t>
            </a:r>
            <a:r>
              <a:rPr lang="el-GR" dirty="0" smtClean="0"/>
              <a:t> προέρχεται από την παράδοση των βασιλικών αυλών, διαθέτει 19 ή 21 χορδές, και εκτελείται μόνο από άνδρες επαγγελματίες μουσικούς.</a:t>
            </a:r>
            <a:endParaRPr lang="el-GR" dirty="0"/>
          </a:p>
        </p:txBody>
      </p:sp>
      <p:pic>
        <p:nvPicPr>
          <p:cNvPr id="4" name="3 - Εικόνα" descr="Harpe-luth kora (c) Daniel Martin.jpg"/>
          <p:cNvPicPr>
            <a:picLocks noChangeAspect="1"/>
          </p:cNvPicPr>
          <p:nvPr/>
        </p:nvPicPr>
        <p:blipFill>
          <a:blip r:embed="rId2" cstate="email"/>
          <a:stretch>
            <a:fillRect/>
          </a:stretch>
        </p:blipFill>
        <p:spPr>
          <a:xfrm>
            <a:off x="2643174" y="3714752"/>
            <a:ext cx="2928958" cy="2786082"/>
          </a:xfrm>
          <a:prstGeom prst="rect">
            <a:avLst/>
          </a:prstGeom>
        </p:spPr>
      </p:pic>
      <p:pic>
        <p:nvPicPr>
          <p:cNvPr id="5" name="4 - Εικόνα" descr="Deluxe-Kora-Sliderh.jpg"/>
          <p:cNvPicPr>
            <a:picLocks noChangeAspect="1"/>
          </p:cNvPicPr>
          <p:nvPr/>
        </p:nvPicPr>
        <p:blipFill>
          <a:blip r:embed="rId3" cstate="email"/>
          <a:stretch>
            <a:fillRect/>
          </a:stretch>
        </p:blipFill>
        <p:spPr>
          <a:xfrm>
            <a:off x="5572132" y="3714752"/>
            <a:ext cx="2714644" cy="2786082"/>
          </a:xfrm>
          <a:prstGeom prst="rect">
            <a:avLst/>
          </a:prstGeo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71736" y="285728"/>
            <a:ext cx="3960000" cy="1440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dirty="0" smtClean="0">
                <a:ln w="0"/>
                <a:solidFill>
                  <a:schemeClr val="tx1"/>
                </a:solidFill>
                <a:effectLst>
                  <a:reflection blurRad="12700" stA="50000" endPos="50000" dist="5000" dir="5400000" sy="-100000" rotWithShape="0"/>
                </a:effectLst>
              </a:rPr>
              <a:t>ΑΡΧΑΙΑ ΠΕΡΙΟΔΟΣ</a:t>
            </a:r>
            <a:endParaRPr lang="el-GR" b="1" dirty="0">
              <a:ln w="0"/>
              <a:solidFill>
                <a:schemeClr val="tx1"/>
              </a:solidFill>
              <a:effectLst>
                <a:reflection blurRad="12700" stA="50000" endPos="50000" dist="5000" dir="5400000" sy="-100000" rotWithShape="0"/>
              </a:effectLst>
            </a:endParaRPr>
          </a:p>
        </p:txBody>
      </p:sp>
      <p:pic>
        <p:nvPicPr>
          <p:cNvPr id="13314" name="Picture 2" descr="Orfeu-atenas.jpg"/>
          <p:cNvPicPr>
            <a:picLocks noChangeAspect="1" noChangeArrowheads="1"/>
          </p:cNvPicPr>
          <p:nvPr/>
        </p:nvPicPr>
        <p:blipFill>
          <a:blip r:embed="rId2"/>
          <a:srcRect/>
          <a:stretch>
            <a:fillRect/>
          </a:stretch>
        </p:blipFill>
        <p:spPr bwMode="auto">
          <a:xfrm>
            <a:off x="857224" y="2000240"/>
            <a:ext cx="2428892" cy="3675019"/>
          </a:xfrm>
          <a:prstGeom prst="rect">
            <a:avLst/>
          </a:prstGeom>
          <a:noFill/>
        </p:spPr>
      </p:pic>
      <p:pic>
        <p:nvPicPr>
          <p:cNvPr id="13316" name="Picture 4" descr="https://upload.wikimedia.org/wikipedia/commons/thumb/2/20/Muse_lyre_Louvre_CA482.jpg/220px-Muse_lyre_Louvre_CA482.jpg"/>
          <p:cNvPicPr>
            <a:picLocks noChangeAspect="1" noChangeArrowheads="1"/>
          </p:cNvPicPr>
          <p:nvPr/>
        </p:nvPicPr>
        <p:blipFill>
          <a:blip r:embed="rId3"/>
          <a:srcRect/>
          <a:stretch>
            <a:fillRect/>
          </a:stretch>
        </p:blipFill>
        <p:spPr bwMode="auto">
          <a:xfrm>
            <a:off x="5500694" y="1928802"/>
            <a:ext cx="2809880" cy="4253138"/>
          </a:xfrm>
          <a:prstGeom prst="rect">
            <a:avLst/>
          </a:prstGeom>
          <a:noFill/>
        </p:spPr>
      </p:pic>
    </p:spTree>
  </p:cSld>
  <p:clrMapOvr>
    <a:masterClrMapping/>
  </p:clrMapOvr>
  <p:transition>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To </a:t>
            </a:r>
            <a:r>
              <a:rPr lang="en-GB" dirty="0" err="1" smtClean="0"/>
              <a:t>Mbira</a:t>
            </a:r>
            <a:endParaRPr lang="el-GR" dirty="0"/>
          </a:p>
        </p:txBody>
      </p:sp>
      <p:sp>
        <p:nvSpPr>
          <p:cNvPr id="3" name="2 - Θέση περιεχομένου"/>
          <p:cNvSpPr>
            <a:spLocks noGrp="1"/>
          </p:cNvSpPr>
          <p:nvPr>
            <p:ph idx="1"/>
          </p:nvPr>
        </p:nvSpPr>
        <p:spPr/>
        <p:txBody>
          <a:bodyPr>
            <a:normAutofit/>
          </a:bodyPr>
          <a:lstStyle/>
          <a:p>
            <a:pPr>
              <a:buNone/>
            </a:pPr>
            <a:r>
              <a:rPr lang="en-GB" sz="2000" dirty="0" smtClean="0"/>
              <a:t>	</a:t>
            </a:r>
            <a:r>
              <a:rPr lang="el-GR" sz="2000" dirty="0" smtClean="0"/>
              <a:t>Το Mbira είναι ένα λαϊκό όργανο από την Αφρική που αποκαλείται πιάνο του αντίχειρα. Είναι χειροποίητο και αποτελείται από διάφορα μεταλλικά δόντια</a:t>
            </a:r>
            <a:r>
              <a:rPr lang="en-US" sz="2000" dirty="0" smtClean="0"/>
              <a:t> </a:t>
            </a:r>
            <a:r>
              <a:rPr lang="el-GR" sz="2000" dirty="0" smtClean="0"/>
              <a:t>τα οποία συνδέονται με μια κολοκύθα ή ένα κομμάτι του ξύλου</a:t>
            </a:r>
            <a:r>
              <a:rPr lang="en-US" sz="2000" dirty="0" smtClean="0"/>
              <a:t>. </a:t>
            </a:r>
            <a:r>
              <a:rPr lang="el-GR" sz="2000" dirty="0" smtClean="0"/>
              <a:t>Είναι μικρού μεγέθους και παίζεται με τον αντίχειρα.</a:t>
            </a:r>
            <a:r>
              <a:rPr lang="en-US" sz="2000" dirty="0" smtClean="0"/>
              <a:t> </a:t>
            </a:r>
            <a:endParaRPr lang="el-GR" sz="2000" dirty="0" smtClean="0"/>
          </a:p>
          <a:p>
            <a:pPr>
              <a:buNone/>
            </a:pPr>
            <a:endParaRPr lang="el-GR" dirty="0" smtClean="0"/>
          </a:p>
          <a:p>
            <a:pPr>
              <a:buNone/>
            </a:pPr>
            <a:endParaRPr lang="el-GR" dirty="0" smtClean="0"/>
          </a:p>
          <a:p>
            <a:pPr>
              <a:buNone/>
            </a:pPr>
            <a:r>
              <a:rPr lang="el-GR" dirty="0" smtClean="0"/>
              <a:t/>
            </a:r>
            <a:br>
              <a:rPr lang="el-GR" dirty="0" smtClean="0"/>
            </a:br>
            <a:endParaRPr lang="el-GR" dirty="0"/>
          </a:p>
        </p:txBody>
      </p:sp>
      <p:pic>
        <p:nvPicPr>
          <p:cNvPr id="4" name="3 - Εικόνα" descr="Holding_an_mbira_dzavadzimu.jpg"/>
          <p:cNvPicPr>
            <a:picLocks noChangeAspect="1"/>
          </p:cNvPicPr>
          <p:nvPr/>
        </p:nvPicPr>
        <p:blipFill>
          <a:blip r:embed="rId2" cstate="email"/>
          <a:stretch>
            <a:fillRect/>
          </a:stretch>
        </p:blipFill>
        <p:spPr>
          <a:xfrm>
            <a:off x="500034" y="3857628"/>
            <a:ext cx="8215370" cy="3000372"/>
          </a:xfrm>
          <a:prstGeom prst="rect">
            <a:avLst/>
          </a:prstGeom>
        </p:spPr>
      </p:pic>
    </p:spTree>
  </p:cSld>
  <p:clrMapOvr>
    <a:masterClrMapping/>
  </p:clrMapOvr>
  <p:transition>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O</a:t>
            </a:r>
            <a:r>
              <a:rPr lang="el-GR" dirty="0" smtClean="0"/>
              <a:t>ι Αυλοί </a:t>
            </a:r>
            <a:endParaRPr lang="el-GR" dirty="0"/>
          </a:p>
        </p:txBody>
      </p:sp>
      <p:sp>
        <p:nvSpPr>
          <p:cNvPr id="3" name="2 - Θέση περιεχομένου"/>
          <p:cNvSpPr>
            <a:spLocks noGrp="1"/>
          </p:cNvSpPr>
          <p:nvPr>
            <p:ph idx="1"/>
          </p:nvPr>
        </p:nvSpPr>
        <p:spPr/>
        <p:txBody>
          <a:bodyPr/>
          <a:lstStyle/>
          <a:p>
            <a:pPr>
              <a:buNone/>
            </a:pPr>
            <a:r>
              <a:rPr lang="el-GR" i="1" dirty="0" smtClean="0"/>
              <a:t>	Οι Αυλοί</a:t>
            </a:r>
            <a:r>
              <a:rPr lang="el-GR" dirty="0" smtClean="0"/>
              <a:t> (καλαμένιοι, ή από κέρατο αντιλόπης, απλοί ή </a:t>
            </a:r>
            <a:r>
              <a:rPr lang="el-GR" i="1" dirty="0" smtClean="0"/>
              <a:t>αυλοί</a:t>
            </a:r>
            <a:r>
              <a:rPr lang="el-GR" dirty="0" smtClean="0"/>
              <a:t> του Πάνα)</a:t>
            </a:r>
            <a:br>
              <a:rPr lang="el-GR" dirty="0" smtClean="0"/>
            </a:br>
            <a:endParaRPr lang="el-GR" dirty="0"/>
          </a:p>
        </p:txBody>
      </p:sp>
      <p:pic>
        <p:nvPicPr>
          <p:cNvPr id="5" name="4 - Εικόνα" descr="7485015.jpg"/>
          <p:cNvPicPr>
            <a:picLocks noChangeAspect="1"/>
          </p:cNvPicPr>
          <p:nvPr/>
        </p:nvPicPr>
        <p:blipFill>
          <a:blip r:embed="rId2" cstate="email"/>
          <a:stretch>
            <a:fillRect/>
          </a:stretch>
        </p:blipFill>
        <p:spPr>
          <a:xfrm>
            <a:off x="4381500" y="3071810"/>
            <a:ext cx="4762500" cy="3786190"/>
          </a:xfrm>
          <a:prstGeom prst="rect">
            <a:avLst/>
          </a:prstGeom>
        </p:spPr>
      </p:pic>
      <p:pic>
        <p:nvPicPr>
          <p:cNvPr id="6" name="5 - Εικόνα" descr="ceb1cf85cebbcebfceaf.jpg"/>
          <p:cNvPicPr>
            <a:picLocks noChangeAspect="1"/>
          </p:cNvPicPr>
          <p:nvPr/>
        </p:nvPicPr>
        <p:blipFill>
          <a:blip r:embed="rId3" cstate="email"/>
          <a:stretch>
            <a:fillRect/>
          </a:stretch>
        </p:blipFill>
        <p:spPr>
          <a:xfrm>
            <a:off x="857224" y="3286124"/>
            <a:ext cx="4000528" cy="3071834"/>
          </a:xfrm>
          <a:prstGeom prst="rect">
            <a:avLst/>
          </a:prstGeom>
        </p:spPr>
      </p:pic>
    </p:spTree>
  </p:cSld>
  <p:clrMapOvr>
    <a:masterClrMapping/>
  </p:clrMapOvr>
  <p:transition>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n-GB" dirty="0" smtClean="0"/>
              <a:t>shekere</a:t>
            </a:r>
            <a:endParaRPr lang="el-GR" dirty="0"/>
          </a:p>
        </p:txBody>
      </p:sp>
      <p:sp>
        <p:nvSpPr>
          <p:cNvPr id="3" name="2 - Θέση περιεχομένου"/>
          <p:cNvSpPr>
            <a:spLocks noGrp="1"/>
          </p:cNvSpPr>
          <p:nvPr>
            <p:ph idx="1"/>
          </p:nvPr>
        </p:nvSpPr>
        <p:spPr/>
        <p:txBody>
          <a:bodyPr>
            <a:normAutofit/>
          </a:bodyPr>
          <a:lstStyle/>
          <a:p>
            <a:r>
              <a:rPr lang="el-GR" sz="2200" dirty="0" smtClean="0"/>
              <a:t>Το </a:t>
            </a:r>
            <a:r>
              <a:rPr lang="en-GB" sz="2200" dirty="0" smtClean="0"/>
              <a:t>shekere </a:t>
            </a:r>
            <a:r>
              <a:rPr lang="el-GR" sz="2200" dirty="0" smtClean="0"/>
              <a:t>είναι ένα κρουστό όργανο από την Αφρική . Αποτελείται από μια ξηρά κολοκύθα και από χάντρες που υφαίνονται σε έναν ιστό καλύπτοντας την κολοκύθα. Σε όλη την ήπειρο αποκαλείται διαφορετικά, όπως lilolo, axatse (Γκάνα), και chequere. Το shekere γίνεται από μικρές κολοκύθες. Η μορφή της κολοκύθας καθορίζει τον ήχο του οργάνου.</a:t>
            </a:r>
            <a:endParaRPr lang="el-GR" sz="2200" dirty="0"/>
          </a:p>
        </p:txBody>
      </p:sp>
      <p:pic>
        <p:nvPicPr>
          <p:cNvPr id="4" name="3 - Εικόνα" descr="maxresdefault.jpg"/>
          <p:cNvPicPr>
            <a:picLocks noChangeAspect="1"/>
          </p:cNvPicPr>
          <p:nvPr/>
        </p:nvPicPr>
        <p:blipFill>
          <a:blip r:embed="rId2" cstate="email"/>
          <a:stretch>
            <a:fillRect/>
          </a:stretch>
        </p:blipFill>
        <p:spPr>
          <a:xfrm>
            <a:off x="2000232" y="4286256"/>
            <a:ext cx="6572296" cy="2571744"/>
          </a:xfrm>
          <a:prstGeom prst="rect">
            <a:avLst/>
          </a:prstGeom>
        </p:spPr>
      </p:pic>
    </p:spTree>
  </p:cSld>
  <p:clrMapOvr>
    <a:masterClrMapping/>
  </p:clrMapOvr>
  <p:transition>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Talking drum</a:t>
            </a:r>
            <a:endParaRPr lang="el-GR" dirty="0"/>
          </a:p>
        </p:txBody>
      </p:sp>
      <p:sp>
        <p:nvSpPr>
          <p:cNvPr id="3" name="2 - Θέση περιεχομένου"/>
          <p:cNvSpPr>
            <a:spLocks noGrp="1"/>
          </p:cNvSpPr>
          <p:nvPr>
            <p:ph idx="1"/>
          </p:nvPr>
        </p:nvSpPr>
        <p:spPr/>
        <p:txBody>
          <a:bodyPr/>
          <a:lstStyle/>
          <a:p>
            <a:r>
              <a:rPr lang="el-GR" dirty="0" smtClean="0"/>
              <a:t>Τα τύμπανα που μιλούν (</a:t>
            </a:r>
            <a:r>
              <a:rPr lang="el-GR" dirty="0" err="1" smtClean="0"/>
              <a:t>talking</a:t>
            </a:r>
            <a:r>
              <a:rPr lang="el-GR" dirty="0" smtClean="0"/>
              <a:t> </a:t>
            </a:r>
            <a:r>
              <a:rPr lang="el-GR" dirty="0" err="1" smtClean="0"/>
              <a:t>drum</a:t>
            </a:r>
            <a:r>
              <a:rPr lang="el-GR" dirty="0" smtClean="0"/>
              <a:t>):</a:t>
            </a:r>
            <a:br>
              <a:rPr lang="el-GR" dirty="0" smtClean="0"/>
            </a:br>
            <a:r>
              <a:rPr lang="el-GR" dirty="0" smtClean="0"/>
              <a:t>Ο εκτελεστής τεντώνει ή χαλαρώνει τα σκοινιά που στερεώνουν τις μεμβράνες του τυμπάνου.</a:t>
            </a:r>
          </a:p>
          <a:p>
            <a:endParaRPr lang="el-GR" dirty="0"/>
          </a:p>
        </p:txBody>
      </p:sp>
      <p:pic>
        <p:nvPicPr>
          <p:cNvPr id="4" name="3 - Εικόνα" descr="images.jpg"/>
          <p:cNvPicPr>
            <a:picLocks noChangeAspect="1"/>
          </p:cNvPicPr>
          <p:nvPr/>
        </p:nvPicPr>
        <p:blipFill>
          <a:blip r:embed="rId2"/>
          <a:stretch>
            <a:fillRect/>
          </a:stretch>
        </p:blipFill>
        <p:spPr>
          <a:xfrm rot="20452095">
            <a:off x="895215" y="3963408"/>
            <a:ext cx="1828800" cy="1847853"/>
          </a:xfrm>
          <a:prstGeom prst="rect">
            <a:avLst/>
          </a:prstGeom>
        </p:spPr>
      </p:pic>
      <p:pic>
        <p:nvPicPr>
          <p:cNvPr id="5" name="4 - Εικόνα" descr="images (1).jpg"/>
          <p:cNvPicPr>
            <a:picLocks noChangeAspect="1"/>
          </p:cNvPicPr>
          <p:nvPr/>
        </p:nvPicPr>
        <p:blipFill>
          <a:blip r:embed="rId3"/>
          <a:stretch>
            <a:fillRect/>
          </a:stretch>
        </p:blipFill>
        <p:spPr>
          <a:xfrm>
            <a:off x="3071803" y="3786190"/>
            <a:ext cx="2571768" cy="2214578"/>
          </a:xfrm>
          <a:prstGeom prst="rect">
            <a:avLst/>
          </a:prstGeom>
        </p:spPr>
      </p:pic>
      <p:pic>
        <p:nvPicPr>
          <p:cNvPr id="6" name="5 - Εικόνα" descr="td.jpg"/>
          <p:cNvPicPr>
            <a:picLocks noChangeAspect="1"/>
          </p:cNvPicPr>
          <p:nvPr/>
        </p:nvPicPr>
        <p:blipFill>
          <a:blip r:embed="rId4" cstate="email"/>
          <a:stretch>
            <a:fillRect/>
          </a:stretch>
        </p:blipFill>
        <p:spPr>
          <a:xfrm>
            <a:off x="5643570" y="3786190"/>
            <a:ext cx="3048000" cy="2214578"/>
          </a:xfrm>
          <a:prstGeom prst="rect">
            <a:avLst/>
          </a:prstGeom>
        </p:spPr>
      </p:pic>
    </p:spTree>
  </p:cSld>
  <p:clrMapOvr>
    <a:masterClrMapping/>
  </p:clrMapOvr>
  <p:transition>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To african horn</a:t>
            </a:r>
            <a:endParaRPr lang="el-GR" dirty="0"/>
          </a:p>
        </p:txBody>
      </p:sp>
      <p:sp>
        <p:nvSpPr>
          <p:cNvPr id="3" name="2 - Θέση περιεχομένου"/>
          <p:cNvSpPr>
            <a:spLocks noGrp="1"/>
          </p:cNvSpPr>
          <p:nvPr>
            <p:ph idx="1"/>
          </p:nvPr>
        </p:nvSpPr>
        <p:spPr/>
        <p:txBody>
          <a:bodyPr/>
          <a:lstStyle/>
          <a:p>
            <a:r>
              <a:rPr lang="el-GR" sz="2400" dirty="0" smtClean="0"/>
              <a:t>Τ</a:t>
            </a:r>
            <a:r>
              <a:rPr lang="en-GB" sz="2400" dirty="0" smtClean="0"/>
              <a:t>o</a:t>
            </a:r>
            <a:r>
              <a:rPr lang="el-GR" sz="2400" dirty="0" smtClean="0"/>
              <a:t> </a:t>
            </a:r>
            <a:r>
              <a:rPr lang="en-GB" sz="2400" dirty="0" smtClean="0"/>
              <a:t>african horn </a:t>
            </a:r>
            <a:r>
              <a:rPr lang="el-GR" sz="2400" dirty="0" smtClean="0"/>
              <a:t>το οποίο κατασκευάζεται από κέρατο αντιλόπης ή άλλου ζώου. Ο ήχος του μοιάζει με του ελέφαντα κι έχουμε διαφορετικό ήχο ανάλογα με το μέγεθος  και το σχήμα του. Είναι από τα αρχαιότερα πνευστά .Στις μέρες μας κατασκευάζεται από πλαστικό.</a:t>
            </a:r>
          </a:p>
          <a:p>
            <a:pPr>
              <a:buNone/>
            </a:pPr>
            <a:endParaRPr lang="el-GR" dirty="0"/>
          </a:p>
        </p:txBody>
      </p:sp>
      <p:pic>
        <p:nvPicPr>
          <p:cNvPr id="4" name="3 - Εικόνα" descr="images (2).jpg"/>
          <p:cNvPicPr>
            <a:picLocks noChangeAspect="1"/>
          </p:cNvPicPr>
          <p:nvPr/>
        </p:nvPicPr>
        <p:blipFill>
          <a:blip r:embed="rId2"/>
          <a:stretch>
            <a:fillRect/>
          </a:stretch>
        </p:blipFill>
        <p:spPr>
          <a:xfrm>
            <a:off x="5715008" y="4071942"/>
            <a:ext cx="3071834" cy="2357454"/>
          </a:xfrm>
          <a:prstGeom prst="rect">
            <a:avLst/>
          </a:prstGeom>
        </p:spPr>
      </p:pic>
    </p:spTree>
  </p:cSld>
  <p:clrMapOvr>
    <a:masterClrMapping/>
  </p:clrMapOvr>
  <p:transition>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μουσική των χωρών </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Στη συνέχεια , θα δούμε τις μουσικές παραδόσεις , τα μουσικά ακούσματα και τα βασικά χαρακτηριστικά των χωρών από όλα τα μήκη και πλάτη της Αφρικής. Πιο συγκεκριμένα, οι χώρες αυτές είναι οι ακόλουθες :</a:t>
            </a:r>
          </a:p>
          <a:p>
            <a:r>
              <a:rPr lang="el-GR" dirty="0" smtClean="0"/>
              <a:t>Αλγερία</a:t>
            </a:r>
          </a:p>
          <a:p>
            <a:r>
              <a:rPr lang="el-GR" dirty="0" smtClean="0"/>
              <a:t>Σενεγάλη</a:t>
            </a:r>
          </a:p>
          <a:p>
            <a:r>
              <a:rPr lang="el-GR" dirty="0" smtClean="0"/>
              <a:t>Καμερούν</a:t>
            </a:r>
          </a:p>
          <a:p>
            <a:r>
              <a:rPr lang="el-GR" dirty="0" smtClean="0"/>
              <a:t>Κονγκό  και </a:t>
            </a:r>
          </a:p>
          <a:p>
            <a:r>
              <a:rPr lang="el-GR" dirty="0" smtClean="0"/>
              <a:t>Αγκόλα</a:t>
            </a:r>
            <a:endParaRPr lang="el-GR" dirty="0"/>
          </a:p>
        </p:txBody>
      </p:sp>
    </p:spTree>
  </p:cSld>
  <p:clrMapOvr>
    <a:masterClrMapping/>
  </p:clrMapOvr>
  <p:transition>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μουσική στην Αλγερία </a:t>
            </a:r>
            <a:endParaRPr lang="el-GR" dirty="0"/>
          </a:p>
        </p:txBody>
      </p:sp>
      <p:sp>
        <p:nvSpPr>
          <p:cNvPr id="3" name="2 - Θέση περιεχομένου"/>
          <p:cNvSpPr>
            <a:spLocks noGrp="1"/>
          </p:cNvSpPr>
          <p:nvPr>
            <p:ph idx="1"/>
          </p:nvPr>
        </p:nvSpPr>
        <p:spPr/>
        <p:txBody>
          <a:bodyPr/>
          <a:lstStyle/>
          <a:p>
            <a:r>
              <a:rPr lang="el-GR" dirty="0" smtClean="0"/>
              <a:t>Η μουσική παράδοση της Αλγερίας είναι πολύ πλούσια εξαιτίας των πολλών πολιτιστικών επιρροών που δέχτηκε η χώρα της Μεσογείου,  ειδικότερα των Γάλλων κατακτητών . Έτσι γεννήθηκαν μουσικά είδη, όπως η μουσική ελ ασρί, η σαάμπι, η μουσική των κοινωνικών εκδηλώσεων καθώς και του κοινωνικού περιθωρίου.    </a:t>
            </a:r>
            <a:endParaRPr lang="el-GR" dirty="0"/>
          </a:p>
        </p:txBody>
      </p:sp>
    </p:spTree>
  </p:cSld>
  <p:clrMapOvr>
    <a:masterClrMapping/>
  </p:clrMapOvr>
  <p:transition>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Βασικά μουσικά χαρακτηριστικά της Σενεγάλης</a:t>
            </a:r>
            <a:endParaRPr lang="el-GR" dirty="0"/>
          </a:p>
        </p:txBody>
      </p:sp>
      <p:sp>
        <p:nvSpPr>
          <p:cNvPr id="3" name="2 - Θέση περιεχομένου"/>
          <p:cNvSpPr>
            <a:spLocks noGrp="1"/>
          </p:cNvSpPr>
          <p:nvPr>
            <p:ph idx="1"/>
          </p:nvPr>
        </p:nvSpPr>
        <p:spPr>
          <a:xfrm>
            <a:off x="357158" y="2285992"/>
            <a:ext cx="8229600" cy="4325112"/>
          </a:xfrm>
        </p:spPr>
        <p:txBody>
          <a:bodyPr>
            <a:normAutofit fontScale="92500" lnSpcReduction="20000"/>
          </a:bodyPr>
          <a:lstStyle/>
          <a:p>
            <a:pPr>
              <a:buNone/>
            </a:pPr>
            <a:r>
              <a:rPr lang="el-GR" dirty="0" smtClean="0"/>
              <a:t>Τα βασικότερα μουσικά χαρακτηριστικά της Σενεγαλέζικης μουσικ</a:t>
            </a:r>
            <a:r>
              <a:rPr lang="el-GR" dirty="0"/>
              <a:t>ή</a:t>
            </a:r>
            <a:r>
              <a:rPr lang="el-GR" dirty="0" smtClean="0"/>
              <a:t>ς είναι:</a:t>
            </a:r>
          </a:p>
          <a:p>
            <a:r>
              <a:rPr lang="el-GR" dirty="0" smtClean="0"/>
              <a:t> Ο ρυθμός (συγκρινόμενος με του Δυτικού κόσμου), που αποτελεί ένα πολύπλοκο πλέγμα ρυθμικών σχημάτων </a:t>
            </a:r>
          </a:p>
          <a:p>
            <a:r>
              <a:rPr lang="el-GR" dirty="0" smtClean="0"/>
              <a:t>Η μουσική βασίζεται περισσότερο στον αυτοσχεδιασμό και λιγότερο στη σημειογραφία και</a:t>
            </a:r>
          </a:p>
          <a:p>
            <a:r>
              <a:rPr lang="el-GR" dirty="0" smtClean="0"/>
              <a:t>Η ποικιλία των κρουστών οργάνων είναι αξιοθαύμαστη </a:t>
            </a:r>
            <a:endParaRPr lang="el-GR" dirty="0"/>
          </a:p>
        </p:txBody>
      </p:sp>
    </p:spTree>
  </p:cSld>
  <p:clrMapOvr>
    <a:masterClrMapping/>
  </p:clrMapOvr>
  <p:transition>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Η μουσική του Καμερούν </a:t>
            </a:r>
            <a:endParaRPr lang="el-GR" dirty="0"/>
          </a:p>
        </p:txBody>
      </p:sp>
      <p:sp>
        <p:nvSpPr>
          <p:cNvPr id="3" name="2 - Θέση περιεχομένου"/>
          <p:cNvSpPr>
            <a:spLocks noGrp="1"/>
          </p:cNvSpPr>
          <p:nvPr>
            <p:ph idx="1"/>
          </p:nvPr>
        </p:nvSpPr>
        <p:spPr/>
        <p:txBody>
          <a:bodyPr/>
          <a:lstStyle/>
          <a:p>
            <a:pPr>
              <a:buNone/>
            </a:pPr>
            <a:r>
              <a:rPr lang="el-GR" dirty="0" smtClean="0"/>
              <a:t>	Το πιο γνωστό είδος μουσικής είναι η Μακόσσα, </a:t>
            </a:r>
          </a:p>
          <a:p>
            <a:pPr>
              <a:buNone/>
            </a:pPr>
            <a:r>
              <a:rPr lang="el-GR" dirty="0" smtClean="0"/>
              <a:t>	η οποία είναι η πιο διαδεδομένη και δημοφιλής σε ολόκληρη την Αφρική και συνδυάζεται με τον επίσης πολύ γνωστό εκτός Καμερούν χορό  Μπικούτσι . </a:t>
            </a:r>
          </a:p>
          <a:p>
            <a:pPr>
              <a:buNone/>
            </a:pPr>
            <a:r>
              <a:rPr lang="el-GR" dirty="0" smtClean="0"/>
              <a:t>   </a:t>
            </a:r>
            <a:endParaRPr lang="el-GR" dirty="0"/>
          </a:p>
        </p:txBody>
      </p:sp>
    </p:spTree>
  </p:cSld>
  <p:clrMapOvr>
    <a:masterClrMapping/>
  </p:clrMapOvr>
  <p:transition>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Κονγκό </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Η μουσική της Κένυας είναι πολύ διαφορετική, με πολλούς τύπους λαϊκής μουσικής, λόγω του γεγονότος πως συνυπάρχουν 40 διαφορετικές γλ</a:t>
            </a:r>
            <a:r>
              <a:rPr lang="el-GR" dirty="0"/>
              <a:t>ώ</a:t>
            </a:r>
            <a:r>
              <a:rPr lang="el-GR" dirty="0" smtClean="0"/>
              <a:t>σσες  μέσα στην ίδια χώρα.</a:t>
            </a:r>
          </a:p>
          <a:p>
            <a:pPr>
              <a:buNone/>
            </a:pPr>
            <a:r>
              <a:rPr lang="el-GR" dirty="0" smtClean="0"/>
              <a:t>   Τα είδη της μουσικής είναι οι :</a:t>
            </a:r>
          </a:p>
          <a:p>
            <a:r>
              <a:rPr lang="el-GR" dirty="0" smtClean="0"/>
              <a:t> </a:t>
            </a:r>
            <a:r>
              <a:rPr lang="en-US" dirty="0" smtClean="0"/>
              <a:t> reggae</a:t>
            </a:r>
          </a:p>
          <a:p>
            <a:r>
              <a:rPr lang="el-GR" dirty="0" smtClean="0"/>
              <a:t>  </a:t>
            </a:r>
            <a:r>
              <a:rPr lang="en-US" dirty="0" smtClean="0"/>
              <a:t>Rock and roll </a:t>
            </a:r>
            <a:r>
              <a:rPr lang="el-GR" dirty="0" smtClean="0"/>
              <a:t>και</a:t>
            </a:r>
            <a:endParaRPr lang="en-US" dirty="0" smtClean="0"/>
          </a:p>
          <a:p>
            <a:r>
              <a:rPr lang="el-GR" dirty="0" smtClean="0"/>
              <a:t>  </a:t>
            </a:r>
            <a:r>
              <a:rPr lang="en-US" dirty="0" smtClean="0"/>
              <a:t>funk</a:t>
            </a:r>
            <a:endParaRPr lang="el-GR"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571612"/>
            <a:ext cx="8229600" cy="4357718"/>
          </a:xfrm>
        </p:spPr>
        <p:txBody>
          <a:bodyPr>
            <a:noAutofit/>
          </a:bodyPr>
          <a:lstStyle/>
          <a:p>
            <a:pPr>
              <a:buNone/>
            </a:pPr>
            <a:r>
              <a:rPr lang="el-GR" sz="2800" dirty="0" smtClean="0"/>
              <a:t>     </a:t>
            </a:r>
            <a:r>
              <a:rPr lang="el-GR" sz="3000" dirty="0" smtClean="0"/>
              <a:t>Η αρχαία ελληνική μουσική κατέχει ιδιαίτερη θέση  ανάμεσα  στους  μουσικούς πολιτισμούς της Αρχαιότητας. </a:t>
            </a:r>
          </a:p>
          <a:p>
            <a:pPr>
              <a:buNone/>
            </a:pPr>
            <a:r>
              <a:rPr lang="el-GR" sz="3000" dirty="0" smtClean="0"/>
              <a:t>     Ο κυριότερος λόγος για αυτό είναι οπωσδήποτε το γεγονός ότι οι πηγές για τη μελέτη του αρχαίου ελληνικού μουσικού πολιτισμού είναι περισσότερες από οποιοδήποτε άλλο μουσικό πολιτισμό της αρχαιότητας.</a:t>
            </a:r>
          </a:p>
          <a:p>
            <a:pPr>
              <a:buNone/>
            </a:pPr>
            <a:endParaRPr lang="el-GR" sz="2800" dirty="0"/>
          </a:p>
          <a:p>
            <a:pPr>
              <a:buNone/>
            </a:pPr>
            <a:endParaRPr lang="el-GR" sz="2800" dirty="0" smtClean="0"/>
          </a:p>
        </p:txBody>
      </p:sp>
      <p:sp>
        <p:nvSpPr>
          <p:cNvPr id="4" name="3 - TextBox"/>
          <p:cNvSpPr txBox="1"/>
          <p:nvPr/>
        </p:nvSpPr>
        <p:spPr>
          <a:xfrm>
            <a:off x="3143240" y="428604"/>
            <a:ext cx="39600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sz="4000" b="1" cap="all" dirty="0" smtClean="0">
                <a:ln w="0"/>
                <a:effectLst>
                  <a:reflection blurRad="12700" stA="50000" endPos="50000" dist="5000" dir="5400000" sy="-100000" rotWithShape="0"/>
                </a:effectLst>
              </a:rPr>
              <a:t>ΕΙΣΑΓΩΓΗ</a:t>
            </a:r>
            <a:endParaRPr lang="el-GR" sz="4000" b="1" cap="all" dirty="0">
              <a:ln w="0"/>
              <a:effectLst>
                <a:reflection blurRad="12700" stA="50000" endPos="50000" dist="5000" dir="5400000" sy="-100000" rotWithShape="0"/>
              </a:effectLst>
            </a:endParaRPr>
          </a:p>
        </p:txBody>
      </p:sp>
    </p:spTree>
  </p:cSld>
  <p:clrMapOvr>
    <a:masterClrMapping/>
  </p:clrMapOvr>
  <p:transition>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 </a:t>
            </a:r>
            <a:r>
              <a:rPr lang="el-GR" dirty="0" smtClean="0"/>
              <a:t>μουσική της Αγκόλας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παραδοσιακή μουσική αποτελεί κράμα των στοιχείων των Πορτογάλων αλλά και των αυτοχθόνων της χώρας. Ενδεικτικά, παρατηρούνται ομοιότητες στη μουσική της Βραζιλίας με της Αγκόλας, καθώς και η πρώτη ήταν πορτογαλική αποικία. Η Λουάντα, η οποία είναι η πρωτεύουσα της Αγκόλας, είναι ονομαστή για τα καρναβάλια της τα οποία συνοδεύονται από μουσικές και χορευτικές εκδηλώσεις. </a:t>
            </a:r>
            <a:endParaRPr lang="el-GR" dirty="0"/>
          </a:p>
        </p:txBody>
      </p:sp>
      <p:sp>
        <p:nvSpPr>
          <p:cNvPr id="4" name="3 - TextBox"/>
          <p:cNvSpPr txBox="1"/>
          <p:nvPr/>
        </p:nvSpPr>
        <p:spPr>
          <a:xfrm>
            <a:off x="5500694" y="5857892"/>
            <a:ext cx="2214578" cy="369332"/>
          </a:xfrm>
          <a:prstGeom prst="rect">
            <a:avLst/>
          </a:prstGeom>
          <a:noFill/>
        </p:spPr>
        <p:txBody>
          <a:bodyPr wrap="square" rtlCol="0">
            <a:spAutoFit/>
          </a:bodyPr>
          <a:lstStyle/>
          <a:p>
            <a:r>
              <a:rPr lang="el-GR" dirty="0" smtClean="0">
                <a:hlinkClick r:id="rId3" action="ppaction://hlinksldjump"/>
              </a:rPr>
              <a:t>Περιεχόμενα</a:t>
            </a:r>
            <a:endParaRPr lang="el-GR" dirty="0"/>
          </a:p>
        </p:txBody>
      </p:sp>
    </p:spTree>
  </p:cSld>
  <p:clrMapOvr>
    <a:masterClrMapping/>
  </p:clrMapOvr>
  <p:transition>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rock.jpg"/>
          <p:cNvPicPr>
            <a:picLocks noChangeAspect="1"/>
          </p:cNvPicPr>
          <p:nvPr/>
        </p:nvPicPr>
        <p:blipFill>
          <a:blip r:embed="rId2"/>
          <a:stretch>
            <a:fillRect/>
          </a:stretch>
        </p:blipFill>
        <p:spPr>
          <a:xfrm>
            <a:off x="0" y="0"/>
            <a:ext cx="9144000" cy="6858000"/>
          </a:xfrm>
          <a:prstGeom prst="rect">
            <a:avLst/>
          </a:prstGeom>
        </p:spPr>
      </p:pic>
      <p:sp>
        <p:nvSpPr>
          <p:cNvPr id="2" name="1 - Τίτλος"/>
          <p:cNvSpPr>
            <a:spLocks noGrp="1"/>
          </p:cNvSpPr>
          <p:nvPr>
            <p:ph type="ctrTitle"/>
          </p:nvPr>
        </p:nvSpPr>
        <p:spPr>
          <a:xfrm>
            <a:off x="285720" y="285728"/>
            <a:ext cx="8643998" cy="1357322"/>
          </a:xfrm>
        </p:spPr>
        <p:txBody>
          <a:bodyPr>
            <a:noAutofit/>
          </a:bodyPr>
          <a:lstStyle/>
          <a:p>
            <a:r>
              <a:rPr lang="el-GR" sz="6000" u="sng" dirty="0" smtClean="0">
                <a:solidFill>
                  <a:srgbClr val="FF0000"/>
                </a:solidFill>
              </a:rPr>
              <a:t>Η Ιστορία της </a:t>
            </a:r>
            <a:r>
              <a:rPr lang="en-US" sz="6000" u="sng" dirty="0" smtClean="0">
                <a:solidFill>
                  <a:srgbClr val="FF0000"/>
                </a:solidFill>
              </a:rPr>
              <a:t>rock</a:t>
            </a:r>
            <a:r>
              <a:rPr lang="el-GR" sz="6000" u="sng" dirty="0" smtClean="0">
                <a:solidFill>
                  <a:srgbClr val="FF0000"/>
                </a:solidFill>
              </a:rPr>
              <a:t> μουσικής</a:t>
            </a:r>
            <a:endParaRPr lang="el-GR" sz="6000" u="sng" dirty="0">
              <a:solidFill>
                <a:srgbClr val="FF0000"/>
              </a:solidFill>
            </a:endParaRPr>
          </a:p>
        </p:txBody>
      </p:sp>
      <p:sp>
        <p:nvSpPr>
          <p:cNvPr id="3" name="2 - Υπότιτλος"/>
          <p:cNvSpPr>
            <a:spLocks noGrp="1"/>
          </p:cNvSpPr>
          <p:nvPr>
            <p:ph type="subTitle" idx="1"/>
          </p:nvPr>
        </p:nvSpPr>
        <p:spPr>
          <a:xfrm>
            <a:off x="285720" y="500042"/>
            <a:ext cx="45719" cy="45719"/>
          </a:xfrm>
        </p:spPr>
        <p:txBody>
          <a:bodyPr>
            <a:normAutofit fontScale="25000" lnSpcReduction="20000"/>
          </a:bodyPr>
          <a:lstStyle/>
          <a:p>
            <a:endParaRPr lang="el-GR" dirty="0"/>
          </a:p>
        </p:txBody>
      </p:sp>
      <p:sp>
        <p:nvSpPr>
          <p:cNvPr id="6" name="5 - TextBox"/>
          <p:cNvSpPr txBox="1"/>
          <p:nvPr/>
        </p:nvSpPr>
        <p:spPr>
          <a:xfrm>
            <a:off x="285720" y="2857496"/>
            <a:ext cx="8001056" cy="2308324"/>
          </a:xfrm>
          <a:prstGeom prst="rect">
            <a:avLst/>
          </a:prstGeom>
          <a:noFill/>
        </p:spPr>
        <p:txBody>
          <a:bodyPr wrap="square" rtlCol="0">
            <a:spAutoFit/>
          </a:bodyPr>
          <a:lstStyle/>
          <a:p>
            <a:pPr algn="ctr"/>
            <a:r>
              <a:rPr lang="el-GR" sz="3600" dirty="0" smtClean="0">
                <a:solidFill>
                  <a:srgbClr val="FF0000"/>
                </a:solidFill>
              </a:rPr>
              <a:t>Εγγλέζος Χρήστος</a:t>
            </a:r>
          </a:p>
          <a:p>
            <a:pPr algn="ctr"/>
            <a:r>
              <a:rPr lang="el-GR" sz="3600" dirty="0" err="1" smtClean="0">
                <a:solidFill>
                  <a:srgbClr val="FF0000"/>
                </a:solidFill>
              </a:rPr>
              <a:t>Φράγκος</a:t>
            </a:r>
            <a:r>
              <a:rPr lang="el-GR" sz="3600" dirty="0" smtClean="0">
                <a:solidFill>
                  <a:srgbClr val="FF0000"/>
                </a:solidFill>
              </a:rPr>
              <a:t> Πέτρος</a:t>
            </a:r>
          </a:p>
          <a:p>
            <a:pPr algn="ctr"/>
            <a:r>
              <a:rPr lang="el-GR" sz="3600" dirty="0" err="1" smtClean="0">
                <a:solidFill>
                  <a:srgbClr val="FF0000"/>
                </a:solidFill>
              </a:rPr>
              <a:t>Χασανάι</a:t>
            </a:r>
            <a:r>
              <a:rPr lang="el-GR" sz="3600" dirty="0" smtClean="0">
                <a:solidFill>
                  <a:srgbClr val="FF0000"/>
                </a:solidFill>
              </a:rPr>
              <a:t> </a:t>
            </a:r>
            <a:r>
              <a:rPr lang="el-GR" sz="3600" dirty="0" err="1" smtClean="0">
                <a:solidFill>
                  <a:srgbClr val="FF0000"/>
                </a:solidFill>
              </a:rPr>
              <a:t>Αουρέλ</a:t>
            </a:r>
            <a:endParaRPr lang="el-GR" sz="3600" dirty="0" smtClean="0">
              <a:solidFill>
                <a:srgbClr val="FF0000"/>
              </a:solidFill>
            </a:endParaRPr>
          </a:p>
          <a:p>
            <a:pPr algn="ctr"/>
            <a:r>
              <a:rPr lang="el-GR" sz="3600" dirty="0" err="1" smtClean="0">
                <a:solidFill>
                  <a:srgbClr val="FF0000"/>
                </a:solidFill>
              </a:rPr>
              <a:t>Χατζηράι</a:t>
            </a:r>
            <a:r>
              <a:rPr lang="el-GR" sz="3600" dirty="0" smtClean="0">
                <a:solidFill>
                  <a:srgbClr val="FF0000"/>
                </a:solidFill>
              </a:rPr>
              <a:t> </a:t>
            </a:r>
            <a:r>
              <a:rPr lang="el-GR" sz="3600" dirty="0" err="1" smtClean="0">
                <a:solidFill>
                  <a:srgbClr val="FF0000"/>
                </a:solidFill>
              </a:rPr>
              <a:t>Μαριος</a:t>
            </a:r>
            <a:endParaRPr lang="el-GR" sz="36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dirty="0"/>
              <a:t>Περιεχόμενο</a:t>
            </a:r>
          </a:p>
        </p:txBody>
      </p:sp>
      <p:sp>
        <p:nvSpPr>
          <p:cNvPr id="3" name="2 - Θέση περιεχομένου"/>
          <p:cNvSpPr>
            <a:spLocks noGrp="1"/>
          </p:cNvSpPr>
          <p:nvPr>
            <p:ph idx="1"/>
          </p:nvPr>
        </p:nvSpPr>
        <p:spPr/>
        <p:txBody>
          <a:bodyPr>
            <a:normAutofit/>
          </a:bodyPr>
          <a:lstStyle/>
          <a:p>
            <a:r>
              <a:rPr lang="el-GR" sz="2800" dirty="0"/>
              <a:t>Από </a:t>
            </a:r>
            <a:r>
              <a:rPr lang="en-US" sz="2800" dirty="0"/>
              <a:t>40’s </a:t>
            </a:r>
            <a:r>
              <a:rPr lang="el-GR" sz="2800" dirty="0"/>
              <a:t>μέχρι και </a:t>
            </a:r>
            <a:r>
              <a:rPr lang="el-GR" sz="2800" dirty="0" smtClean="0"/>
              <a:t>σήμερα</a:t>
            </a:r>
            <a:endParaRPr lang="el-GR" sz="2800" dirty="0"/>
          </a:p>
          <a:p>
            <a:r>
              <a:rPr lang="el-GR" sz="2800" dirty="0"/>
              <a:t>Μεγάλες υποκατηγορίες της </a:t>
            </a:r>
            <a:r>
              <a:rPr lang="el-GR" sz="2800" dirty="0" smtClean="0"/>
              <a:t>ροκ</a:t>
            </a:r>
            <a:endParaRPr lang="el-GR" sz="2800" dirty="0"/>
          </a:p>
          <a:p>
            <a:r>
              <a:rPr lang="el-GR" sz="2800" dirty="0"/>
              <a:t>Ροκ στην </a:t>
            </a:r>
            <a:r>
              <a:rPr lang="el-GR" sz="2800" dirty="0" smtClean="0"/>
              <a:t>Ελλάδα</a:t>
            </a:r>
            <a:endParaRPr lang="el-GR" sz="2800" dirty="0"/>
          </a:p>
          <a:p>
            <a:r>
              <a:rPr lang="el-GR" sz="2800" dirty="0"/>
              <a:t>Μεγάλα συγκροτήματα και πρόσωπα</a:t>
            </a:r>
          </a:p>
        </p:txBody>
      </p:sp>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a:t>Η </a:t>
            </a:r>
            <a:r>
              <a:rPr lang="en-US" sz="2400" dirty="0"/>
              <a:t>rock </a:t>
            </a:r>
            <a:r>
              <a:rPr lang="el-GR" sz="2400" dirty="0"/>
              <a:t>μουσική είναι ένα απ τα πιο γνωστά μουσικά ειδή ,έχει επιβιώσει πολλές δεκαετίες  περνώντας από γενιά σε γενιά (από το 1940 μέχρι και σήμερα).</a:t>
            </a:r>
          </a:p>
          <a:p>
            <a:r>
              <a:rPr lang="el-GR" sz="2400" dirty="0"/>
              <a:t>Μέσα στα χρόνια άρχισαν να εμφανίζονται χιλιάδες υποκατηγορίες που διαφέρουν αρκετά μεταξύ τους.</a:t>
            </a:r>
          </a:p>
          <a:p>
            <a:pPr>
              <a:buNone/>
            </a:pPr>
            <a:endParaRPr lang="el-GR" sz="2400" dirty="0"/>
          </a:p>
          <a:p>
            <a:pPr>
              <a:buNone/>
            </a:pPr>
            <a:endParaRPr lang="en-US" sz="2400" dirty="0"/>
          </a:p>
        </p:txBody>
      </p:sp>
      <p:sp>
        <p:nvSpPr>
          <p:cNvPr id="4" name="3 - TextBox"/>
          <p:cNvSpPr txBox="1"/>
          <p:nvPr/>
        </p:nvSpPr>
        <p:spPr>
          <a:xfrm>
            <a:off x="714348" y="785794"/>
            <a:ext cx="7572428" cy="523220"/>
          </a:xfrm>
          <a:prstGeom prst="rect">
            <a:avLst/>
          </a:prstGeom>
          <a:noFill/>
        </p:spPr>
        <p:txBody>
          <a:bodyPr wrap="square" rtlCol="0">
            <a:spAutoFit/>
          </a:bodyPr>
          <a:lstStyle/>
          <a:p>
            <a:pPr algn="ctr"/>
            <a:r>
              <a:rPr lang="el-GR" sz="2800" dirty="0" smtClean="0"/>
              <a:t>Εισαγωγή</a:t>
            </a:r>
            <a:endParaRPr lang="el-GR" sz="2800" dirty="0"/>
          </a:p>
        </p:txBody>
      </p:sp>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1940-50 και η αρχή της ροκ </a:t>
            </a:r>
          </a:p>
        </p:txBody>
      </p:sp>
      <p:sp>
        <p:nvSpPr>
          <p:cNvPr id="3" name="2 - Θέση περιεχομένου"/>
          <p:cNvSpPr>
            <a:spLocks noGrp="1"/>
          </p:cNvSpPr>
          <p:nvPr>
            <p:ph idx="1"/>
          </p:nvPr>
        </p:nvSpPr>
        <p:spPr/>
        <p:txBody>
          <a:bodyPr>
            <a:normAutofit/>
          </a:bodyPr>
          <a:lstStyle/>
          <a:p>
            <a:r>
              <a:rPr lang="el-GR" sz="2400" dirty="0"/>
              <a:t>Η αρχική μορφή της ροκ ήταν η </a:t>
            </a:r>
            <a:r>
              <a:rPr lang="en-US" sz="2400" dirty="0"/>
              <a:t>rock n roll.</a:t>
            </a:r>
            <a:r>
              <a:rPr lang="el-GR" sz="2400" dirty="0"/>
              <a:t> Την πρώτη της εμφάνιση την έκανε στα τέλη του 1940 αλλά άνθησε στα μέσα της δεκαετίας του 50. Ο όρος </a:t>
            </a:r>
            <a:r>
              <a:rPr lang="en-US" sz="2400" dirty="0"/>
              <a:t>rock n roll </a:t>
            </a:r>
            <a:r>
              <a:rPr lang="el-GR" sz="2400" dirty="0"/>
              <a:t>χρησιμοποιήθηκε από τον Άλαν Φρίντ για να περιγράψει το μίγμα μπλούζ και κάντρι που έπαιζε στο ραδιόφωνο. </a:t>
            </a:r>
          </a:p>
          <a:p>
            <a:r>
              <a:rPr lang="el-GR" sz="2400" dirty="0"/>
              <a:t>Η </a:t>
            </a:r>
            <a:r>
              <a:rPr lang="en-US" sz="2400" dirty="0"/>
              <a:t>rock n roll</a:t>
            </a:r>
            <a:r>
              <a:rPr lang="el-GR" sz="2400" dirty="0"/>
              <a:t> ήταν γνωστή για την απλοϊκότητα και την ενεργητικότητα της. Τα πιο χαρακτηριστικά όργανα του είδους είναι η ηλεκτρική κιθάρα, τα ντραμς, μπάσο, το πιάνο και σε μερικές περιπτώσεις κάποια πνευστά.</a:t>
            </a:r>
          </a:p>
          <a:p>
            <a:r>
              <a:rPr lang="el-GR" sz="2400" dirty="0"/>
              <a:t>Δημοφιλείς καλλιτέχνες αυτού του είδους μουσικής είναι οι εξής</a:t>
            </a:r>
            <a:r>
              <a:rPr lang="en-US" sz="2400" dirty="0"/>
              <a:t>:Bill Haley, Little Richard, Chuck Berry </a:t>
            </a:r>
            <a:r>
              <a:rPr lang="el-GR" sz="2400" dirty="0"/>
              <a:t>και </a:t>
            </a:r>
            <a:r>
              <a:rPr lang="en-US" sz="2400" dirty="0"/>
              <a:t>Elvis Presley.</a:t>
            </a:r>
            <a:endParaRPr lang="el-GR" sz="2400" dirty="0"/>
          </a:p>
        </p:txBody>
      </p: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7500958" cy="6643710"/>
          </a:xfrm>
        </p:spPr>
        <p:txBody>
          <a:bodyPr>
            <a:noAutofit/>
          </a:bodyPr>
          <a:lstStyle/>
          <a:p>
            <a:r>
              <a:rPr lang="en-US" sz="2200" dirty="0"/>
              <a:t>Bill Haley: </a:t>
            </a:r>
            <a:r>
              <a:rPr lang="el-GR" sz="2200" dirty="0"/>
              <a:t>Γεννήθηκε 6 Ιουλίου 1925, ήταν Αμερικάνος τραγουδιστής και τραγουδοποιός . Ήταν επικεφαλής του συγκροτήματος  </a:t>
            </a:r>
            <a:r>
              <a:rPr lang="en-US" sz="2200" dirty="0"/>
              <a:t>“Bill Haley &amp; His Comets”</a:t>
            </a:r>
            <a:r>
              <a:rPr lang="el-GR" sz="2200" dirty="0"/>
              <a:t> και ο πρώτος ερμηνευτής του </a:t>
            </a:r>
            <a:r>
              <a:rPr lang="en-US" sz="2200" dirty="0"/>
              <a:t>“Rock Around the Clock” </a:t>
            </a:r>
            <a:r>
              <a:rPr lang="el-GR" sz="2200" dirty="0"/>
              <a:t>ένα από τα δημοφιλέστερα τραγούδια εκείνης της εποχής.</a:t>
            </a:r>
          </a:p>
          <a:p>
            <a:endParaRPr lang="el-GR" sz="2200" dirty="0"/>
          </a:p>
          <a:p>
            <a:r>
              <a:rPr lang="en-US" sz="2200" dirty="0"/>
              <a:t>Little Richard: </a:t>
            </a:r>
            <a:r>
              <a:rPr lang="el-GR" sz="2200" dirty="0"/>
              <a:t>Γεννήθηκε 5  Δεκεμβρίου 1932, ήταν Αμερικάνος  μουσικός, τραγουδιστής και συνθέτης. Μεγάλη επιτυχία γνώρισε το 1950 και μέσα στα χρόνια έχει υπάρξει μεγάλη επιρροή για ροκ μουσικούς. Δύο από τα πιο γνωστά κομμάτια του είναι το </a:t>
            </a:r>
            <a:r>
              <a:rPr lang="en-US" sz="2200" dirty="0"/>
              <a:t>“Tutti Frutti” </a:t>
            </a:r>
            <a:r>
              <a:rPr lang="el-GR" sz="2200" dirty="0"/>
              <a:t>και το</a:t>
            </a:r>
            <a:r>
              <a:rPr lang="en-US" sz="2200" dirty="0"/>
              <a:t> “Long Tall Sally”.</a:t>
            </a:r>
          </a:p>
          <a:p>
            <a:endParaRPr lang="en-US" sz="2200" dirty="0"/>
          </a:p>
          <a:p>
            <a:endParaRPr lang="en-US" sz="2200" dirty="0"/>
          </a:p>
          <a:p>
            <a:r>
              <a:rPr lang="en-US" sz="2200" dirty="0"/>
              <a:t>Chuck Berry:</a:t>
            </a:r>
            <a:r>
              <a:rPr lang="el-GR" sz="2200" dirty="0"/>
              <a:t>Γεννήθηκε 18 Οκτωβρίου 1926, ήταν Αμερικάνος και ήταν ένας από τους σπουδαιότερους μουσικούς της </a:t>
            </a:r>
            <a:r>
              <a:rPr lang="en-US" sz="2200" dirty="0"/>
              <a:t>Rock n roll.</a:t>
            </a:r>
            <a:r>
              <a:rPr lang="el-GR" sz="2200" dirty="0"/>
              <a:t> Ήταν γνωστός στο ταλέντο του στην ηλεκτρική κιθάρα . Ένα από τα πιο  γνωστά του κομμάτια είναι το</a:t>
            </a:r>
            <a:r>
              <a:rPr lang="en-US" sz="2200" dirty="0"/>
              <a:t> “Roll Over Beethoven”. </a:t>
            </a:r>
          </a:p>
          <a:p>
            <a:endParaRPr lang="en-US" sz="2200" dirty="0"/>
          </a:p>
          <a:p>
            <a:endParaRPr lang="en-US" sz="2200" dirty="0"/>
          </a:p>
        </p:txBody>
      </p:sp>
      <p:pic>
        <p:nvPicPr>
          <p:cNvPr id="1028" name="Picture 4" descr="C:\shared\Bill_Haley_(1974).jpg"/>
          <p:cNvPicPr>
            <a:picLocks noChangeAspect="1" noChangeArrowheads="1"/>
          </p:cNvPicPr>
          <p:nvPr/>
        </p:nvPicPr>
        <p:blipFill>
          <a:blip r:embed="rId2"/>
          <a:srcRect/>
          <a:stretch>
            <a:fillRect/>
          </a:stretch>
        </p:blipFill>
        <p:spPr bwMode="auto">
          <a:xfrm>
            <a:off x="7715272" y="142852"/>
            <a:ext cx="1233707" cy="1643074"/>
          </a:xfrm>
          <a:prstGeom prst="rect">
            <a:avLst/>
          </a:prstGeom>
          <a:noFill/>
        </p:spPr>
      </p:pic>
      <p:pic>
        <p:nvPicPr>
          <p:cNvPr id="1029" name="Picture 5" descr="\\Mainteacher\mathites\pc13\Α4\eikones\lr-sm.jpg"/>
          <p:cNvPicPr>
            <a:picLocks noChangeAspect="1" noChangeArrowheads="1"/>
          </p:cNvPicPr>
          <p:nvPr/>
        </p:nvPicPr>
        <p:blipFill>
          <a:blip r:embed="rId3" cstate="email"/>
          <a:srcRect/>
          <a:stretch>
            <a:fillRect/>
          </a:stretch>
        </p:blipFill>
        <p:spPr bwMode="auto">
          <a:xfrm>
            <a:off x="7643834" y="2357430"/>
            <a:ext cx="1285884" cy="1714512"/>
          </a:xfrm>
          <a:prstGeom prst="rect">
            <a:avLst/>
          </a:prstGeom>
          <a:noFill/>
        </p:spPr>
      </p:pic>
      <p:pic>
        <p:nvPicPr>
          <p:cNvPr id="1030" name="Picture 6" descr="\\Mainteacher\mathites\pc13\Α4\eikones\images.jpg"/>
          <p:cNvPicPr>
            <a:picLocks noChangeAspect="1" noChangeArrowheads="1"/>
          </p:cNvPicPr>
          <p:nvPr/>
        </p:nvPicPr>
        <p:blipFill>
          <a:blip r:embed="rId4" cstate="email"/>
          <a:srcRect/>
          <a:stretch>
            <a:fillRect/>
          </a:stretch>
        </p:blipFill>
        <p:spPr bwMode="auto">
          <a:xfrm>
            <a:off x="7643834" y="4572008"/>
            <a:ext cx="1245950" cy="1785950"/>
          </a:xfrm>
          <a:prstGeom prst="rect">
            <a:avLst/>
          </a:prstGeom>
          <a:noFill/>
        </p:spPr>
      </p:pic>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a:t>Elvis Presley-O</a:t>
            </a:r>
            <a:r>
              <a:rPr lang="el-GR" sz="3600" dirty="0"/>
              <a:t> βασιλιάς της </a:t>
            </a:r>
            <a:r>
              <a:rPr lang="en-US" sz="3600" dirty="0"/>
              <a:t>Rock n roll</a:t>
            </a:r>
            <a:endParaRPr lang="el-GR" sz="3600" dirty="0"/>
          </a:p>
        </p:txBody>
      </p:sp>
      <p:sp>
        <p:nvSpPr>
          <p:cNvPr id="3" name="2 - Θέση περιεχομένου"/>
          <p:cNvSpPr>
            <a:spLocks noGrp="1"/>
          </p:cNvSpPr>
          <p:nvPr>
            <p:ph idx="1"/>
          </p:nvPr>
        </p:nvSpPr>
        <p:spPr>
          <a:xfrm>
            <a:off x="0" y="1775191"/>
            <a:ext cx="6215074" cy="5082809"/>
          </a:xfrm>
        </p:spPr>
        <p:txBody>
          <a:bodyPr>
            <a:normAutofit lnSpcReduction="10000"/>
          </a:bodyPr>
          <a:lstStyle/>
          <a:p>
            <a:r>
              <a:rPr lang="el-GR" sz="1800" dirty="0"/>
              <a:t>Ο Έλβις ήταν ένας από τους πιο επιτυχημένους  καλλιτέχνες όλων των εποχών . Γεννήθηκε  στις  8 Ιανουαρίου 1935  στο </a:t>
            </a:r>
            <a:r>
              <a:rPr lang="el-GR" sz="1800" dirty="0" err="1"/>
              <a:t>Τουπέλο</a:t>
            </a:r>
            <a:r>
              <a:rPr lang="el-GR" sz="1800" dirty="0"/>
              <a:t> του Μισισίπι . Ήταν γνωστός με το προσωνύμιο </a:t>
            </a:r>
            <a:r>
              <a:rPr lang="en-US" sz="1800" dirty="0"/>
              <a:t> “</a:t>
            </a:r>
            <a:r>
              <a:rPr lang="el-GR" sz="1800" dirty="0"/>
              <a:t>Βασιλιάς της </a:t>
            </a:r>
            <a:r>
              <a:rPr lang="en-US" sz="1800" dirty="0"/>
              <a:t> rock </a:t>
            </a:r>
            <a:r>
              <a:rPr lang="el-GR" sz="1800" dirty="0"/>
              <a:t> </a:t>
            </a:r>
            <a:r>
              <a:rPr lang="en-US" sz="1800" dirty="0"/>
              <a:t>n roll”</a:t>
            </a:r>
            <a:r>
              <a:rPr lang="el-GR" sz="1800" dirty="0"/>
              <a:t>.</a:t>
            </a:r>
          </a:p>
          <a:p>
            <a:pPr>
              <a:buNone/>
            </a:pPr>
            <a:r>
              <a:rPr lang="el-GR" sz="1800" dirty="0"/>
              <a:t>       Γνωστός για την φωνή του, την ικανότητα του στην κιθάρα και το χαρακτηριστικό του στυλ.</a:t>
            </a:r>
          </a:p>
          <a:p>
            <a:pPr>
              <a:buNone/>
            </a:pPr>
            <a:r>
              <a:rPr lang="el-GR" sz="1800" dirty="0"/>
              <a:t>       Μέσα στα χρόνια που δούλεψε ως  μουσικός κατάφερε να κυκλοφορήσει 75  </a:t>
            </a:r>
            <a:r>
              <a:rPr lang="en-US" sz="1800" dirty="0"/>
              <a:t>album </a:t>
            </a:r>
            <a:r>
              <a:rPr lang="el-GR" sz="1800" dirty="0"/>
              <a:t> συνολικά, υπολογίζεται ότι μέχρι σήμερα έχουν πουληθεί πάνω δισεκατομμύριο αντίτυπα, περισσότερα από κάθε άλλο καλλιτέχνη.</a:t>
            </a:r>
          </a:p>
          <a:p>
            <a:pPr>
              <a:buNone/>
            </a:pPr>
            <a:r>
              <a:rPr lang="el-GR" sz="1800" dirty="0"/>
              <a:t>      Στην ηλικία των 36 ετών τιμήθηκε με βραβείο </a:t>
            </a:r>
            <a:r>
              <a:rPr lang="en-US" sz="1800" dirty="0"/>
              <a:t> Grammy </a:t>
            </a:r>
            <a:r>
              <a:rPr lang="el-GR" sz="1800" dirty="0"/>
              <a:t> για το σύνολο της καριέρας του.</a:t>
            </a:r>
          </a:p>
          <a:p>
            <a:pPr>
              <a:buNone/>
            </a:pPr>
            <a:r>
              <a:rPr lang="el-GR" sz="1800" dirty="0"/>
              <a:t>      Δύο απ τα πιο γνωστά κομμάτια του είναι το </a:t>
            </a:r>
            <a:r>
              <a:rPr lang="en-US" sz="1800" dirty="0"/>
              <a:t> “Can’t help falling in love” “Jailhouse rock”.</a:t>
            </a:r>
          </a:p>
          <a:p>
            <a:pPr>
              <a:buNone/>
            </a:pPr>
            <a:r>
              <a:rPr lang="en-US" sz="1800" dirty="0"/>
              <a:t>      </a:t>
            </a:r>
            <a:r>
              <a:rPr lang="el-GR" sz="1800" dirty="0"/>
              <a:t>Εκτός από την καριέρα του στη μουσική, ο </a:t>
            </a:r>
            <a:r>
              <a:rPr lang="en-US" sz="1800" dirty="0"/>
              <a:t>Elvis </a:t>
            </a:r>
            <a:r>
              <a:rPr lang="el-GR" sz="1800" dirty="0"/>
              <a:t> είχε εμφανιστεί  σε 33 κινηματογραφικές ταινίες.</a:t>
            </a:r>
          </a:p>
          <a:p>
            <a:pPr>
              <a:buNone/>
            </a:pPr>
            <a:r>
              <a:rPr lang="el-GR" sz="1800" dirty="0"/>
              <a:t>      Τέλος έφυγε από τη ζωή το 1977 σε ηλικία 42 ετών.</a:t>
            </a:r>
          </a:p>
          <a:p>
            <a:endParaRPr lang="el-GR" sz="1800" dirty="0"/>
          </a:p>
        </p:txBody>
      </p:sp>
      <p:pic>
        <p:nvPicPr>
          <p:cNvPr id="1027" name="Picture 3" descr="C:\shared\Bio3_VerticalResponsive.jpg"/>
          <p:cNvPicPr>
            <a:picLocks noChangeAspect="1" noChangeArrowheads="1"/>
          </p:cNvPicPr>
          <p:nvPr/>
        </p:nvPicPr>
        <p:blipFill>
          <a:blip r:embed="rId2"/>
          <a:srcRect/>
          <a:stretch>
            <a:fillRect/>
          </a:stretch>
        </p:blipFill>
        <p:spPr bwMode="auto">
          <a:xfrm>
            <a:off x="6357950" y="2000240"/>
            <a:ext cx="2786050" cy="4572032"/>
          </a:xfrm>
          <a:prstGeom prst="rect">
            <a:avLst/>
          </a:prstGeom>
          <a:noFill/>
        </p:spPr>
      </p:pic>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1960’s</a:t>
            </a:r>
          </a:p>
        </p:txBody>
      </p:sp>
      <p:sp>
        <p:nvSpPr>
          <p:cNvPr id="3" name="2 - Θέση περιεχομένου"/>
          <p:cNvSpPr>
            <a:spLocks noGrp="1"/>
          </p:cNvSpPr>
          <p:nvPr>
            <p:ph idx="1"/>
          </p:nvPr>
        </p:nvSpPr>
        <p:spPr/>
        <p:txBody>
          <a:bodyPr>
            <a:normAutofit/>
          </a:bodyPr>
          <a:lstStyle/>
          <a:p>
            <a:pPr>
              <a:buNone/>
            </a:pPr>
            <a:r>
              <a:rPr lang="el-GR" sz="2800" dirty="0"/>
              <a:t>Η δεκαετία του 1960 ήταν μια από τις πιο πρωτοποριακές και σημαντικές για αυτό το είδος μουσικής. Τεράστια γκάμα από νέα μεγάλα ονόματα  όπως οι </a:t>
            </a:r>
            <a:r>
              <a:rPr lang="en-US" sz="2800" dirty="0"/>
              <a:t>Beatles</a:t>
            </a:r>
            <a:r>
              <a:rPr lang="el-GR" sz="2800" dirty="0"/>
              <a:t>, οι </a:t>
            </a:r>
            <a:r>
              <a:rPr lang="en-US" sz="2800" dirty="0"/>
              <a:t>Rolling Stones</a:t>
            </a:r>
            <a:r>
              <a:rPr lang="el-GR" sz="2800" dirty="0"/>
              <a:t> και</a:t>
            </a:r>
            <a:r>
              <a:rPr lang="en-US" sz="2800" dirty="0"/>
              <a:t> </a:t>
            </a:r>
            <a:r>
              <a:rPr lang="el-GR" sz="2800" dirty="0"/>
              <a:t>οι </a:t>
            </a:r>
            <a:r>
              <a:rPr lang="en-US" sz="2800" dirty="0"/>
              <a:t>Pink Floyd</a:t>
            </a:r>
            <a:r>
              <a:rPr lang="el-GR" sz="2800" dirty="0"/>
              <a:t> άρχισαν να εμφανίζονται στη ροκ σκηνή ειδικά σε περιοχές όπως τη Βρετανία. Χαρακτηριστικές υποκατηγορίες που άρχισαν να υπάρχουν αυτή τη δεκαετία αποτελούν το </a:t>
            </a:r>
            <a:r>
              <a:rPr lang="en-US" sz="2800" dirty="0"/>
              <a:t>Britpop, Surf rock, folk rock </a:t>
            </a:r>
            <a:r>
              <a:rPr lang="el-GR" sz="2800" dirty="0"/>
              <a:t>και τέλος </a:t>
            </a:r>
            <a:r>
              <a:rPr lang="en-US" sz="2800" dirty="0"/>
              <a:t>garage rock.</a:t>
            </a:r>
          </a:p>
          <a:p>
            <a:pPr>
              <a:buNone/>
            </a:pPr>
            <a:r>
              <a:rPr lang="en-US" sz="2000" dirty="0"/>
              <a:t>      </a:t>
            </a:r>
            <a:endParaRPr lang="el-GR" sz="2000" dirty="0"/>
          </a:p>
        </p:txBody>
      </p:sp>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85728"/>
            <a:ext cx="7286676" cy="6357982"/>
          </a:xfrm>
        </p:spPr>
        <p:txBody>
          <a:bodyPr>
            <a:noAutofit/>
          </a:bodyPr>
          <a:lstStyle/>
          <a:p>
            <a:r>
              <a:rPr lang="en-US" sz="1800" dirty="0"/>
              <a:t>Rolling Stones:</a:t>
            </a:r>
            <a:r>
              <a:rPr lang="el-GR" sz="1800" dirty="0"/>
              <a:t>Η  δεύτερη μεγαλύτερη μπάντα αυτής της δεκαετίας μετά τους</a:t>
            </a:r>
            <a:r>
              <a:rPr lang="en-US" sz="1800" dirty="0"/>
              <a:t> Beatles</a:t>
            </a:r>
            <a:r>
              <a:rPr lang="el-GR" sz="1800" dirty="0"/>
              <a:t> .Το ύφος τους βασίζεται στη </a:t>
            </a:r>
            <a:r>
              <a:rPr lang="en-US" sz="1800" dirty="0"/>
              <a:t>Rock n Roll.</a:t>
            </a:r>
            <a:r>
              <a:rPr lang="el-GR" sz="1800" dirty="0"/>
              <a:t>Αποτελείται από τους  Μπράιαν Τζόουνς , Μικ Τζάγκερ , Κιθ Ρίτσαρντς, Ιαν Στιούαρτ , Τσαρλι  Γουατς  και ο  Μπιλ Γουαιμαν . Δημιουργήθηκαν το 1962  και  συνεχίζουν να βγάζουν κομμάτια μέχρι και σήμερα. Τα πιο γνωστά κομμάτια τους αποτελούνε το </a:t>
            </a:r>
            <a:r>
              <a:rPr lang="en-US" sz="1800" dirty="0"/>
              <a:t>“I Can’t get  no Satisfaction”, “Paint it ,black” </a:t>
            </a:r>
            <a:r>
              <a:rPr lang="el-GR" sz="1800" dirty="0"/>
              <a:t>και </a:t>
            </a:r>
            <a:r>
              <a:rPr lang="en-US" sz="1800" dirty="0"/>
              <a:t> “Sympathy of the Devil”.</a:t>
            </a:r>
          </a:p>
          <a:p>
            <a:pPr>
              <a:buNone/>
            </a:pPr>
            <a:endParaRPr lang="en-US" sz="1800" dirty="0"/>
          </a:p>
          <a:p>
            <a:r>
              <a:rPr lang="en-US" sz="1800" dirty="0"/>
              <a:t>Pink Floyd:</a:t>
            </a:r>
            <a:r>
              <a:rPr lang="el-GR" sz="1800" dirty="0"/>
              <a:t>Η Τρίτη μεγαλύτερη μπάντα αυτής της δεκαετίας. Τα μέλη της είναι</a:t>
            </a:r>
            <a:r>
              <a:rPr lang="en-US" sz="1800" dirty="0"/>
              <a:t> </a:t>
            </a:r>
            <a:r>
              <a:rPr lang="el-GR" sz="1800" dirty="0"/>
              <a:t>οι Σιντ Μπαρετ,  Ρότζερ Γουάτερς, Ντέιβιντ Γκίλμορ, Νικ Μέισον , Ρίτσαρντ Ράιτ. Ιδρύθηκαν το 1965 και η τελευταία τους παρουσία έγινε το 2014.Γνώστα κομμάτια τους είναι το</a:t>
            </a:r>
            <a:r>
              <a:rPr lang="en-US" sz="1800" dirty="0"/>
              <a:t> “ Wish  you were here” “ Another brick in the wall” </a:t>
            </a:r>
            <a:r>
              <a:rPr lang="el-GR" sz="1800" dirty="0"/>
              <a:t>και </a:t>
            </a:r>
            <a:r>
              <a:rPr lang="en-US" sz="1800" dirty="0"/>
              <a:t>“Comfortably  numb”.</a:t>
            </a:r>
          </a:p>
          <a:p>
            <a:endParaRPr lang="en-US" sz="1800" dirty="0"/>
          </a:p>
          <a:p>
            <a:r>
              <a:rPr lang="en-US" sz="1800" dirty="0"/>
              <a:t>The Doors:</a:t>
            </a:r>
            <a:r>
              <a:rPr lang="el-GR" sz="1800" dirty="0"/>
              <a:t> Άλλη μια αξιοσημείωτη μπάντα  της δεκαετίας αυτής. Δημιουργήθηκαν το 1965 στο </a:t>
            </a:r>
            <a:r>
              <a:rPr lang="en-US" sz="1800" dirty="0"/>
              <a:t>LA </a:t>
            </a:r>
            <a:r>
              <a:rPr lang="el-GR" sz="1800" dirty="0"/>
              <a:t>από τους Τζιμ Μορισον, Τζον Ντενσμορ, Ρει Μανζαρεκ και Ρόμπι Κρίγκερ. Σταμάτησαν να βγάζουν κομμάτια  το 1973. Ο Τζιμ Μορισον έφυγε από τη ζωή το 1971 στο Παρίσι. Τα πιο γνωστά κομμάτια τους είναι το </a:t>
            </a:r>
            <a:r>
              <a:rPr lang="en-US" sz="1800" dirty="0"/>
              <a:t>“Riders on the Storm”,” People are Strange”</a:t>
            </a:r>
            <a:r>
              <a:rPr lang="el-GR" sz="1800" dirty="0"/>
              <a:t> και </a:t>
            </a:r>
            <a:r>
              <a:rPr lang="en-US" sz="1800" dirty="0"/>
              <a:t>“Touch me”.</a:t>
            </a:r>
            <a:endParaRPr lang="el-GR" sz="1800" dirty="0"/>
          </a:p>
          <a:p>
            <a:endParaRPr lang="el-GR" sz="1800" dirty="0"/>
          </a:p>
        </p:txBody>
      </p:sp>
      <p:pic>
        <p:nvPicPr>
          <p:cNvPr id="1026" name="Picture 2" descr="C:\shared\RStongue.jpg"/>
          <p:cNvPicPr>
            <a:picLocks noChangeAspect="1" noChangeArrowheads="1"/>
          </p:cNvPicPr>
          <p:nvPr/>
        </p:nvPicPr>
        <p:blipFill>
          <a:blip r:embed="rId2" cstate="email"/>
          <a:srcRect/>
          <a:stretch>
            <a:fillRect/>
          </a:stretch>
        </p:blipFill>
        <p:spPr bwMode="auto">
          <a:xfrm>
            <a:off x="7500958" y="285728"/>
            <a:ext cx="1500165" cy="1785949"/>
          </a:xfrm>
          <a:prstGeom prst="rect">
            <a:avLst/>
          </a:prstGeom>
          <a:noFill/>
        </p:spPr>
      </p:pic>
      <p:pic>
        <p:nvPicPr>
          <p:cNvPr id="1027" name="Picture 3" descr="C:\shared\αρχείο λήψης.png"/>
          <p:cNvPicPr>
            <a:picLocks noChangeAspect="1" noChangeArrowheads="1"/>
          </p:cNvPicPr>
          <p:nvPr/>
        </p:nvPicPr>
        <p:blipFill>
          <a:blip r:embed="rId3"/>
          <a:srcRect/>
          <a:stretch>
            <a:fillRect/>
          </a:stretch>
        </p:blipFill>
        <p:spPr bwMode="auto">
          <a:xfrm>
            <a:off x="7429520" y="2428868"/>
            <a:ext cx="1500198" cy="1716595"/>
          </a:xfrm>
          <a:prstGeom prst="rect">
            <a:avLst/>
          </a:prstGeom>
          <a:noFill/>
        </p:spPr>
      </p:pic>
      <p:pic>
        <p:nvPicPr>
          <p:cNvPr id="4" name="Picture 3" descr="C:\shared\81dWUePuUsL._SL1433_.jpg"/>
          <p:cNvPicPr>
            <a:picLocks noChangeAspect="1" noChangeArrowheads="1"/>
          </p:cNvPicPr>
          <p:nvPr/>
        </p:nvPicPr>
        <p:blipFill>
          <a:blip r:embed="rId4" cstate="email"/>
          <a:srcRect/>
          <a:stretch>
            <a:fillRect/>
          </a:stretch>
        </p:blipFill>
        <p:spPr bwMode="auto">
          <a:xfrm>
            <a:off x="7429520" y="4429132"/>
            <a:ext cx="1500198" cy="1950276"/>
          </a:xfrm>
          <a:prstGeom prst="rect">
            <a:avLst/>
          </a:prstGeom>
          <a:noFill/>
        </p:spPr>
      </p:pic>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000" dirty="0"/>
              <a:t>The Beatles</a:t>
            </a:r>
            <a:r>
              <a:rPr lang="el-GR" sz="4000" dirty="0"/>
              <a:t>-Η μεγαλύτερη μπάντα όλων των εποχών</a:t>
            </a:r>
          </a:p>
        </p:txBody>
      </p:sp>
      <p:sp>
        <p:nvSpPr>
          <p:cNvPr id="3" name="2 - Θέση περιεχομένου"/>
          <p:cNvSpPr>
            <a:spLocks noGrp="1"/>
          </p:cNvSpPr>
          <p:nvPr>
            <p:ph idx="1"/>
          </p:nvPr>
        </p:nvSpPr>
        <p:spPr>
          <a:xfrm>
            <a:off x="214282" y="1500174"/>
            <a:ext cx="6500858" cy="5072098"/>
          </a:xfrm>
        </p:spPr>
        <p:txBody>
          <a:bodyPr>
            <a:normAutofit/>
          </a:bodyPr>
          <a:lstStyle/>
          <a:p>
            <a:pPr>
              <a:buNone/>
            </a:pPr>
            <a:r>
              <a:rPr lang="el-GR" sz="2200" dirty="0"/>
              <a:t>Οι </a:t>
            </a:r>
            <a:r>
              <a:rPr lang="en-US" sz="2200" dirty="0"/>
              <a:t> Beatles </a:t>
            </a:r>
            <a:r>
              <a:rPr lang="el-GR" sz="2200" dirty="0"/>
              <a:t>ήταν παγκοσμίως φήμης αγγλικό ροκ συγκρότημα από την Λίβερπουλ. Ιδρύθηκαν το 1960.Τραγουδιστής και κιθαρίστας ο γνωστός Τζον Λενον , δεύτερη φωνή και μπάσο  Πωλ  ΜακΚαρτνευ και επίσης στην κιθάρα Τζωρτζ  Χαρισον και τέλος στα ντραμς ο Ρινγκο Σταρ. Σε όλη την καριέρα τους  έχουνε  κερδίσει 10 βραβεία Γκραμυ και ένα βραβείο  οσκαρ  για καλύτερη μουσική επένδυση . Εχουνε πουλήσει πάνω από 600 εκατομμύρια αντίτυπα  συνολικά  παγκόσμιος και   έχουν εκδώσει 11 άλμπουμ . Σταμάτησαν  να συνεργάζονται  το 1970 .Τα ποια γνωστά κομμάτια τους ήταν </a:t>
            </a:r>
            <a:r>
              <a:rPr lang="en-US" sz="2200" dirty="0"/>
              <a:t>“I want to hold your Hand ”,” Come together “ </a:t>
            </a:r>
            <a:r>
              <a:rPr lang="el-GR" sz="2200" dirty="0"/>
              <a:t>και το </a:t>
            </a:r>
            <a:r>
              <a:rPr lang="en-US" sz="2200" dirty="0"/>
              <a:t>“ She Loves You”</a:t>
            </a:r>
            <a:r>
              <a:rPr lang="el-GR" sz="2200" dirty="0"/>
              <a:t>.</a:t>
            </a:r>
          </a:p>
        </p:txBody>
      </p:sp>
      <p:pic>
        <p:nvPicPr>
          <p:cNvPr id="2050" name="Picture 2" descr="C:\shared\The_Beatles.jpg"/>
          <p:cNvPicPr>
            <a:picLocks noChangeAspect="1" noChangeArrowheads="1"/>
          </p:cNvPicPr>
          <p:nvPr/>
        </p:nvPicPr>
        <p:blipFill>
          <a:blip r:embed="rId2" cstate="email"/>
          <a:srcRect/>
          <a:stretch>
            <a:fillRect/>
          </a:stretch>
        </p:blipFill>
        <p:spPr bwMode="auto">
          <a:xfrm>
            <a:off x="6715109" y="1500174"/>
            <a:ext cx="2428891" cy="3071834"/>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643050"/>
            <a:ext cx="5143504" cy="4572032"/>
          </a:xfrm>
        </p:spPr>
        <p:txBody>
          <a:bodyPr>
            <a:normAutofit fontScale="92500" lnSpcReduction="10000"/>
          </a:bodyPr>
          <a:lstStyle/>
          <a:p>
            <a:pPr>
              <a:buFont typeface="Wingdings" pitchFamily="2" charset="2"/>
              <a:buChar char="q"/>
            </a:pPr>
            <a:r>
              <a:rPr lang="el-GR" dirty="0" smtClean="0">
                <a:solidFill>
                  <a:schemeClr val="tx1"/>
                </a:solidFill>
              </a:rPr>
              <a:t>Από την εποχή αυτή συναντάμε οργανωμένες μορφές </a:t>
            </a:r>
            <a:r>
              <a:rPr lang="el-GR" dirty="0" err="1" smtClean="0">
                <a:solidFill>
                  <a:schemeClr val="tx1"/>
                </a:solidFill>
              </a:rPr>
              <a:t>μουσικοποιητικής</a:t>
            </a:r>
            <a:r>
              <a:rPr lang="el-GR" dirty="0" smtClean="0">
                <a:solidFill>
                  <a:schemeClr val="tx1"/>
                </a:solidFill>
              </a:rPr>
              <a:t> έκφρασης Η μουσική πρωτοεμφανίστηκε από τους αοιδούς που εκτελούσαν τις ραψωδίες αυτοσχεδιάζοντας σε απαγγελτικό ύφος με συνοδεία κιθάρας και φόρμιγγας. </a:t>
            </a:r>
          </a:p>
          <a:p>
            <a:endParaRPr lang="el-GR" dirty="0"/>
          </a:p>
        </p:txBody>
      </p:sp>
      <p:sp>
        <p:nvSpPr>
          <p:cNvPr id="4" name="3 - TextBox"/>
          <p:cNvSpPr txBox="1"/>
          <p:nvPr/>
        </p:nvSpPr>
        <p:spPr>
          <a:xfrm>
            <a:off x="642910" y="571480"/>
            <a:ext cx="7643866" cy="646331"/>
          </a:xfrm>
          <a:prstGeom prst="rect">
            <a:avLst/>
          </a:prstGeom>
          <a:noFill/>
        </p:spPr>
        <p:txBody>
          <a:bodyPr wrap="square" rtlCol="0">
            <a:spAutoFit/>
          </a:bodyPr>
          <a:lstStyle/>
          <a:p>
            <a: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Α. Μυθολογική μέχρι τον 8</a:t>
            </a:r>
            <a:r>
              <a:rPr lang="el-GR" sz="3600" b="1"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ο</a:t>
            </a:r>
            <a:r>
              <a:rPr lang="el-G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αιώνα </a:t>
            </a:r>
            <a:r>
              <a:rPr lang="el-GR"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π.Χ.</a:t>
            </a:r>
            <a:endParaRPr lang="el-G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C:\Documents and Settings\user11\Επιφάνεια εργασίας\6_music_b4_pic2.jpg"/>
          <p:cNvPicPr>
            <a:picLocks noChangeAspect="1" noChangeArrowheads="1"/>
          </p:cNvPicPr>
          <p:nvPr/>
        </p:nvPicPr>
        <p:blipFill>
          <a:blip r:embed="rId2" cstate="email"/>
          <a:srcRect/>
          <a:stretch>
            <a:fillRect/>
          </a:stretch>
        </p:blipFill>
        <p:spPr bwMode="auto">
          <a:xfrm>
            <a:off x="5286380" y="2071678"/>
            <a:ext cx="3428992" cy="3227385"/>
          </a:xfrm>
          <a:prstGeom prst="rect">
            <a:avLst/>
          </a:prstGeom>
          <a:noFill/>
        </p:spPr>
      </p:pic>
    </p:spTree>
  </p:cSld>
  <p:clrMapOvr>
    <a:masterClrMapping/>
  </p:clrMapOvr>
  <p:transition>
    <p:pull dir="l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      </a:t>
            </a:r>
            <a:r>
              <a:rPr lang="el-GR" dirty="0"/>
              <a:t>1970 και η αρχή της </a:t>
            </a:r>
            <a:r>
              <a:rPr lang="en-US" dirty="0"/>
              <a:t>punk rock</a:t>
            </a:r>
            <a:endParaRPr lang="el-GR" dirty="0"/>
          </a:p>
        </p:txBody>
      </p:sp>
      <p:sp>
        <p:nvSpPr>
          <p:cNvPr id="3" name="2 - Θέση περιεχομένου"/>
          <p:cNvSpPr>
            <a:spLocks noGrp="1"/>
          </p:cNvSpPr>
          <p:nvPr>
            <p:ph idx="1"/>
          </p:nvPr>
        </p:nvSpPr>
        <p:spPr/>
        <p:txBody>
          <a:bodyPr>
            <a:normAutofit/>
          </a:bodyPr>
          <a:lstStyle/>
          <a:p>
            <a:r>
              <a:rPr lang="el-GR" sz="2500" dirty="0"/>
              <a:t>Την δεκαετία του 1970 άρχισαν να εμφανίζονται πολλές μεγάλες υποκατηγορίες  της </a:t>
            </a:r>
            <a:r>
              <a:rPr lang="en-US" sz="2500" dirty="0"/>
              <a:t>rock</a:t>
            </a:r>
            <a:r>
              <a:rPr lang="el-GR" sz="2500" dirty="0"/>
              <a:t>με την μεγαλύτερη από αυτές να είναι η </a:t>
            </a:r>
            <a:r>
              <a:rPr lang="en-US" sz="2500" dirty="0"/>
              <a:t>punk rock</a:t>
            </a:r>
            <a:r>
              <a:rPr lang="el-GR" sz="2500" dirty="0"/>
              <a:t> η όποια από τότε έχει συνεχιστεί μέχρι και στις μέρες μας . Οι ρίζες της </a:t>
            </a:r>
            <a:r>
              <a:rPr lang="en-US" sz="2500" dirty="0"/>
              <a:t>punk rock </a:t>
            </a:r>
            <a:r>
              <a:rPr lang="el-GR" sz="2500" dirty="0"/>
              <a:t>βρίσκονται στην </a:t>
            </a:r>
            <a:r>
              <a:rPr lang="en-US" sz="2500" dirty="0"/>
              <a:t>garage rock </a:t>
            </a:r>
            <a:r>
              <a:rPr lang="el-GR" sz="2500" dirty="0"/>
              <a:t>που αναφέραμε  στην προηγούμενη δεκαετία. Εκτός από τις μπάντες που βρεθήκαν κάτω από την κατηγορία της </a:t>
            </a:r>
            <a:r>
              <a:rPr lang="en-US" sz="2500" dirty="0"/>
              <a:t>punk rock </a:t>
            </a:r>
            <a:r>
              <a:rPr lang="el-GR" sz="2500" dirty="0"/>
              <a:t>μπάντες όπως  οι </a:t>
            </a:r>
            <a:r>
              <a:rPr lang="en-US" sz="2500" dirty="0"/>
              <a:t>Deep Purple </a:t>
            </a:r>
            <a:r>
              <a:rPr lang="el-GR" sz="2500" dirty="0"/>
              <a:t>συνέχισαν αυτό που άρχισαν οι προγενέστερες μπάντες με την δημιουργία υποκατηγοριών όπως η </a:t>
            </a:r>
            <a:r>
              <a:rPr lang="en-US" sz="2500" dirty="0"/>
              <a:t>hard rock.</a:t>
            </a:r>
            <a:r>
              <a:rPr lang="el-GR" sz="2500" dirty="0"/>
              <a:t> </a:t>
            </a:r>
          </a:p>
        </p:txBody>
      </p:sp>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κίνημα της </a:t>
            </a:r>
            <a:r>
              <a:rPr lang="en-US" dirty="0"/>
              <a:t>punk rock </a:t>
            </a:r>
            <a:endParaRPr lang="el-GR" dirty="0"/>
          </a:p>
        </p:txBody>
      </p:sp>
      <p:sp>
        <p:nvSpPr>
          <p:cNvPr id="3" name="2 - Θέση περιεχομένου"/>
          <p:cNvSpPr>
            <a:spLocks noGrp="1"/>
          </p:cNvSpPr>
          <p:nvPr>
            <p:ph idx="1"/>
          </p:nvPr>
        </p:nvSpPr>
        <p:spPr>
          <a:xfrm>
            <a:off x="1785918" y="1571612"/>
            <a:ext cx="7072362" cy="5072097"/>
          </a:xfrm>
        </p:spPr>
        <p:txBody>
          <a:bodyPr>
            <a:normAutofit lnSpcReduction="10000"/>
          </a:bodyPr>
          <a:lstStyle/>
          <a:p>
            <a:r>
              <a:rPr lang="en-US" sz="1700" dirty="0"/>
              <a:t>Sex Pistols:</a:t>
            </a:r>
            <a:r>
              <a:rPr lang="el-GR" sz="1700" dirty="0"/>
              <a:t> Το γκρουπ ιδρύθηκε το 1975  και διαλυθήκαν 3 χρόνια μετά . Ήταν η μπάντα που έφερε την </a:t>
            </a:r>
            <a:r>
              <a:rPr lang="en-US" sz="1700" dirty="0"/>
              <a:t>punk rock </a:t>
            </a:r>
            <a:r>
              <a:rPr lang="el-GR" sz="1700" dirty="0"/>
              <a:t>στο φώς και μετατρέποντας την σε ένα νέο είδος μόδας. Τα μέλη τις μπάντας ήταν ο </a:t>
            </a:r>
            <a:r>
              <a:rPr lang="en-US" sz="1700" dirty="0"/>
              <a:t>Johnny Rotten</a:t>
            </a:r>
            <a:r>
              <a:rPr lang="el-GR" sz="1700" dirty="0"/>
              <a:t> στα φωνητικά</a:t>
            </a:r>
            <a:r>
              <a:rPr lang="en-US" sz="1700" dirty="0"/>
              <a:t> , </a:t>
            </a:r>
            <a:r>
              <a:rPr lang="el-GR" sz="1700" dirty="0"/>
              <a:t>ο </a:t>
            </a:r>
            <a:r>
              <a:rPr lang="en-US" sz="1700" dirty="0"/>
              <a:t>Sid Vicious</a:t>
            </a:r>
            <a:r>
              <a:rPr lang="el-GR" sz="1700" dirty="0"/>
              <a:t> στο μπάσο ,</a:t>
            </a:r>
            <a:r>
              <a:rPr lang="en-US" sz="1700" dirty="0"/>
              <a:t> </a:t>
            </a:r>
            <a:r>
              <a:rPr lang="el-GR" sz="1700" dirty="0"/>
              <a:t>ο  </a:t>
            </a:r>
            <a:r>
              <a:rPr lang="en-US" sz="1700" dirty="0"/>
              <a:t>Paul Cook </a:t>
            </a:r>
            <a:r>
              <a:rPr lang="el-GR" sz="1700" dirty="0"/>
              <a:t>στα ντραμς</a:t>
            </a:r>
            <a:r>
              <a:rPr lang="en-US" sz="1700" dirty="0"/>
              <a:t> </a:t>
            </a:r>
            <a:r>
              <a:rPr lang="el-GR" sz="1700" dirty="0"/>
              <a:t>και πολλοί άλλοι. Τα πιο γνωστά κομμάτια τους είναι</a:t>
            </a:r>
            <a:r>
              <a:rPr lang="en-US" sz="1700" dirty="0"/>
              <a:t>: “God save the queen”, “Anarchy in the U.K.” </a:t>
            </a:r>
            <a:r>
              <a:rPr lang="el-GR" sz="1700" dirty="0"/>
              <a:t>και </a:t>
            </a:r>
            <a:r>
              <a:rPr lang="en-US" sz="1700" dirty="0"/>
              <a:t>“Holidays in the sun”.</a:t>
            </a:r>
          </a:p>
          <a:p>
            <a:endParaRPr lang="el-GR" sz="1700" dirty="0"/>
          </a:p>
          <a:p>
            <a:r>
              <a:rPr lang="en-US" sz="1700" dirty="0"/>
              <a:t> Ramones:</a:t>
            </a:r>
            <a:r>
              <a:rPr lang="el-GR" sz="1700" dirty="0"/>
              <a:t>Δημιουργήθηκαν στο Κουίνς  της  Νέα Υόρκης  το 1974. Αποτελούνταν από τους</a:t>
            </a:r>
            <a:r>
              <a:rPr lang="en-US" sz="1700" dirty="0"/>
              <a:t>: Joey, Johnny, Dee Dee </a:t>
            </a:r>
            <a:r>
              <a:rPr lang="el-GR" sz="1700" dirty="0"/>
              <a:t>και </a:t>
            </a:r>
            <a:r>
              <a:rPr lang="en-US" sz="1700" dirty="0"/>
              <a:t>Tommy. </a:t>
            </a:r>
            <a:r>
              <a:rPr lang="el-GR" sz="1700" dirty="0"/>
              <a:t>Παρόλο που  δεν είχαν καμία συγγένεια μεταξύ τους  υιοθέτησαν όλοι το επίθετο </a:t>
            </a:r>
            <a:r>
              <a:rPr lang="en-US" sz="1700" dirty="0"/>
              <a:t>Ramones.</a:t>
            </a:r>
            <a:r>
              <a:rPr lang="el-GR" sz="1700" dirty="0"/>
              <a:t> Τα πιο γνωστά κομμάτια τους είναι </a:t>
            </a:r>
            <a:r>
              <a:rPr lang="en-US" sz="1700" dirty="0"/>
              <a:t>“Blitzkrieg bop”, “ I wanna be sedated” </a:t>
            </a:r>
            <a:r>
              <a:rPr lang="el-GR" sz="1700" dirty="0"/>
              <a:t>και </a:t>
            </a:r>
            <a:r>
              <a:rPr lang="en-US" sz="1700" dirty="0"/>
              <a:t> “the kkk took my baby”.</a:t>
            </a:r>
          </a:p>
          <a:p>
            <a:endParaRPr lang="en-US" sz="1700" dirty="0"/>
          </a:p>
          <a:p>
            <a:r>
              <a:rPr lang="en-US" sz="1700" dirty="0"/>
              <a:t>The Clash : </a:t>
            </a:r>
            <a:r>
              <a:rPr lang="el-GR" sz="1700" dirty="0"/>
              <a:t>Η μπάντα ιδρύθηκε το 1967 και αποτελείτε από τους </a:t>
            </a:r>
            <a:r>
              <a:rPr lang="en-US" sz="1700" dirty="0"/>
              <a:t>Joe Strummer, Mick Jones, Paul Simonon </a:t>
            </a:r>
            <a:r>
              <a:rPr lang="el-GR" sz="1700" dirty="0"/>
              <a:t>και </a:t>
            </a:r>
            <a:r>
              <a:rPr lang="en-US" sz="1700" dirty="0"/>
              <a:t>Nicky Headon. </a:t>
            </a:r>
            <a:r>
              <a:rPr lang="el-GR" sz="1700" dirty="0"/>
              <a:t>Παρόλο που δεν έγιναν όσο γνωστοί όσο οι δύο προηγούμενες μπάντες, έπαιξαν μεγάλο ρόλο στο κίνημα και άφησαν μεγάλο σημάδι στις επόμενες γενιές</a:t>
            </a:r>
            <a:r>
              <a:rPr lang="en-US" sz="1700" dirty="0"/>
              <a:t> </a:t>
            </a:r>
            <a:r>
              <a:rPr lang="el-GR" sz="1700" dirty="0"/>
              <a:t>.Γνωστά κομμάτια τους είναι </a:t>
            </a:r>
            <a:r>
              <a:rPr lang="en-US" sz="1700" dirty="0"/>
              <a:t>: “Should I Stay or Should I Go” </a:t>
            </a:r>
            <a:r>
              <a:rPr lang="el-GR" sz="1700" dirty="0"/>
              <a:t>και </a:t>
            </a:r>
            <a:r>
              <a:rPr lang="en-US" sz="1700" dirty="0"/>
              <a:t>“Rock the Casbah”.</a:t>
            </a:r>
          </a:p>
          <a:p>
            <a:endParaRPr lang="en-US" sz="1700" dirty="0"/>
          </a:p>
        </p:txBody>
      </p:sp>
      <p:pic>
        <p:nvPicPr>
          <p:cNvPr id="1026" name="Picture 2" descr="C:\shared\bec2b381eaa4e6cda33d778ee780ab33.jpg"/>
          <p:cNvPicPr>
            <a:picLocks noChangeAspect="1" noChangeArrowheads="1"/>
          </p:cNvPicPr>
          <p:nvPr/>
        </p:nvPicPr>
        <p:blipFill>
          <a:blip r:embed="rId2" cstate="email"/>
          <a:srcRect/>
          <a:stretch>
            <a:fillRect/>
          </a:stretch>
        </p:blipFill>
        <p:spPr bwMode="auto">
          <a:xfrm>
            <a:off x="214282" y="1571612"/>
            <a:ext cx="1571605" cy="1643074"/>
          </a:xfrm>
          <a:prstGeom prst="rect">
            <a:avLst/>
          </a:prstGeom>
          <a:noFill/>
        </p:spPr>
      </p:pic>
      <p:pic>
        <p:nvPicPr>
          <p:cNvPr id="4" name="Picture 2" descr="C:\shared\Ramones_-_Ramones_cover.jpg"/>
          <p:cNvPicPr>
            <a:picLocks noChangeAspect="1" noChangeArrowheads="1"/>
          </p:cNvPicPr>
          <p:nvPr/>
        </p:nvPicPr>
        <p:blipFill>
          <a:blip r:embed="rId3" cstate="email"/>
          <a:srcRect/>
          <a:stretch>
            <a:fillRect/>
          </a:stretch>
        </p:blipFill>
        <p:spPr bwMode="auto">
          <a:xfrm>
            <a:off x="214282" y="3286124"/>
            <a:ext cx="1571636" cy="1571636"/>
          </a:xfrm>
          <a:prstGeom prst="rect">
            <a:avLst/>
          </a:prstGeom>
          <a:noFill/>
        </p:spPr>
      </p:pic>
      <p:pic>
        <p:nvPicPr>
          <p:cNvPr id="1027" name="Picture 3" descr="C:\shared\The_Clash.jpg"/>
          <p:cNvPicPr>
            <a:picLocks noChangeAspect="1" noChangeArrowheads="1"/>
          </p:cNvPicPr>
          <p:nvPr/>
        </p:nvPicPr>
        <p:blipFill>
          <a:blip r:embed="rId4" cstate="email"/>
          <a:srcRect/>
          <a:stretch>
            <a:fillRect/>
          </a:stretch>
        </p:blipFill>
        <p:spPr bwMode="auto">
          <a:xfrm>
            <a:off x="214282" y="5000636"/>
            <a:ext cx="1571636" cy="1643074"/>
          </a:xfrm>
          <a:prstGeom prst="rect">
            <a:avLst/>
          </a:prstGeom>
          <a:noFill/>
        </p:spPr>
      </p:pic>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Hard Rock το 70’</a:t>
            </a:r>
            <a:endParaRPr lang="el-GR" dirty="0"/>
          </a:p>
        </p:txBody>
      </p:sp>
      <p:sp>
        <p:nvSpPr>
          <p:cNvPr id="3" name="2 - Θέση περιεχομένου"/>
          <p:cNvSpPr>
            <a:spLocks noGrp="1"/>
          </p:cNvSpPr>
          <p:nvPr>
            <p:ph idx="1"/>
          </p:nvPr>
        </p:nvSpPr>
        <p:spPr>
          <a:xfrm>
            <a:off x="457200" y="1428736"/>
            <a:ext cx="6543692" cy="5214974"/>
          </a:xfrm>
        </p:spPr>
        <p:txBody>
          <a:bodyPr>
            <a:normAutofit lnSpcReduction="10000"/>
          </a:bodyPr>
          <a:lstStyle/>
          <a:p>
            <a:r>
              <a:rPr lang="el-GR" sz="1600" b="1" dirty="0"/>
              <a:t>Οι </a:t>
            </a:r>
            <a:r>
              <a:rPr lang="en-US" sz="1600" b="1" dirty="0"/>
              <a:t>Deep Purple</a:t>
            </a:r>
            <a:r>
              <a:rPr lang="el-GR" sz="1600" b="1" dirty="0"/>
              <a:t> είναι ένα αγγλικό </a:t>
            </a:r>
            <a:r>
              <a:rPr lang="en-US" sz="1600" b="1" dirty="0"/>
              <a:t>hard rock </a:t>
            </a:r>
            <a:r>
              <a:rPr lang="el-GR" sz="1600" b="1" dirty="0"/>
              <a:t>συγκρότημα και ένα από τα πιο σημαντικά της κατηγορίας του .Ιδρύθηκε στο Χέρτφορντσαϊρ το 1968. Αποτελείται από τους </a:t>
            </a:r>
            <a:r>
              <a:rPr lang="en-US" sz="1600" b="1" dirty="0"/>
              <a:t>Ian Gillan, Roger Glover, Ian Paice, Steve Morse</a:t>
            </a:r>
            <a:r>
              <a:rPr lang="el-GR" sz="1600" b="1" dirty="0"/>
              <a:t> και </a:t>
            </a:r>
            <a:r>
              <a:rPr lang="en-US" sz="1600" b="1" dirty="0"/>
              <a:t>Don Airey.</a:t>
            </a:r>
            <a:r>
              <a:rPr lang="el-GR" sz="1600" b="1" dirty="0"/>
              <a:t> Τα πιο γνωστά κομμάτια τους αποτελούν το </a:t>
            </a:r>
            <a:r>
              <a:rPr lang="en-US" sz="1600" b="1" dirty="0"/>
              <a:t>“Smoke On The Water” </a:t>
            </a:r>
            <a:r>
              <a:rPr lang="el-GR" sz="1600" b="1" dirty="0"/>
              <a:t>και </a:t>
            </a:r>
            <a:r>
              <a:rPr lang="en-US" sz="1600" b="1" dirty="0"/>
              <a:t> “Highway Star”.</a:t>
            </a:r>
          </a:p>
          <a:p>
            <a:endParaRPr lang="en-US" sz="1600" b="1" dirty="0"/>
          </a:p>
          <a:p>
            <a:endParaRPr lang="en-US" sz="1600" b="1" dirty="0"/>
          </a:p>
          <a:p>
            <a:r>
              <a:rPr lang="en-US" sz="1600" b="1" dirty="0"/>
              <a:t>Black Sabbath: Άλλο ένα βρετανικό συγκρότημα Hard Rock το οποίο έδωσε μαζί με τους Led Zeppelin τις βάσεις για την δημιουργία της heavy metal (πολλοί τους κατατάσσουν σε αυτή τη κατηγορία) Τα μέλη της (Οζι Όσμπορν, Τόνι Αϊόμι και Γκίζερ Μπάτλερ μετά από μεγάλη επιτυχία στη δεκαετία χωρίζονται και επανέρχονται το 1997 με το album τους Reunion. </a:t>
            </a:r>
          </a:p>
          <a:p>
            <a:endParaRPr lang="en-US" sz="1600" b="1" dirty="0"/>
          </a:p>
          <a:p>
            <a:r>
              <a:rPr lang="en-US" sz="1600" b="1" dirty="0"/>
              <a:t>Led Zeppelin: παρόλο που είχαν ρίζες στην αγγλική μπλουζ σκηνή βρέθηκαν υπό την κατηγορία της Hard Rock και ήταν μεγάλο κομμάτι της αρχικής Heavy metal σκηνής.Τα μέλη της ήταντο </a:t>
            </a:r>
            <a:r>
              <a:rPr lang="en-US" sz="1600" b="1" dirty="0" err="1"/>
              <a:t>οι</a:t>
            </a:r>
            <a:r>
              <a:rPr lang="en-US" sz="1600" b="1" dirty="0"/>
              <a:t> Jimmy Page, Robert Plant,John Paul Jones και John Bohnam.Με κομμάτια όπως το πασίγνωστο “stairway To heaven” και το “whola Lotta love” έχουν μείνει στην ιστορία ως μια από τις καλύτερες μπάντες του είδους τους. </a:t>
            </a:r>
          </a:p>
          <a:p>
            <a:endParaRPr lang="en-US" sz="1600" b="1" dirty="0"/>
          </a:p>
          <a:p>
            <a:pPr marL="0" indent="0">
              <a:buNone/>
            </a:pPr>
            <a:endParaRPr lang="el-GR" sz="1600" b="1" dirty="0"/>
          </a:p>
        </p:txBody>
      </p:sp>
      <p:pic>
        <p:nvPicPr>
          <p:cNvPr id="1026" name="Picture 2" descr="C:\shared\deep-purple-3.jpg"/>
          <p:cNvPicPr>
            <a:picLocks noChangeAspect="1" noChangeArrowheads="1"/>
          </p:cNvPicPr>
          <p:nvPr/>
        </p:nvPicPr>
        <p:blipFill>
          <a:blip r:embed="rId2" cstate="email"/>
          <a:srcRect/>
          <a:stretch>
            <a:fillRect/>
          </a:stretch>
        </p:blipFill>
        <p:spPr bwMode="auto">
          <a:xfrm>
            <a:off x="7000892" y="1428736"/>
            <a:ext cx="1807381" cy="1571636"/>
          </a:xfrm>
          <a:prstGeom prst="rect">
            <a:avLst/>
          </a:prstGeom>
          <a:noFill/>
        </p:spPr>
      </p:pic>
      <p:pic>
        <p:nvPicPr>
          <p:cNvPr id="1027" name="Picture 3" descr="C:\shared\BlackSabbath.jpg"/>
          <p:cNvPicPr>
            <a:picLocks noChangeAspect="1" noChangeArrowheads="1"/>
          </p:cNvPicPr>
          <p:nvPr/>
        </p:nvPicPr>
        <p:blipFill>
          <a:blip r:embed="rId3" cstate="email"/>
          <a:srcRect/>
          <a:stretch>
            <a:fillRect/>
          </a:stretch>
        </p:blipFill>
        <p:spPr bwMode="auto">
          <a:xfrm>
            <a:off x="7000892" y="3143248"/>
            <a:ext cx="1785950" cy="1643074"/>
          </a:xfrm>
          <a:prstGeom prst="rect">
            <a:avLst/>
          </a:prstGeom>
          <a:noFill/>
        </p:spPr>
      </p:pic>
      <p:pic>
        <p:nvPicPr>
          <p:cNvPr id="1028" name="Picture 4" descr="C:\shared\homepromo_led_zeppelin.jpg"/>
          <p:cNvPicPr>
            <a:picLocks noChangeAspect="1" noChangeArrowheads="1"/>
          </p:cNvPicPr>
          <p:nvPr/>
        </p:nvPicPr>
        <p:blipFill>
          <a:blip r:embed="rId4" cstate="email"/>
          <a:srcRect/>
          <a:stretch>
            <a:fillRect/>
          </a:stretch>
        </p:blipFill>
        <p:spPr bwMode="auto">
          <a:xfrm>
            <a:off x="7000892" y="4929198"/>
            <a:ext cx="1785950" cy="1785950"/>
          </a:xfrm>
          <a:prstGeom prst="rect">
            <a:avLst/>
          </a:prstGeom>
          <a:noFill/>
        </p:spPr>
      </p:pic>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1980</a:t>
            </a:r>
          </a:p>
        </p:txBody>
      </p:sp>
      <p:sp>
        <p:nvSpPr>
          <p:cNvPr id="3" name="2 - Θέση περιεχομένου"/>
          <p:cNvSpPr>
            <a:spLocks noGrp="1"/>
          </p:cNvSpPr>
          <p:nvPr>
            <p:ph idx="1"/>
          </p:nvPr>
        </p:nvSpPr>
        <p:spPr/>
        <p:txBody>
          <a:bodyPr vert="horz" lIns="91440" tIns="45720" rIns="91440" bIns="45720" rtlCol="0" anchor="t">
            <a:normAutofit fontScale="92500" lnSpcReduction="20000"/>
          </a:bodyPr>
          <a:lstStyle/>
          <a:p>
            <a:pPr marL="0" indent="0"/>
            <a:r>
              <a:rPr lang="el-GR" sz="2800" dirty="0"/>
              <a:t>Από το 1980 μέχρι το 1990 βλέπουμε την μεγαλύτερη ποικιλία σε είδη της ροκ από τις δεκαετίες για τις οποίες έχουμε μιλήσει μέχρι στιγμής</a:t>
            </a:r>
            <a:r>
              <a:rPr lang="el-GR" sz="2800" dirty="0" smtClean="0"/>
              <a:t>.</a:t>
            </a:r>
            <a:endParaRPr lang="en-US" sz="2800" dirty="0" smtClean="0"/>
          </a:p>
          <a:p>
            <a:pPr marL="0" indent="0"/>
            <a:r>
              <a:rPr lang="el-GR" sz="2800" dirty="0" smtClean="0"/>
              <a:t> </a:t>
            </a:r>
            <a:r>
              <a:rPr lang="el-GR" sz="2800" dirty="0"/>
              <a:t>Η </a:t>
            </a:r>
            <a:r>
              <a:rPr lang="el-GR" sz="2800" dirty="0" err="1"/>
              <a:t>μέταλ</a:t>
            </a:r>
            <a:r>
              <a:rPr lang="el-GR" sz="2800" dirty="0"/>
              <a:t> η οποία είχε κάνει την πρώτη της εμφάνιση την προηγούμενη δεκαετία φτάνει την χρυσή εποχή της με την δημιουργία μπαντών όπως τους </a:t>
            </a:r>
            <a:r>
              <a:rPr lang="el-GR" sz="2800" dirty="0" err="1"/>
              <a:t>Metallica</a:t>
            </a:r>
            <a:r>
              <a:rPr lang="el-GR" sz="2800" dirty="0"/>
              <a:t>, τους </a:t>
            </a:r>
            <a:r>
              <a:rPr lang="el-GR" sz="2800" dirty="0" err="1"/>
              <a:t>Iron</a:t>
            </a:r>
            <a:r>
              <a:rPr lang="el-GR" sz="2800" dirty="0"/>
              <a:t> </a:t>
            </a:r>
            <a:r>
              <a:rPr lang="el-GR" sz="2800" dirty="0" err="1"/>
              <a:t>Maiden</a:t>
            </a:r>
            <a:r>
              <a:rPr lang="el-GR" sz="2800" dirty="0"/>
              <a:t>, τους </a:t>
            </a:r>
            <a:r>
              <a:rPr lang="el-GR" sz="2800" dirty="0" err="1"/>
              <a:t>Judas</a:t>
            </a:r>
            <a:r>
              <a:rPr lang="el-GR" sz="2800" dirty="0"/>
              <a:t> </a:t>
            </a:r>
            <a:r>
              <a:rPr lang="el-GR" sz="2800" dirty="0" err="1"/>
              <a:t>Priest</a:t>
            </a:r>
            <a:r>
              <a:rPr lang="el-GR" sz="2800" dirty="0"/>
              <a:t> και τους </a:t>
            </a:r>
            <a:r>
              <a:rPr lang="el-GR" sz="2800" dirty="0" err="1"/>
              <a:t>Motorhead</a:t>
            </a:r>
            <a:r>
              <a:rPr lang="el-GR" sz="2800" dirty="0"/>
              <a:t> με την </a:t>
            </a:r>
            <a:r>
              <a:rPr lang="el-GR" sz="2800" dirty="0" err="1"/>
              <a:t>Speed</a:t>
            </a:r>
            <a:r>
              <a:rPr lang="el-GR" sz="2800" dirty="0"/>
              <a:t> </a:t>
            </a:r>
            <a:r>
              <a:rPr lang="el-GR" sz="2800" dirty="0" err="1"/>
              <a:t>Metal</a:t>
            </a:r>
            <a:r>
              <a:rPr lang="el-GR" sz="2800" dirty="0" smtClean="0"/>
              <a:t>.</a:t>
            </a:r>
            <a:endParaRPr lang="en-US" sz="2800" dirty="0" smtClean="0"/>
          </a:p>
          <a:p>
            <a:pPr marL="0" indent="0"/>
            <a:r>
              <a:rPr lang="el-GR" sz="2800" dirty="0" smtClean="0"/>
              <a:t> </a:t>
            </a:r>
            <a:r>
              <a:rPr lang="el-GR" sz="2800" dirty="0"/>
              <a:t>Η πανκ ροκ δεν είδε μεγάλη πρόοδο μέχρι την επόμενη δεκαετία. Υπήρξαν μπάντες όπως οι </a:t>
            </a:r>
            <a:r>
              <a:rPr lang="el-GR" sz="2800" dirty="0" err="1"/>
              <a:t>Queen</a:t>
            </a:r>
            <a:r>
              <a:rPr lang="el-GR" sz="2800" dirty="0"/>
              <a:t> όμως οι οποίες επιχείρησαν να γυρίσουν στο πιο απαλό ύφος της ροκ που βλέπουμε στα πρώτα χρόνια της </a:t>
            </a:r>
            <a:r>
              <a:rPr lang="el-GR" sz="2800" dirty="0" err="1"/>
              <a:t>δημιουργόντας</a:t>
            </a:r>
            <a:r>
              <a:rPr lang="el-GR" sz="2800" dirty="0"/>
              <a:t> κάτι τελείως καινούργιο.</a:t>
            </a:r>
          </a:p>
        </p:txBody>
      </p:sp>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"Χρυσή" Εποχή της </a:t>
            </a:r>
            <a:r>
              <a:rPr lang="el-GR" dirty="0" err="1"/>
              <a:t>Μέταλ</a:t>
            </a:r>
          </a:p>
        </p:txBody>
      </p:sp>
      <p:sp>
        <p:nvSpPr>
          <p:cNvPr id="3" name="2 - Θέση περιεχομένου"/>
          <p:cNvSpPr>
            <a:spLocks noGrp="1"/>
          </p:cNvSpPr>
          <p:nvPr>
            <p:ph idx="1"/>
          </p:nvPr>
        </p:nvSpPr>
        <p:spPr>
          <a:xfrm>
            <a:off x="457200" y="1905000"/>
            <a:ext cx="8229600" cy="4525963"/>
          </a:xfrm>
        </p:spPr>
        <p:txBody>
          <a:bodyPr vert="horz" lIns="91440" tIns="45720" rIns="91440" bIns="45720" rtlCol="0" anchor="t">
            <a:normAutofit lnSpcReduction="10000"/>
          </a:bodyPr>
          <a:lstStyle/>
          <a:p>
            <a:pPr marL="0" indent="0">
              <a:buNone/>
            </a:pPr>
            <a:r>
              <a:rPr lang="en-US" sz="2000" dirty="0" err="1">
                <a:solidFill>
                  <a:srgbClr val="000000"/>
                </a:solidFill>
              </a:rPr>
              <a:t>Το</a:t>
            </a:r>
            <a:r>
              <a:rPr lang="en-US" sz="2000" dirty="0">
                <a:solidFill>
                  <a:srgbClr val="000000"/>
                </a:solidFill>
              </a:rPr>
              <a:t> 1980 </a:t>
            </a:r>
            <a:r>
              <a:rPr lang="en-US" sz="2000" dirty="0" err="1">
                <a:solidFill>
                  <a:srgbClr val="000000"/>
                </a:solidFill>
              </a:rPr>
              <a:t>θεωρείτ</a:t>
            </a:r>
            <a:r>
              <a:rPr lang="en-US" sz="2000" dirty="0">
                <a:solidFill>
                  <a:srgbClr val="000000"/>
                </a:solidFill>
              </a:rPr>
              <a:t>αι από π</a:t>
            </a:r>
            <a:r>
              <a:rPr lang="en-US" sz="2000" dirty="0" err="1">
                <a:solidFill>
                  <a:srgbClr val="000000"/>
                </a:solidFill>
              </a:rPr>
              <a:t>ολλούς</a:t>
            </a:r>
            <a:r>
              <a:rPr lang="en-US" sz="2000" dirty="0">
                <a:solidFill>
                  <a:srgbClr val="000000"/>
                </a:solidFill>
              </a:rPr>
              <a:t> η κα</a:t>
            </a:r>
            <a:r>
              <a:rPr lang="en-US" sz="2000" dirty="0" err="1">
                <a:solidFill>
                  <a:srgbClr val="000000"/>
                </a:solidFill>
              </a:rPr>
              <a:t>λύτερη</a:t>
            </a:r>
            <a:r>
              <a:rPr lang="en-US" sz="2000" dirty="0">
                <a:solidFill>
                  <a:srgbClr val="000000"/>
                </a:solidFill>
              </a:rPr>
              <a:t> </a:t>
            </a:r>
            <a:r>
              <a:rPr lang="en-US" sz="2000" dirty="0" err="1">
                <a:solidFill>
                  <a:srgbClr val="000000"/>
                </a:solidFill>
              </a:rPr>
              <a:t>δισκογρ</a:t>
            </a:r>
            <a:r>
              <a:rPr lang="en-US" sz="2000" dirty="0">
                <a:solidFill>
                  <a:srgbClr val="000000"/>
                </a:solidFill>
              </a:rPr>
              <a:t>α</a:t>
            </a:r>
            <a:r>
              <a:rPr lang="en-US" sz="2000" dirty="0" err="1">
                <a:solidFill>
                  <a:srgbClr val="000000"/>
                </a:solidFill>
              </a:rPr>
              <a:t>φικά</a:t>
            </a:r>
            <a:r>
              <a:rPr lang="en-US" sz="2000" dirty="0">
                <a:solidFill>
                  <a:srgbClr val="000000"/>
                </a:solidFill>
              </a:rPr>
              <a:t> </a:t>
            </a:r>
            <a:r>
              <a:rPr lang="en-US" sz="2000" dirty="0" err="1">
                <a:solidFill>
                  <a:srgbClr val="000000"/>
                </a:solidFill>
              </a:rPr>
              <a:t>χρονιά</a:t>
            </a:r>
            <a:r>
              <a:rPr lang="en-US" sz="2000" dirty="0">
                <a:solidFill>
                  <a:srgbClr val="000000"/>
                </a:solidFill>
              </a:rPr>
              <a:t> </a:t>
            </a:r>
            <a:r>
              <a:rPr lang="en-US" sz="2000" dirty="0" err="1">
                <a:solidFill>
                  <a:srgbClr val="000000"/>
                </a:solidFill>
              </a:rPr>
              <a:t>του</a:t>
            </a:r>
            <a:r>
              <a:rPr lang="en-US" sz="2000" dirty="0">
                <a:solidFill>
                  <a:srgbClr val="000000"/>
                </a:solidFill>
              </a:rPr>
              <a:t> heavy metal. </a:t>
            </a:r>
            <a:r>
              <a:rPr lang="en-US" sz="2000" dirty="0" err="1">
                <a:solidFill>
                  <a:srgbClr val="000000"/>
                </a:solidFill>
              </a:rPr>
              <a:t>Μερικές</a:t>
            </a:r>
            <a:r>
              <a:rPr lang="en-US" sz="2000" dirty="0">
                <a:solidFill>
                  <a:srgbClr val="000000"/>
                </a:solidFill>
              </a:rPr>
              <a:t> από </a:t>
            </a:r>
            <a:r>
              <a:rPr lang="en-US" sz="2000" dirty="0" err="1">
                <a:solidFill>
                  <a:srgbClr val="000000"/>
                </a:solidFill>
              </a:rPr>
              <a:t>τις</a:t>
            </a:r>
            <a:r>
              <a:rPr lang="en-US" sz="2000" dirty="0">
                <a:solidFill>
                  <a:srgbClr val="000000"/>
                </a:solidFill>
              </a:rPr>
              <a:t> </a:t>
            </a:r>
            <a:r>
              <a:rPr lang="en-US" sz="2000" dirty="0" err="1">
                <a:solidFill>
                  <a:srgbClr val="000000"/>
                </a:solidFill>
              </a:rPr>
              <a:t>πολυάριθμες</a:t>
            </a:r>
            <a:r>
              <a:rPr lang="en-US" sz="2000" dirty="0">
                <a:solidFill>
                  <a:srgbClr val="000000"/>
                </a:solidFill>
              </a:rPr>
              <a:t> </a:t>
            </a:r>
            <a:r>
              <a:rPr lang="en-US" sz="2000" dirty="0" err="1">
                <a:solidFill>
                  <a:srgbClr val="000000"/>
                </a:solidFill>
              </a:rPr>
              <a:t>κυκλοφορίες</a:t>
            </a:r>
            <a:r>
              <a:rPr lang="en-US" sz="2000" dirty="0">
                <a:solidFill>
                  <a:srgbClr val="000000"/>
                </a:solidFill>
              </a:rPr>
              <a:t> </a:t>
            </a:r>
            <a:r>
              <a:rPr lang="en-US" sz="2000" dirty="0" err="1">
                <a:solidFill>
                  <a:srgbClr val="000000"/>
                </a:solidFill>
              </a:rPr>
              <a:t>εκείνης</a:t>
            </a:r>
            <a:r>
              <a:rPr lang="en-US" sz="2000" dirty="0">
                <a:solidFill>
                  <a:srgbClr val="000000"/>
                </a:solidFill>
              </a:rPr>
              <a:t> </a:t>
            </a:r>
            <a:r>
              <a:rPr lang="en-US" sz="2000" dirty="0" err="1">
                <a:solidFill>
                  <a:srgbClr val="000000"/>
                </a:solidFill>
              </a:rPr>
              <a:t>της</a:t>
            </a:r>
            <a:r>
              <a:rPr lang="en-US" sz="2000" dirty="0">
                <a:solidFill>
                  <a:srgbClr val="000000"/>
                </a:solidFill>
              </a:rPr>
              <a:t> </a:t>
            </a:r>
            <a:r>
              <a:rPr lang="en-US" sz="2000" dirty="0" err="1">
                <a:solidFill>
                  <a:srgbClr val="000000"/>
                </a:solidFill>
              </a:rPr>
              <a:t>χρονιάς</a:t>
            </a:r>
            <a:r>
              <a:rPr lang="en-US" sz="2000" dirty="0">
                <a:solidFill>
                  <a:srgbClr val="000000"/>
                </a:solidFill>
              </a:rPr>
              <a:t> </a:t>
            </a:r>
            <a:r>
              <a:rPr lang="en-US" sz="2000" dirty="0" err="1">
                <a:solidFill>
                  <a:srgbClr val="000000"/>
                </a:solidFill>
              </a:rPr>
              <a:t>είναι</a:t>
            </a:r>
            <a:r>
              <a:rPr lang="en-US" sz="2000" dirty="0">
                <a:solidFill>
                  <a:srgbClr val="000000"/>
                </a:solidFill>
              </a:rPr>
              <a:t> τα </a:t>
            </a:r>
            <a:r>
              <a:rPr lang="en-US" sz="2000" dirty="0">
                <a:solidFill>
                  <a:srgbClr val="FF0000"/>
                </a:solidFill>
              </a:rPr>
              <a:t>"</a:t>
            </a:r>
            <a:r>
              <a:rPr lang="en-US" sz="2000" i="1" dirty="0">
                <a:solidFill>
                  <a:srgbClr val="FF0000"/>
                </a:solidFill>
              </a:rPr>
              <a:t>British Steel</a:t>
            </a:r>
            <a:r>
              <a:rPr lang="en-US" sz="2000" dirty="0">
                <a:solidFill>
                  <a:srgbClr val="FF0000"/>
                </a:solidFill>
              </a:rPr>
              <a:t>" </a:t>
            </a:r>
            <a:r>
              <a:rPr lang="en-US" sz="2000" dirty="0" err="1">
                <a:solidFill>
                  <a:srgbClr val="000000"/>
                </a:solidFill>
              </a:rPr>
              <a:t>των</a:t>
            </a:r>
            <a:r>
              <a:rPr lang="en-US" sz="2000" dirty="0">
                <a:solidFill>
                  <a:srgbClr val="000000"/>
                </a:solidFill>
              </a:rPr>
              <a:t> </a:t>
            </a:r>
            <a:r>
              <a:rPr lang="en-US" sz="2000" dirty="0">
                <a:solidFill>
                  <a:srgbClr val="FF0000"/>
                </a:solidFill>
              </a:rPr>
              <a:t>Judas Priest</a:t>
            </a:r>
            <a:r>
              <a:rPr lang="en-US" sz="2000" dirty="0">
                <a:solidFill>
                  <a:srgbClr val="000000"/>
                </a:solidFill>
              </a:rPr>
              <a:t>, </a:t>
            </a:r>
            <a:r>
              <a:rPr lang="en-US" sz="2000" dirty="0" err="1">
                <a:solidFill>
                  <a:srgbClr val="000000"/>
                </a:solidFill>
              </a:rPr>
              <a:t>το</a:t>
            </a:r>
            <a:r>
              <a:rPr lang="en-US" sz="2000" dirty="0">
                <a:solidFill>
                  <a:srgbClr val="000000"/>
                </a:solidFill>
              </a:rPr>
              <a:t> </a:t>
            </a:r>
            <a:r>
              <a:rPr lang="en-US" sz="2000" dirty="0" err="1">
                <a:solidFill>
                  <a:srgbClr val="000000"/>
                </a:solidFill>
              </a:rPr>
              <a:t>ντεμπούτο</a:t>
            </a:r>
            <a:r>
              <a:rPr lang="en-US" sz="2000" dirty="0">
                <a:solidFill>
                  <a:srgbClr val="000000"/>
                </a:solidFill>
              </a:rPr>
              <a:t> </a:t>
            </a:r>
            <a:r>
              <a:rPr lang="en-US" sz="2000" dirty="0" err="1">
                <a:solidFill>
                  <a:srgbClr val="000000"/>
                </a:solidFill>
              </a:rPr>
              <a:t>των</a:t>
            </a:r>
            <a:r>
              <a:rPr lang="en-US" sz="2000" dirty="0">
                <a:solidFill>
                  <a:srgbClr val="000000"/>
                </a:solidFill>
              </a:rPr>
              <a:t> </a:t>
            </a:r>
            <a:r>
              <a:rPr lang="en-US" sz="2000" dirty="0">
                <a:solidFill>
                  <a:srgbClr val="FF0000"/>
                </a:solidFill>
              </a:rPr>
              <a:t>Iron Maiden</a:t>
            </a:r>
            <a:r>
              <a:rPr lang="en-US" sz="2000" dirty="0">
                <a:solidFill>
                  <a:srgbClr val="000000"/>
                </a:solidFill>
              </a:rPr>
              <a:t>, </a:t>
            </a:r>
            <a:r>
              <a:rPr lang="en-US" sz="2000" dirty="0" err="1">
                <a:solidFill>
                  <a:srgbClr val="000000"/>
                </a:solidFill>
              </a:rPr>
              <a:t>το</a:t>
            </a:r>
            <a:r>
              <a:rPr lang="en-US" sz="2000" dirty="0">
                <a:solidFill>
                  <a:srgbClr val="000000"/>
                </a:solidFill>
              </a:rPr>
              <a:t> </a:t>
            </a:r>
            <a:r>
              <a:rPr lang="en-US" sz="2000" dirty="0">
                <a:solidFill>
                  <a:srgbClr val="FF0000"/>
                </a:solidFill>
              </a:rPr>
              <a:t>"</a:t>
            </a:r>
            <a:r>
              <a:rPr lang="en-US" sz="2000" i="1" dirty="0">
                <a:solidFill>
                  <a:srgbClr val="FF0000"/>
                </a:solidFill>
              </a:rPr>
              <a:t>Back In Black</a:t>
            </a:r>
            <a:r>
              <a:rPr lang="en-US" sz="2000" dirty="0">
                <a:solidFill>
                  <a:srgbClr val="FF0000"/>
                </a:solidFill>
              </a:rPr>
              <a:t>" </a:t>
            </a:r>
            <a:r>
              <a:rPr lang="en-US" sz="2000" dirty="0" err="1">
                <a:solidFill>
                  <a:srgbClr val="000000"/>
                </a:solidFill>
              </a:rPr>
              <a:t>των</a:t>
            </a:r>
            <a:r>
              <a:rPr lang="en-US" sz="2000" dirty="0">
                <a:solidFill>
                  <a:srgbClr val="000000"/>
                </a:solidFill>
              </a:rPr>
              <a:t> </a:t>
            </a:r>
            <a:r>
              <a:rPr lang="en-US" sz="2000" dirty="0" smtClean="0">
                <a:solidFill>
                  <a:srgbClr val="FF0000"/>
                </a:solidFill>
              </a:rPr>
              <a:t>AC/DC</a:t>
            </a:r>
            <a:r>
              <a:rPr lang="en-US" sz="2000" dirty="0" smtClean="0">
                <a:solidFill>
                  <a:srgbClr val="000000"/>
                </a:solidFill>
              </a:rPr>
              <a:t>, </a:t>
            </a:r>
            <a:r>
              <a:rPr lang="en-US" sz="2000" dirty="0" err="1">
                <a:solidFill>
                  <a:srgbClr val="000000"/>
                </a:solidFill>
              </a:rPr>
              <a:t>το</a:t>
            </a:r>
            <a:r>
              <a:rPr lang="en-US" sz="2000" dirty="0">
                <a:solidFill>
                  <a:srgbClr val="000000"/>
                </a:solidFill>
              </a:rPr>
              <a:t> </a:t>
            </a:r>
            <a:r>
              <a:rPr lang="en-US" sz="2000" dirty="0">
                <a:solidFill>
                  <a:srgbClr val="FF0000"/>
                </a:solidFill>
              </a:rPr>
              <a:t>"</a:t>
            </a:r>
            <a:r>
              <a:rPr lang="en-US" sz="2000" i="1" dirty="0">
                <a:solidFill>
                  <a:srgbClr val="FF0000"/>
                </a:solidFill>
              </a:rPr>
              <a:t>Ace of Spades</a:t>
            </a:r>
            <a:r>
              <a:rPr lang="en-US" sz="2000" dirty="0">
                <a:solidFill>
                  <a:srgbClr val="FF0000"/>
                </a:solidFill>
              </a:rPr>
              <a:t>"</a:t>
            </a:r>
            <a:r>
              <a:rPr lang="en-US" sz="2000" dirty="0">
                <a:solidFill>
                  <a:srgbClr val="000000"/>
                </a:solidFill>
              </a:rPr>
              <a:t> </a:t>
            </a:r>
            <a:r>
              <a:rPr lang="en-US" sz="2000" dirty="0" err="1">
                <a:solidFill>
                  <a:srgbClr val="000000"/>
                </a:solidFill>
              </a:rPr>
              <a:t>των</a:t>
            </a:r>
            <a:r>
              <a:rPr lang="en-US" sz="2000" dirty="0">
                <a:solidFill>
                  <a:srgbClr val="000000"/>
                </a:solidFill>
              </a:rPr>
              <a:t> </a:t>
            </a:r>
            <a:r>
              <a:rPr lang="en-US" sz="2000" dirty="0">
                <a:solidFill>
                  <a:srgbClr val="FF0000"/>
                </a:solidFill>
              </a:rPr>
              <a:t>Motörhead</a:t>
            </a:r>
            <a:r>
              <a:rPr lang="en-US" sz="2000" dirty="0">
                <a:solidFill>
                  <a:srgbClr val="000000"/>
                </a:solidFill>
              </a:rPr>
              <a:t>, </a:t>
            </a:r>
            <a:r>
              <a:rPr lang="en-US" sz="2000" dirty="0" err="1">
                <a:solidFill>
                  <a:srgbClr val="000000"/>
                </a:solidFill>
              </a:rPr>
              <a:t>το</a:t>
            </a:r>
            <a:r>
              <a:rPr lang="en-US" sz="2000" dirty="0">
                <a:solidFill>
                  <a:srgbClr val="000000"/>
                </a:solidFill>
              </a:rPr>
              <a:t> </a:t>
            </a:r>
            <a:r>
              <a:rPr lang="en-US" sz="2000" dirty="0">
                <a:solidFill>
                  <a:srgbClr val="FF0000"/>
                </a:solidFill>
              </a:rPr>
              <a:t>"</a:t>
            </a:r>
            <a:r>
              <a:rPr lang="en-US" sz="2000" i="1" dirty="0">
                <a:solidFill>
                  <a:srgbClr val="FF0000"/>
                </a:solidFill>
              </a:rPr>
              <a:t>Heaven and Hell</a:t>
            </a:r>
            <a:r>
              <a:rPr lang="en-US" sz="2000" dirty="0">
                <a:solidFill>
                  <a:srgbClr val="FF0000"/>
                </a:solidFill>
              </a:rPr>
              <a:t>" </a:t>
            </a:r>
            <a:r>
              <a:rPr lang="en-US" sz="2000" dirty="0" err="1">
                <a:solidFill>
                  <a:srgbClr val="000000"/>
                </a:solidFill>
              </a:rPr>
              <a:t>των</a:t>
            </a:r>
            <a:r>
              <a:rPr lang="en-US" sz="2000" dirty="0">
                <a:solidFill>
                  <a:srgbClr val="000000"/>
                </a:solidFill>
              </a:rPr>
              <a:t> </a:t>
            </a:r>
            <a:r>
              <a:rPr lang="en-US" sz="2000" dirty="0">
                <a:solidFill>
                  <a:srgbClr val="FF0000"/>
                </a:solidFill>
              </a:rPr>
              <a:t>Black Sabbath</a:t>
            </a:r>
            <a:r>
              <a:rPr lang="en-US" sz="2000" dirty="0">
                <a:solidFill>
                  <a:srgbClr val="000000"/>
                </a:solidFill>
              </a:rPr>
              <a:t>, τα </a:t>
            </a:r>
            <a:r>
              <a:rPr lang="en-US" sz="2000" dirty="0">
                <a:solidFill>
                  <a:srgbClr val="FF0000"/>
                </a:solidFill>
              </a:rPr>
              <a:t>"</a:t>
            </a:r>
            <a:r>
              <a:rPr lang="en-US" sz="2000" i="1" dirty="0">
                <a:solidFill>
                  <a:srgbClr val="FF0000"/>
                </a:solidFill>
              </a:rPr>
              <a:t>Wheels of Steel</a:t>
            </a:r>
            <a:r>
              <a:rPr lang="en-US" sz="2000" dirty="0">
                <a:solidFill>
                  <a:srgbClr val="FF0000"/>
                </a:solidFill>
              </a:rPr>
              <a:t>" </a:t>
            </a:r>
            <a:r>
              <a:rPr lang="en-US" sz="2000" dirty="0">
                <a:solidFill>
                  <a:srgbClr val="000000"/>
                </a:solidFill>
              </a:rPr>
              <a:t>και </a:t>
            </a:r>
            <a:r>
              <a:rPr lang="en-US" sz="2000" dirty="0">
                <a:solidFill>
                  <a:srgbClr val="FF0000"/>
                </a:solidFill>
              </a:rPr>
              <a:t>"</a:t>
            </a:r>
            <a:r>
              <a:rPr lang="en-US" sz="2000" i="1" dirty="0">
                <a:solidFill>
                  <a:srgbClr val="FF0000"/>
                </a:solidFill>
              </a:rPr>
              <a:t>Strong Arm of the Law</a:t>
            </a:r>
            <a:r>
              <a:rPr lang="en-US" sz="2000" dirty="0">
                <a:solidFill>
                  <a:srgbClr val="FF0000"/>
                </a:solidFill>
              </a:rPr>
              <a:t>" </a:t>
            </a:r>
            <a:r>
              <a:rPr lang="en-US" sz="2000" dirty="0" err="1">
                <a:solidFill>
                  <a:srgbClr val="000000"/>
                </a:solidFill>
              </a:rPr>
              <a:t>των</a:t>
            </a:r>
            <a:r>
              <a:rPr lang="en-US" sz="2000" dirty="0">
                <a:solidFill>
                  <a:srgbClr val="000000"/>
                </a:solidFill>
              </a:rPr>
              <a:t> </a:t>
            </a:r>
            <a:r>
              <a:rPr lang="en-US" sz="2000" dirty="0" smtClean="0">
                <a:solidFill>
                  <a:srgbClr val="FF0000"/>
                </a:solidFill>
              </a:rPr>
              <a:t>Saxon.</a:t>
            </a:r>
            <a:r>
              <a:rPr lang="en-US" sz="2000" dirty="0" smtClean="0">
                <a:solidFill>
                  <a:srgbClr val="000000"/>
                </a:solidFill>
              </a:rPr>
              <a:t> </a:t>
            </a:r>
            <a:r>
              <a:rPr lang="en-US" sz="2000" dirty="0">
                <a:solidFill>
                  <a:srgbClr val="000000"/>
                </a:solidFill>
              </a:rPr>
              <a:t>Πα</a:t>
            </a:r>
            <a:r>
              <a:rPr lang="en-US" sz="2000" dirty="0" err="1">
                <a:solidFill>
                  <a:srgbClr val="000000"/>
                </a:solidFill>
              </a:rPr>
              <a:t>ράλληλ</a:t>
            </a:r>
            <a:r>
              <a:rPr lang="en-US" sz="2000" dirty="0">
                <a:solidFill>
                  <a:srgbClr val="000000"/>
                </a:solidFill>
              </a:rPr>
              <a:t>α, </a:t>
            </a:r>
            <a:r>
              <a:rPr lang="en-US" sz="2000" dirty="0" err="1">
                <a:solidFill>
                  <a:srgbClr val="000000"/>
                </a:solidFill>
              </a:rPr>
              <a:t>έν</a:t>
            </a:r>
            <a:r>
              <a:rPr lang="en-US" sz="2000" dirty="0">
                <a:solidFill>
                  <a:srgbClr val="000000"/>
                </a:solidFill>
              </a:rPr>
              <a:t>α </a:t>
            </a:r>
            <a:r>
              <a:rPr lang="en-US" sz="2000" dirty="0" err="1">
                <a:solidFill>
                  <a:srgbClr val="000000"/>
                </a:solidFill>
              </a:rPr>
              <a:t>νέο</a:t>
            </a:r>
            <a:r>
              <a:rPr lang="en-US" sz="2000" dirty="0">
                <a:solidFill>
                  <a:srgbClr val="000000"/>
                </a:solidFill>
              </a:rPr>
              <a:t> </a:t>
            </a:r>
            <a:r>
              <a:rPr lang="en-US" sz="2000" dirty="0" err="1">
                <a:solidFill>
                  <a:srgbClr val="000000"/>
                </a:solidFill>
              </a:rPr>
              <a:t>κύμ</a:t>
            </a:r>
            <a:r>
              <a:rPr lang="en-US" sz="2000" dirty="0">
                <a:solidFill>
                  <a:srgbClr val="000000"/>
                </a:solidFill>
              </a:rPr>
              <a:t>α π</a:t>
            </a:r>
            <a:r>
              <a:rPr lang="en-US" sz="2000" dirty="0" err="1">
                <a:solidFill>
                  <a:srgbClr val="000000"/>
                </a:solidFill>
              </a:rPr>
              <a:t>ου</a:t>
            </a:r>
            <a:r>
              <a:rPr lang="en-US" sz="2000" dirty="0">
                <a:solidFill>
                  <a:srgbClr val="000000"/>
                </a:solidFill>
              </a:rPr>
              <a:t> </a:t>
            </a:r>
            <a:r>
              <a:rPr lang="en-US" sz="2000" dirty="0" err="1">
                <a:solidFill>
                  <a:srgbClr val="000000"/>
                </a:solidFill>
              </a:rPr>
              <a:t>ονομάστηκε</a:t>
            </a:r>
            <a:r>
              <a:rPr lang="en-US" sz="2000" dirty="0">
                <a:solidFill>
                  <a:srgbClr val="000000"/>
                </a:solidFill>
              </a:rPr>
              <a:t> N.W.O.B.H.M (New Wave of British Heavy Metal), </a:t>
            </a:r>
            <a:r>
              <a:rPr lang="en-US" sz="2000" dirty="0" err="1">
                <a:solidFill>
                  <a:srgbClr val="000000"/>
                </a:solidFill>
              </a:rPr>
              <a:t>δηλ</a:t>
            </a:r>
            <a:r>
              <a:rPr lang="en-US" sz="2000" dirty="0">
                <a:solidFill>
                  <a:srgbClr val="000000"/>
                </a:solidFill>
              </a:rPr>
              <a:t>α</a:t>
            </a:r>
            <a:r>
              <a:rPr lang="en-US" sz="2000" dirty="0" err="1">
                <a:solidFill>
                  <a:srgbClr val="000000"/>
                </a:solidFill>
              </a:rPr>
              <a:t>δή</a:t>
            </a:r>
            <a:r>
              <a:rPr lang="en-US" sz="2000" dirty="0">
                <a:solidFill>
                  <a:srgbClr val="000000"/>
                </a:solidFill>
              </a:rPr>
              <a:t> </a:t>
            </a:r>
            <a:r>
              <a:rPr lang="en-US" sz="2000" dirty="0" err="1">
                <a:solidFill>
                  <a:srgbClr val="000000"/>
                </a:solidFill>
              </a:rPr>
              <a:t>Νέο</a:t>
            </a:r>
            <a:r>
              <a:rPr lang="en-US" sz="2000" dirty="0">
                <a:solidFill>
                  <a:srgbClr val="000000"/>
                </a:solidFill>
              </a:rPr>
              <a:t> </a:t>
            </a:r>
            <a:r>
              <a:rPr lang="en-US" sz="2000" dirty="0" err="1">
                <a:solidFill>
                  <a:srgbClr val="000000"/>
                </a:solidFill>
              </a:rPr>
              <a:t>Κύμ</a:t>
            </a:r>
            <a:r>
              <a:rPr lang="en-US" sz="2000" dirty="0">
                <a:solidFill>
                  <a:srgbClr val="000000"/>
                </a:solidFill>
              </a:rPr>
              <a:t>α </a:t>
            </a:r>
            <a:r>
              <a:rPr lang="en-US" sz="2000" dirty="0" err="1">
                <a:solidFill>
                  <a:srgbClr val="000000"/>
                </a:solidFill>
              </a:rPr>
              <a:t>Βρετ</a:t>
            </a:r>
            <a:r>
              <a:rPr lang="en-US" sz="2000" dirty="0">
                <a:solidFill>
                  <a:srgbClr val="000000"/>
                </a:solidFill>
              </a:rPr>
              <a:t>α</a:t>
            </a:r>
            <a:r>
              <a:rPr lang="en-US" sz="2000" dirty="0" err="1">
                <a:solidFill>
                  <a:srgbClr val="000000"/>
                </a:solidFill>
              </a:rPr>
              <a:t>νικού</a:t>
            </a:r>
            <a:r>
              <a:rPr lang="en-US" sz="2000" dirty="0">
                <a:solidFill>
                  <a:srgbClr val="000000"/>
                </a:solidFill>
              </a:rPr>
              <a:t> Heavy Metal, </a:t>
            </a:r>
            <a:r>
              <a:rPr lang="en-US" sz="2000" dirty="0" err="1">
                <a:solidFill>
                  <a:srgbClr val="000000"/>
                </a:solidFill>
              </a:rPr>
              <a:t>εμφ</a:t>
            </a:r>
            <a:r>
              <a:rPr lang="en-US" sz="2000" dirty="0">
                <a:solidFill>
                  <a:srgbClr val="000000"/>
                </a:solidFill>
              </a:rPr>
              <a:t>α</a:t>
            </a:r>
            <a:r>
              <a:rPr lang="en-US" sz="2000" dirty="0" err="1">
                <a:solidFill>
                  <a:srgbClr val="000000"/>
                </a:solidFill>
              </a:rPr>
              <a:t>νίστηκε</a:t>
            </a:r>
            <a:r>
              <a:rPr lang="en-US" sz="2000" dirty="0">
                <a:solidFill>
                  <a:srgbClr val="000000"/>
                </a:solidFill>
              </a:rPr>
              <a:t> και έπα</a:t>
            </a:r>
            <a:r>
              <a:rPr lang="en-US" sz="2000" dirty="0" err="1">
                <a:solidFill>
                  <a:srgbClr val="000000"/>
                </a:solidFill>
              </a:rPr>
              <a:t>ιξε</a:t>
            </a:r>
            <a:r>
              <a:rPr lang="en-US" sz="2000" dirty="0">
                <a:solidFill>
                  <a:srgbClr val="000000"/>
                </a:solidFill>
              </a:rPr>
              <a:t> κα</a:t>
            </a:r>
            <a:r>
              <a:rPr lang="en-US" sz="2000" dirty="0" err="1">
                <a:solidFill>
                  <a:srgbClr val="000000"/>
                </a:solidFill>
              </a:rPr>
              <a:t>θοριστικό</a:t>
            </a:r>
            <a:r>
              <a:rPr lang="en-US" sz="2000" dirty="0">
                <a:solidFill>
                  <a:srgbClr val="000000"/>
                </a:solidFill>
              </a:rPr>
              <a:t> </a:t>
            </a:r>
            <a:r>
              <a:rPr lang="en-US" sz="2000" dirty="0" err="1">
                <a:solidFill>
                  <a:srgbClr val="000000"/>
                </a:solidFill>
              </a:rPr>
              <a:t>ρόλο</a:t>
            </a:r>
            <a:r>
              <a:rPr lang="en-US" sz="2000" dirty="0">
                <a:solidFill>
                  <a:srgbClr val="000000"/>
                </a:solidFill>
              </a:rPr>
              <a:t> </a:t>
            </a:r>
            <a:r>
              <a:rPr lang="en-US" sz="2000" dirty="0" err="1">
                <a:solidFill>
                  <a:srgbClr val="000000"/>
                </a:solidFill>
              </a:rPr>
              <a:t>στη</a:t>
            </a:r>
            <a:r>
              <a:rPr lang="en-US" sz="2000" dirty="0">
                <a:solidFill>
                  <a:srgbClr val="000000"/>
                </a:solidFill>
              </a:rPr>
              <a:t> </a:t>
            </a:r>
            <a:r>
              <a:rPr lang="en-US" sz="2000" dirty="0" err="1">
                <a:solidFill>
                  <a:srgbClr val="000000"/>
                </a:solidFill>
              </a:rPr>
              <a:t>δημιουργί</a:t>
            </a:r>
            <a:r>
              <a:rPr lang="en-US" sz="2000" dirty="0">
                <a:solidFill>
                  <a:srgbClr val="000000"/>
                </a:solidFill>
              </a:rPr>
              <a:t>α </a:t>
            </a:r>
            <a:r>
              <a:rPr lang="en-US" sz="2000" dirty="0" err="1">
                <a:solidFill>
                  <a:srgbClr val="000000"/>
                </a:solidFill>
              </a:rPr>
              <a:t>νέων</a:t>
            </a:r>
            <a:r>
              <a:rPr lang="en-US" sz="2000" dirty="0">
                <a:solidFill>
                  <a:srgbClr val="000000"/>
                </a:solidFill>
              </a:rPr>
              <a:t> υπ</a:t>
            </a:r>
            <a:r>
              <a:rPr lang="en-US" sz="2000" dirty="0" err="1">
                <a:solidFill>
                  <a:srgbClr val="000000"/>
                </a:solidFill>
              </a:rPr>
              <a:t>οκ</a:t>
            </a:r>
            <a:r>
              <a:rPr lang="en-US" sz="2000" dirty="0">
                <a:solidFill>
                  <a:srgbClr val="000000"/>
                </a:solidFill>
              </a:rPr>
              <a:t>α</a:t>
            </a:r>
            <a:r>
              <a:rPr lang="en-US" sz="2000" dirty="0" err="1">
                <a:solidFill>
                  <a:srgbClr val="000000"/>
                </a:solidFill>
              </a:rPr>
              <a:t>τηγοριών</a:t>
            </a:r>
            <a:r>
              <a:rPr lang="en-US" sz="2000" dirty="0">
                <a:solidFill>
                  <a:srgbClr val="000000"/>
                </a:solidFill>
              </a:rPr>
              <a:t>. </a:t>
            </a:r>
            <a:r>
              <a:rPr lang="en-US" sz="2000" dirty="0" err="1">
                <a:solidFill>
                  <a:srgbClr val="000000"/>
                </a:solidFill>
              </a:rPr>
              <a:t>Ορισμένες</a:t>
            </a:r>
            <a:r>
              <a:rPr lang="en-US" sz="2000" dirty="0">
                <a:solidFill>
                  <a:srgbClr val="000000"/>
                </a:solidFill>
              </a:rPr>
              <a:t> από </a:t>
            </a:r>
            <a:r>
              <a:rPr lang="en-US" sz="2000" dirty="0" err="1">
                <a:solidFill>
                  <a:srgbClr val="000000"/>
                </a:solidFill>
              </a:rPr>
              <a:t>τις</a:t>
            </a:r>
            <a:r>
              <a:rPr lang="en-US" sz="2000" dirty="0">
                <a:solidFill>
                  <a:srgbClr val="000000"/>
                </a:solidFill>
              </a:rPr>
              <a:t> </a:t>
            </a:r>
            <a:r>
              <a:rPr lang="en-US" sz="2000" dirty="0" err="1">
                <a:solidFill>
                  <a:srgbClr val="000000"/>
                </a:solidFill>
              </a:rPr>
              <a:t>μπάντες</a:t>
            </a:r>
            <a:r>
              <a:rPr lang="en-US" sz="2000" dirty="0">
                <a:solidFill>
                  <a:srgbClr val="000000"/>
                </a:solidFill>
              </a:rPr>
              <a:t> </a:t>
            </a:r>
            <a:r>
              <a:rPr lang="en-US" sz="2000" dirty="0" err="1">
                <a:solidFill>
                  <a:srgbClr val="000000"/>
                </a:solidFill>
              </a:rPr>
              <a:t>του</a:t>
            </a:r>
            <a:r>
              <a:rPr lang="en-US" sz="2000" dirty="0">
                <a:solidFill>
                  <a:srgbClr val="000000"/>
                </a:solidFill>
              </a:rPr>
              <a:t> </a:t>
            </a:r>
            <a:r>
              <a:rPr lang="en-US" sz="2000" dirty="0" err="1">
                <a:solidFill>
                  <a:srgbClr val="000000"/>
                </a:solidFill>
              </a:rPr>
              <a:t>νέου</a:t>
            </a:r>
            <a:r>
              <a:rPr lang="en-US" sz="2000" dirty="0">
                <a:solidFill>
                  <a:srgbClr val="000000"/>
                </a:solidFill>
              </a:rPr>
              <a:t> </a:t>
            </a:r>
            <a:r>
              <a:rPr lang="en-US" sz="2000" dirty="0" err="1">
                <a:solidFill>
                  <a:srgbClr val="000000"/>
                </a:solidFill>
              </a:rPr>
              <a:t>κύματος</a:t>
            </a:r>
            <a:r>
              <a:rPr lang="en-US" sz="2000" dirty="0">
                <a:solidFill>
                  <a:srgbClr val="000000"/>
                </a:solidFill>
              </a:rPr>
              <a:t> </a:t>
            </a:r>
            <a:r>
              <a:rPr lang="en-US" sz="2000" dirty="0" err="1">
                <a:solidFill>
                  <a:srgbClr val="000000"/>
                </a:solidFill>
              </a:rPr>
              <a:t>ήταν</a:t>
            </a:r>
            <a:r>
              <a:rPr lang="en-US" sz="2000" dirty="0">
                <a:solidFill>
                  <a:srgbClr val="000000"/>
                </a:solidFill>
              </a:rPr>
              <a:t> </a:t>
            </a:r>
            <a:r>
              <a:rPr lang="en-US" sz="2000" dirty="0" err="1">
                <a:solidFill>
                  <a:srgbClr val="000000"/>
                </a:solidFill>
              </a:rPr>
              <a:t>οι</a:t>
            </a:r>
            <a:r>
              <a:rPr lang="en-US" sz="2000" dirty="0">
                <a:solidFill>
                  <a:srgbClr val="000000"/>
                </a:solidFill>
              </a:rPr>
              <a:t> Saxon, </a:t>
            </a:r>
            <a:r>
              <a:rPr lang="en-US" sz="2000" dirty="0" err="1">
                <a:solidFill>
                  <a:srgbClr val="000000"/>
                </a:solidFill>
              </a:rPr>
              <a:t>οι</a:t>
            </a:r>
            <a:r>
              <a:rPr lang="en-US" sz="2000" dirty="0">
                <a:solidFill>
                  <a:srgbClr val="000000"/>
                </a:solidFill>
              </a:rPr>
              <a:t> Judas Priest, </a:t>
            </a:r>
            <a:r>
              <a:rPr lang="en-US" sz="2000" dirty="0" err="1">
                <a:solidFill>
                  <a:srgbClr val="000000"/>
                </a:solidFill>
              </a:rPr>
              <a:t>οι</a:t>
            </a:r>
            <a:r>
              <a:rPr lang="en-US" sz="2000" dirty="0">
                <a:solidFill>
                  <a:srgbClr val="000000"/>
                </a:solidFill>
              </a:rPr>
              <a:t> Iron Maiden, </a:t>
            </a:r>
            <a:r>
              <a:rPr lang="en-US" sz="2000" dirty="0" err="1">
                <a:solidFill>
                  <a:srgbClr val="000000"/>
                </a:solidFill>
              </a:rPr>
              <a:t>οι</a:t>
            </a:r>
            <a:r>
              <a:rPr lang="en-US" sz="2000" dirty="0">
                <a:solidFill>
                  <a:srgbClr val="000000"/>
                </a:solidFill>
              </a:rPr>
              <a:t> Motörhead, </a:t>
            </a:r>
            <a:r>
              <a:rPr lang="en-US" sz="2000" dirty="0" err="1">
                <a:solidFill>
                  <a:srgbClr val="000000"/>
                </a:solidFill>
              </a:rPr>
              <a:t>οι</a:t>
            </a:r>
            <a:r>
              <a:rPr lang="en-US" sz="2000" dirty="0">
                <a:solidFill>
                  <a:srgbClr val="000000"/>
                </a:solidFill>
              </a:rPr>
              <a:t> Def Leppard, </a:t>
            </a:r>
            <a:r>
              <a:rPr lang="en-US" sz="2000" dirty="0" err="1">
                <a:solidFill>
                  <a:srgbClr val="000000"/>
                </a:solidFill>
              </a:rPr>
              <a:t>οι</a:t>
            </a:r>
            <a:r>
              <a:rPr lang="en-US" sz="2000" dirty="0">
                <a:solidFill>
                  <a:srgbClr val="000000"/>
                </a:solidFill>
              </a:rPr>
              <a:t> Diamond Head και </a:t>
            </a:r>
            <a:r>
              <a:rPr lang="en-US" sz="2000" dirty="0" err="1">
                <a:solidFill>
                  <a:srgbClr val="000000"/>
                </a:solidFill>
              </a:rPr>
              <a:t>οι</a:t>
            </a:r>
            <a:r>
              <a:rPr lang="en-US" sz="2000" dirty="0">
                <a:solidFill>
                  <a:srgbClr val="000000"/>
                </a:solidFill>
              </a:rPr>
              <a:t> Venom. </a:t>
            </a:r>
            <a:r>
              <a:rPr lang="en-US" sz="2000" dirty="0" err="1">
                <a:solidFill>
                  <a:srgbClr val="000000"/>
                </a:solidFill>
              </a:rPr>
              <a:t>Ιδιαίτερα</a:t>
            </a:r>
            <a:r>
              <a:rPr lang="en-US" sz="2000" dirty="0">
                <a:solidFill>
                  <a:srgbClr val="000000"/>
                </a:solidFill>
              </a:rPr>
              <a:t> </a:t>
            </a:r>
            <a:r>
              <a:rPr lang="en-US" sz="2000" dirty="0" err="1">
                <a:solidFill>
                  <a:srgbClr val="000000"/>
                </a:solidFill>
              </a:rPr>
              <a:t>οι</a:t>
            </a:r>
            <a:r>
              <a:rPr lang="en-US" sz="2000" dirty="0">
                <a:solidFill>
                  <a:srgbClr val="000000"/>
                </a:solidFill>
              </a:rPr>
              <a:t> </a:t>
            </a:r>
            <a:r>
              <a:rPr lang="en-US" sz="2000" dirty="0" err="1">
                <a:solidFill>
                  <a:srgbClr val="000000"/>
                </a:solidFill>
              </a:rPr>
              <a:t>τελευταίοι</a:t>
            </a:r>
            <a:r>
              <a:rPr lang="en-US" sz="2000" dirty="0">
                <a:solidFill>
                  <a:srgbClr val="000000"/>
                </a:solidFill>
              </a:rPr>
              <a:t> </a:t>
            </a:r>
            <a:r>
              <a:rPr lang="en-US" sz="2000" dirty="0" err="1">
                <a:solidFill>
                  <a:srgbClr val="000000"/>
                </a:solidFill>
              </a:rPr>
              <a:t>θεωρούνται</a:t>
            </a:r>
            <a:r>
              <a:rPr lang="en-US" sz="2000" dirty="0">
                <a:solidFill>
                  <a:srgbClr val="000000"/>
                </a:solidFill>
              </a:rPr>
              <a:t> η </a:t>
            </a:r>
            <a:r>
              <a:rPr lang="en-US" sz="2000" dirty="0" err="1">
                <a:solidFill>
                  <a:srgbClr val="000000"/>
                </a:solidFill>
              </a:rPr>
              <a:t>κυριότερη</a:t>
            </a:r>
            <a:r>
              <a:rPr lang="en-US" sz="2000" dirty="0">
                <a:solidFill>
                  <a:srgbClr val="000000"/>
                </a:solidFill>
              </a:rPr>
              <a:t> </a:t>
            </a:r>
            <a:r>
              <a:rPr lang="en-US" sz="2000" dirty="0" err="1">
                <a:solidFill>
                  <a:srgbClr val="000000"/>
                </a:solidFill>
              </a:rPr>
              <a:t>έμπνευση</a:t>
            </a:r>
            <a:r>
              <a:rPr lang="en-US" sz="2000" dirty="0">
                <a:solidFill>
                  <a:srgbClr val="000000"/>
                </a:solidFill>
              </a:rPr>
              <a:t> </a:t>
            </a:r>
            <a:r>
              <a:rPr lang="en-US" sz="2000" dirty="0" err="1">
                <a:solidFill>
                  <a:srgbClr val="000000"/>
                </a:solidFill>
              </a:rPr>
              <a:t>για</a:t>
            </a:r>
            <a:r>
              <a:rPr lang="en-US" sz="2000" dirty="0">
                <a:solidFill>
                  <a:srgbClr val="000000"/>
                </a:solidFill>
              </a:rPr>
              <a:t> </a:t>
            </a:r>
            <a:r>
              <a:rPr lang="en-US" sz="2000" dirty="0" err="1">
                <a:solidFill>
                  <a:srgbClr val="000000"/>
                </a:solidFill>
              </a:rPr>
              <a:t>τη</a:t>
            </a:r>
            <a:r>
              <a:rPr lang="en-US" sz="2000" dirty="0">
                <a:solidFill>
                  <a:srgbClr val="000000"/>
                </a:solidFill>
              </a:rPr>
              <a:t> </a:t>
            </a:r>
            <a:r>
              <a:rPr lang="en-US" sz="2000" dirty="0" err="1">
                <a:solidFill>
                  <a:srgbClr val="000000"/>
                </a:solidFill>
              </a:rPr>
              <a:t>δημιουργία</a:t>
            </a:r>
            <a:r>
              <a:rPr lang="en-US" sz="2000" dirty="0">
                <a:solidFill>
                  <a:srgbClr val="000000"/>
                </a:solidFill>
              </a:rPr>
              <a:t> </a:t>
            </a:r>
            <a:r>
              <a:rPr lang="en-US" sz="2000" dirty="0" err="1">
                <a:solidFill>
                  <a:srgbClr val="000000"/>
                </a:solidFill>
              </a:rPr>
              <a:t>τουThrash</a:t>
            </a:r>
            <a:r>
              <a:rPr lang="en-US" sz="2000" dirty="0">
                <a:solidFill>
                  <a:srgbClr val="000000"/>
                </a:solidFill>
              </a:rPr>
              <a:t> Metal </a:t>
            </a:r>
            <a:r>
              <a:rPr lang="en-US" sz="2000" dirty="0" err="1">
                <a:solidFill>
                  <a:srgbClr val="000000"/>
                </a:solidFill>
              </a:rPr>
              <a:t>στα</a:t>
            </a:r>
            <a:r>
              <a:rPr lang="en-US" sz="2000" dirty="0">
                <a:solidFill>
                  <a:srgbClr val="000000"/>
                </a:solidFill>
              </a:rPr>
              <a:t> </a:t>
            </a:r>
            <a:r>
              <a:rPr lang="en-US" sz="2000" dirty="0" err="1">
                <a:solidFill>
                  <a:srgbClr val="000000"/>
                </a:solidFill>
              </a:rPr>
              <a:t>μέσα</a:t>
            </a:r>
            <a:r>
              <a:rPr lang="en-US" sz="2000" dirty="0">
                <a:solidFill>
                  <a:srgbClr val="000000"/>
                </a:solidFill>
              </a:rPr>
              <a:t> </a:t>
            </a:r>
            <a:r>
              <a:rPr lang="en-US" sz="2000" dirty="0" err="1">
                <a:solidFill>
                  <a:srgbClr val="000000"/>
                </a:solidFill>
              </a:rPr>
              <a:t>της</a:t>
            </a:r>
            <a:r>
              <a:rPr lang="en-US" sz="2000" dirty="0">
                <a:solidFill>
                  <a:srgbClr val="000000"/>
                </a:solidFill>
              </a:rPr>
              <a:t> </a:t>
            </a:r>
            <a:r>
              <a:rPr lang="en-US" sz="2000" dirty="0" err="1">
                <a:solidFill>
                  <a:srgbClr val="000000"/>
                </a:solidFill>
              </a:rPr>
              <a:t>δεκαετίας</a:t>
            </a:r>
            <a:r>
              <a:rPr lang="en-US" sz="2000" dirty="0">
                <a:solidFill>
                  <a:srgbClr val="000000"/>
                </a:solidFill>
              </a:rPr>
              <a:t>, </a:t>
            </a:r>
            <a:r>
              <a:rPr lang="en-US" sz="2000" dirty="0" err="1">
                <a:solidFill>
                  <a:srgbClr val="000000"/>
                </a:solidFill>
              </a:rPr>
              <a:t>ενώ</a:t>
            </a:r>
            <a:r>
              <a:rPr lang="en-US" sz="2000" dirty="0">
                <a:solidFill>
                  <a:srgbClr val="000000"/>
                </a:solidFill>
              </a:rPr>
              <a:t> ο </a:t>
            </a:r>
            <a:r>
              <a:rPr lang="en-US" sz="2000" dirty="0" err="1">
                <a:solidFill>
                  <a:srgbClr val="000000"/>
                </a:solidFill>
              </a:rPr>
              <a:t>δεύτερος</a:t>
            </a:r>
            <a:r>
              <a:rPr lang="en-US" sz="2000" dirty="0">
                <a:solidFill>
                  <a:srgbClr val="000000"/>
                </a:solidFill>
              </a:rPr>
              <a:t> </a:t>
            </a:r>
            <a:r>
              <a:rPr lang="en-US" sz="2000" dirty="0" err="1">
                <a:solidFill>
                  <a:srgbClr val="000000"/>
                </a:solidFill>
              </a:rPr>
              <a:t>δίσκος</a:t>
            </a:r>
            <a:r>
              <a:rPr lang="en-US" sz="2000" dirty="0">
                <a:solidFill>
                  <a:srgbClr val="000000"/>
                </a:solidFill>
              </a:rPr>
              <a:t> </a:t>
            </a:r>
            <a:r>
              <a:rPr lang="en-US" sz="2000" dirty="0" err="1">
                <a:solidFill>
                  <a:srgbClr val="000000"/>
                </a:solidFill>
              </a:rPr>
              <a:t>τους</a:t>
            </a:r>
            <a:r>
              <a:rPr lang="en-US" sz="2000" dirty="0">
                <a:solidFill>
                  <a:srgbClr val="000000"/>
                </a:solidFill>
              </a:rPr>
              <a:t> </a:t>
            </a:r>
            <a:r>
              <a:rPr lang="en-US" sz="2000" dirty="0" err="1">
                <a:solidFill>
                  <a:srgbClr val="000000"/>
                </a:solidFill>
              </a:rPr>
              <a:t>με</a:t>
            </a:r>
            <a:r>
              <a:rPr lang="en-US" sz="2000" dirty="0">
                <a:solidFill>
                  <a:srgbClr val="000000"/>
                </a:solidFill>
              </a:rPr>
              <a:t> </a:t>
            </a:r>
            <a:r>
              <a:rPr lang="en-US" sz="2000" dirty="0" err="1">
                <a:solidFill>
                  <a:srgbClr val="000000"/>
                </a:solidFill>
              </a:rPr>
              <a:t>τίτλο</a:t>
            </a:r>
            <a:r>
              <a:rPr lang="en-US" sz="2000" dirty="0">
                <a:solidFill>
                  <a:srgbClr val="000000"/>
                </a:solidFill>
              </a:rPr>
              <a:t> "</a:t>
            </a:r>
            <a:r>
              <a:rPr lang="en-US" sz="2000" i="1" dirty="0">
                <a:solidFill>
                  <a:srgbClr val="000000"/>
                </a:solidFill>
              </a:rPr>
              <a:t>Black Metal</a:t>
            </a:r>
            <a:r>
              <a:rPr lang="en-US" sz="2000" dirty="0">
                <a:solidFill>
                  <a:srgbClr val="000000"/>
                </a:solidFill>
              </a:rPr>
              <a:t>" </a:t>
            </a:r>
            <a:r>
              <a:rPr lang="en-US" sz="2000" dirty="0" err="1">
                <a:solidFill>
                  <a:srgbClr val="000000"/>
                </a:solidFill>
              </a:rPr>
              <a:t>έδωσε</a:t>
            </a:r>
            <a:r>
              <a:rPr lang="en-US" sz="2000" dirty="0">
                <a:solidFill>
                  <a:srgbClr val="000000"/>
                </a:solidFill>
              </a:rPr>
              <a:t> </a:t>
            </a:r>
            <a:r>
              <a:rPr lang="en-US" sz="2000" dirty="0" err="1">
                <a:solidFill>
                  <a:srgbClr val="000000"/>
                </a:solidFill>
              </a:rPr>
              <a:t>το</a:t>
            </a:r>
            <a:r>
              <a:rPr lang="en-US" sz="2000" dirty="0">
                <a:solidFill>
                  <a:srgbClr val="000000"/>
                </a:solidFill>
              </a:rPr>
              <a:t> </a:t>
            </a:r>
            <a:r>
              <a:rPr lang="en-US" sz="2000" dirty="0" err="1">
                <a:solidFill>
                  <a:srgbClr val="000000"/>
                </a:solidFill>
              </a:rPr>
              <a:t>όνομά</a:t>
            </a:r>
            <a:r>
              <a:rPr lang="en-US" sz="2000" dirty="0">
                <a:solidFill>
                  <a:srgbClr val="000000"/>
                </a:solidFill>
              </a:rPr>
              <a:t> </a:t>
            </a:r>
            <a:r>
              <a:rPr lang="en-US" sz="2000" dirty="0" err="1">
                <a:solidFill>
                  <a:srgbClr val="000000"/>
                </a:solidFill>
              </a:rPr>
              <a:t>του</a:t>
            </a:r>
            <a:r>
              <a:rPr lang="en-US" sz="2000" dirty="0">
                <a:solidFill>
                  <a:srgbClr val="000000"/>
                </a:solidFill>
              </a:rPr>
              <a:t> </a:t>
            </a:r>
            <a:r>
              <a:rPr lang="en-US" sz="2000" dirty="0" err="1">
                <a:solidFill>
                  <a:srgbClr val="000000"/>
                </a:solidFill>
              </a:rPr>
              <a:t>σε</a:t>
            </a:r>
            <a:r>
              <a:rPr lang="en-US" sz="2000" dirty="0">
                <a:solidFill>
                  <a:srgbClr val="000000"/>
                </a:solidFill>
              </a:rPr>
              <a:t> </a:t>
            </a:r>
            <a:r>
              <a:rPr lang="en-US" sz="2000" dirty="0" err="1">
                <a:solidFill>
                  <a:srgbClr val="000000"/>
                </a:solidFill>
              </a:rPr>
              <a:t>μια</a:t>
            </a:r>
            <a:r>
              <a:rPr lang="en-US" sz="2000" dirty="0">
                <a:solidFill>
                  <a:srgbClr val="000000"/>
                </a:solidFill>
              </a:rPr>
              <a:t> </a:t>
            </a:r>
            <a:r>
              <a:rPr lang="en-US" sz="2000" dirty="0" err="1">
                <a:solidFill>
                  <a:srgbClr val="000000"/>
                </a:solidFill>
              </a:rPr>
              <a:t>ολόκληρη</a:t>
            </a:r>
            <a:r>
              <a:rPr lang="en-US" sz="2000" dirty="0">
                <a:solidFill>
                  <a:srgbClr val="000000"/>
                </a:solidFill>
              </a:rPr>
              <a:t> </a:t>
            </a:r>
            <a:r>
              <a:rPr lang="en-US" sz="2000" dirty="0" err="1">
                <a:solidFill>
                  <a:srgbClr val="000000"/>
                </a:solidFill>
              </a:rPr>
              <a:t>υποκατηγορία</a:t>
            </a:r>
            <a:r>
              <a:rPr lang="en-US" sz="2000" dirty="0">
                <a:solidFill>
                  <a:srgbClr val="000000"/>
                </a:solidFill>
              </a:rPr>
              <a:t> </a:t>
            </a:r>
            <a:r>
              <a:rPr lang="en-US" sz="2000" dirty="0" err="1">
                <a:solidFill>
                  <a:srgbClr val="000000"/>
                </a:solidFill>
              </a:rPr>
              <a:t>του</a:t>
            </a:r>
            <a:r>
              <a:rPr lang="en-US" sz="2000" dirty="0">
                <a:solidFill>
                  <a:srgbClr val="000000"/>
                </a:solidFill>
              </a:rPr>
              <a:t> heavy metal </a:t>
            </a:r>
            <a:r>
              <a:rPr lang="en-US" sz="2000" dirty="0" err="1">
                <a:solidFill>
                  <a:srgbClr val="000000"/>
                </a:solidFill>
              </a:rPr>
              <a:t>που</a:t>
            </a:r>
            <a:r>
              <a:rPr lang="en-US" sz="2000" dirty="0">
                <a:solidFill>
                  <a:srgbClr val="000000"/>
                </a:solidFill>
              </a:rPr>
              <a:t> </a:t>
            </a:r>
            <a:r>
              <a:rPr lang="en-US" sz="2000" dirty="0" err="1">
                <a:solidFill>
                  <a:srgbClr val="000000"/>
                </a:solidFill>
              </a:rPr>
              <a:t>δημιουργήθηκε</a:t>
            </a:r>
            <a:r>
              <a:rPr lang="en-US" sz="2000" dirty="0">
                <a:solidFill>
                  <a:srgbClr val="000000"/>
                </a:solidFill>
              </a:rPr>
              <a:t> </a:t>
            </a:r>
            <a:r>
              <a:rPr lang="en-US" sz="2000" dirty="0" err="1">
                <a:solidFill>
                  <a:srgbClr val="000000"/>
                </a:solidFill>
              </a:rPr>
              <a:t>αργότερα</a:t>
            </a:r>
            <a:r>
              <a:rPr lang="en-US" sz="2000" dirty="0">
                <a:solidFill>
                  <a:srgbClr val="000000"/>
                </a:solidFill>
              </a:rPr>
              <a:t>.</a:t>
            </a:r>
            <a:r>
              <a:rPr lang="en-US" sz="1600" dirty="0"/>
              <a:t/>
            </a:r>
            <a:br>
              <a:rPr lang="en-US" sz="1600" dirty="0"/>
            </a:br>
            <a:endParaRPr lang="en-US" sz="1600" dirty="0"/>
          </a:p>
        </p:txBody>
      </p:sp>
    </p:spTree>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"Χρυσή" Εποχή της </a:t>
            </a:r>
            <a:r>
              <a:rPr lang="el-GR" dirty="0" err="1"/>
              <a:t>Μέταλ</a:t>
            </a:r>
            <a:r>
              <a:rPr lang="en-US" dirty="0"/>
              <a:t> (pt2)</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n-US" dirty="0"/>
              <a:t>Η </a:t>
            </a:r>
            <a:r>
              <a:rPr lang="en-US" dirty="0" err="1"/>
              <a:t>γέννηση</a:t>
            </a:r>
            <a:r>
              <a:rPr lang="en-US" dirty="0"/>
              <a:t> </a:t>
            </a:r>
            <a:r>
              <a:rPr lang="en-US" dirty="0" err="1" smtClean="0"/>
              <a:t>του</a:t>
            </a:r>
            <a:r>
              <a:rPr lang="en-US" dirty="0" smtClean="0"/>
              <a:t> Thrash Metal</a:t>
            </a:r>
            <a:r>
              <a:rPr lang="en-US" dirty="0"/>
              <a:t> </a:t>
            </a:r>
            <a:r>
              <a:rPr lang="en-US" dirty="0" err="1"/>
              <a:t>έγινε</a:t>
            </a:r>
            <a:r>
              <a:rPr lang="en-US" dirty="0"/>
              <a:t> </a:t>
            </a:r>
            <a:r>
              <a:rPr lang="en-US" dirty="0" err="1"/>
              <a:t>με</a:t>
            </a:r>
            <a:r>
              <a:rPr lang="en-US" dirty="0"/>
              <a:t> </a:t>
            </a:r>
            <a:r>
              <a:rPr lang="en-US" dirty="0" err="1"/>
              <a:t>την</a:t>
            </a:r>
            <a:r>
              <a:rPr lang="en-US" dirty="0"/>
              <a:t> </a:t>
            </a:r>
            <a:r>
              <a:rPr lang="en-US" dirty="0" err="1"/>
              <a:t>κυκλοφορία</a:t>
            </a:r>
            <a:r>
              <a:rPr lang="en-US" dirty="0"/>
              <a:t> </a:t>
            </a:r>
            <a:r>
              <a:rPr lang="en-US" dirty="0" err="1"/>
              <a:t>δίσκων</a:t>
            </a:r>
            <a:r>
              <a:rPr lang="en-US" dirty="0"/>
              <a:t> </a:t>
            </a:r>
            <a:r>
              <a:rPr lang="en-US" dirty="0" err="1"/>
              <a:t>που</a:t>
            </a:r>
            <a:r>
              <a:rPr lang="en-US" dirty="0"/>
              <a:t> </a:t>
            </a:r>
            <a:r>
              <a:rPr lang="en-US" dirty="0" err="1"/>
              <a:t>σήμερα</a:t>
            </a:r>
            <a:r>
              <a:rPr lang="en-US" dirty="0"/>
              <a:t> </a:t>
            </a:r>
            <a:r>
              <a:rPr lang="en-US" dirty="0" err="1"/>
              <a:t>θεωρούνται</a:t>
            </a:r>
            <a:r>
              <a:rPr lang="en-US" dirty="0"/>
              <a:t> </a:t>
            </a:r>
            <a:r>
              <a:rPr lang="en-US" dirty="0" err="1"/>
              <a:t>κλασικοί</a:t>
            </a:r>
            <a:r>
              <a:rPr lang="en-US" dirty="0"/>
              <a:t>, </a:t>
            </a:r>
            <a:r>
              <a:rPr lang="en-US" dirty="0" err="1"/>
              <a:t>όπως</a:t>
            </a:r>
            <a:r>
              <a:rPr lang="en-US" dirty="0"/>
              <a:t> </a:t>
            </a:r>
            <a:r>
              <a:rPr lang="en-US" dirty="0" err="1"/>
              <a:t>το</a:t>
            </a:r>
            <a:r>
              <a:rPr lang="en-US" dirty="0"/>
              <a:t> "</a:t>
            </a:r>
            <a:r>
              <a:rPr lang="en-US" i="1" dirty="0"/>
              <a:t>Kill 'Em All</a:t>
            </a:r>
            <a:r>
              <a:rPr lang="en-US" dirty="0"/>
              <a:t>" </a:t>
            </a:r>
            <a:r>
              <a:rPr lang="en-US" dirty="0" err="1"/>
              <a:t>των</a:t>
            </a:r>
            <a:r>
              <a:rPr lang="en-US" dirty="0"/>
              <a:t> Metallica </a:t>
            </a:r>
            <a:r>
              <a:rPr lang="en-US" dirty="0" err="1"/>
              <a:t>το</a:t>
            </a:r>
            <a:r>
              <a:rPr lang="en-US" dirty="0"/>
              <a:t> 1983, </a:t>
            </a:r>
            <a:r>
              <a:rPr lang="en-US" dirty="0" err="1"/>
              <a:t>το</a:t>
            </a:r>
            <a:r>
              <a:rPr lang="en-US" dirty="0"/>
              <a:t> "</a:t>
            </a:r>
            <a:r>
              <a:rPr lang="en-US" i="1" dirty="0"/>
              <a:t>Show No Mercy</a:t>
            </a:r>
            <a:r>
              <a:rPr lang="en-US" dirty="0"/>
              <a:t>" </a:t>
            </a:r>
            <a:r>
              <a:rPr lang="en-US" dirty="0" err="1"/>
              <a:t>των</a:t>
            </a:r>
            <a:r>
              <a:rPr lang="en-US" dirty="0"/>
              <a:t> Slayer </a:t>
            </a:r>
            <a:r>
              <a:rPr lang="en-US" dirty="0" err="1"/>
              <a:t>της</a:t>
            </a:r>
            <a:r>
              <a:rPr lang="en-US" dirty="0"/>
              <a:t> </a:t>
            </a:r>
            <a:r>
              <a:rPr lang="en-US" dirty="0" err="1"/>
              <a:t>ίδιας</a:t>
            </a:r>
            <a:r>
              <a:rPr lang="en-US" dirty="0"/>
              <a:t> </a:t>
            </a:r>
            <a:r>
              <a:rPr lang="en-US" dirty="0" err="1" smtClean="0"/>
              <a:t>χρονιάς</a:t>
            </a:r>
            <a:r>
              <a:rPr lang="en-US" dirty="0" smtClean="0"/>
              <a:t>. </a:t>
            </a:r>
            <a:r>
              <a:rPr lang="en-US" dirty="0" err="1" smtClean="0"/>
              <a:t>Το</a:t>
            </a:r>
            <a:r>
              <a:rPr lang="en-US" dirty="0"/>
              <a:t> thrash metal, αν και </a:t>
            </a:r>
            <a:r>
              <a:rPr lang="en-US" dirty="0" err="1"/>
              <a:t>αρχικά</a:t>
            </a:r>
            <a:r>
              <a:rPr lang="en-US" dirty="0"/>
              <a:t> </a:t>
            </a:r>
            <a:r>
              <a:rPr lang="en-US" dirty="0" err="1"/>
              <a:t>αποτελούσε</a:t>
            </a:r>
            <a:r>
              <a:rPr lang="en-US" dirty="0"/>
              <a:t> </a:t>
            </a:r>
            <a:r>
              <a:rPr lang="en-US" dirty="0" err="1"/>
              <a:t>ακραίο</a:t>
            </a:r>
            <a:r>
              <a:rPr lang="en-US" dirty="0"/>
              <a:t> </a:t>
            </a:r>
            <a:r>
              <a:rPr lang="en-US" dirty="0" err="1"/>
              <a:t>είδος</a:t>
            </a:r>
            <a:r>
              <a:rPr lang="en-US" dirty="0"/>
              <a:t> </a:t>
            </a:r>
            <a:r>
              <a:rPr lang="en-US" dirty="0" err="1"/>
              <a:t>του</a:t>
            </a:r>
            <a:r>
              <a:rPr lang="en-US" dirty="0"/>
              <a:t> heavy metal, </a:t>
            </a:r>
            <a:r>
              <a:rPr lang="en-US" dirty="0" err="1"/>
              <a:t>σύντομα</a:t>
            </a:r>
            <a:r>
              <a:rPr lang="en-US" dirty="0"/>
              <a:t> </a:t>
            </a:r>
            <a:r>
              <a:rPr lang="en-US" dirty="0" err="1"/>
              <a:t>έγινε</a:t>
            </a:r>
            <a:r>
              <a:rPr lang="en-US" dirty="0"/>
              <a:t> </a:t>
            </a:r>
            <a:r>
              <a:rPr lang="en-US" dirty="0" err="1"/>
              <a:t>εμπορικό</a:t>
            </a:r>
            <a:r>
              <a:rPr lang="en-US" dirty="0"/>
              <a:t>. Οι </a:t>
            </a:r>
            <a:r>
              <a:rPr lang="en-US" dirty="0" err="1"/>
              <a:t>δίσκοι</a:t>
            </a:r>
            <a:r>
              <a:rPr lang="en-US" dirty="0"/>
              <a:t> "</a:t>
            </a:r>
            <a:r>
              <a:rPr lang="en-US" i="1" dirty="0"/>
              <a:t>Ride the Lightning</a:t>
            </a:r>
            <a:r>
              <a:rPr lang="en-US" dirty="0" smtClean="0"/>
              <a:t>" </a:t>
            </a:r>
            <a:r>
              <a:rPr lang="en-US" dirty="0"/>
              <a:t>και "</a:t>
            </a:r>
            <a:r>
              <a:rPr lang="en-US" i="1" dirty="0"/>
              <a:t>Master of Puppets</a:t>
            </a:r>
            <a:r>
              <a:rPr lang="en-US" dirty="0" smtClean="0"/>
              <a:t>"</a:t>
            </a:r>
            <a:r>
              <a:rPr lang="en-US" dirty="0"/>
              <a:t> </a:t>
            </a:r>
            <a:r>
              <a:rPr lang="en-US" dirty="0" err="1"/>
              <a:t>των</a:t>
            </a:r>
            <a:r>
              <a:rPr lang="en-US" dirty="0"/>
              <a:t> Metallica, </a:t>
            </a:r>
            <a:r>
              <a:rPr lang="en-US" dirty="0" err="1"/>
              <a:t>το</a:t>
            </a:r>
            <a:r>
              <a:rPr lang="en-US" dirty="0"/>
              <a:t> "</a:t>
            </a:r>
            <a:r>
              <a:rPr lang="en-US" i="1" dirty="0"/>
              <a:t>Reign in Blood</a:t>
            </a:r>
            <a:r>
              <a:rPr lang="en-US" dirty="0"/>
              <a:t>" </a:t>
            </a:r>
            <a:r>
              <a:rPr lang="en-US" dirty="0" err="1"/>
              <a:t>των</a:t>
            </a:r>
            <a:r>
              <a:rPr lang="en-US" dirty="0"/>
              <a:t> </a:t>
            </a:r>
            <a:r>
              <a:rPr lang="en-US" dirty="0" smtClean="0"/>
              <a:t>Slayer, </a:t>
            </a:r>
            <a:r>
              <a:rPr lang="en-US" dirty="0"/>
              <a:t>τα "</a:t>
            </a:r>
            <a:r>
              <a:rPr lang="en-US" i="1" dirty="0"/>
              <a:t>Spreading the Disease</a:t>
            </a:r>
            <a:r>
              <a:rPr lang="en-US" dirty="0" smtClean="0"/>
              <a:t>" </a:t>
            </a:r>
            <a:r>
              <a:rPr lang="en-US" dirty="0"/>
              <a:t>και "</a:t>
            </a:r>
            <a:r>
              <a:rPr lang="en-US" i="1" dirty="0"/>
              <a:t>Among the Living</a:t>
            </a:r>
            <a:r>
              <a:rPr lang="en-US" dirty="0" smtClean="0"/>
              <a:t>"</a:t>
            </a:r>
            <a:r>
              <a:rPr lang="en-US" dirty="0"/>
              <a:t> </a:t>
            </a:r>
            <a:r>
              <a:rPr lang="en-US" dirty="0" err="1"/>
              <a:t>των</a:t>
            </a:r>
            <a:r>
              <a:rPr lang="en-US" dirty="0"/>
              <a:t> </a:t>
            </a:r>
            <a:r>
              <a:rPr lang="en-US" dirty="0" smtClean="0"/>
              <a:t>Anthrax </a:t>
            </a:r>
            <a:r>
              <a:rPr lang="en-US" dirty="0" err="1" smtClean="0"/>
              <a:t>είναι</a:t>
            </a:r>
            <a:r>
              <a:rPr lang="en-US" dirty="0"/>
              <a:t> </a:t>
            </a:r>
            <a:r>
              <a:rPr lang="en-US" dirty="0" err="1"/>
              <a:t>μόνο</a:t>
            </a:r>
            <a:r>
              <a:rPr lang="en-US" dirty="0"/>
              <a:t> </a:t>
            </a:r>
            <a:r>
              <a:rPr lang="en-US" dirty="0" err="1"/>
              <a:t>μερικοί</a:t>
            </a:r>
            <a:r>
              <a:rPr lang="en-US" dirty="0"/>
              <a:t> thrash metal </a:t>
            </a:r>
            <a:r>
              <a:rPr lang="en-US" dirty="0" err="1"/>
              <a:t>δίσκοι</a:t>
            </a:r>
            <a:r>
              <a:rPr lang="en-US" dirty="0"/>
              <a:t> </a:t>
            </a:r>
            <a:r>
              <a:rPr lang="en-US" dirty="0" err="1"/>
              <a:t>της</a:t>
            </a:r>
            <a:r>
              <a:rPr lang="en-US" dirty="0"/>
              <a:t> </a:t>
            </a:r>
            <a:r>
              <a:rPr lang="en-US" dirty="0" err="1"/>
              <a:t>δεκαετίας</a:t>
            </a:r>
            <a:r>
              <a:rPr lang="en-US" dirty="0"/>
              <a:t> </a:t>
            </a:r>
            <a:r>
              <a:rPr lang="en-US" dirty="0" err="1"/>
              <a:t>που</a:t>
            </a:r>
            <a:r>
              <a:rPr lang="en-US" dirty="0"/>
              <a:t> </a:t>
            </a:r>
            <a:r>
              <a:rPr lang="en-US" dirty="0" err="1"/>
              <a:t>θεωρούνται</a:t>
            </a:r>
            <a:r>
              <a:rPr lang="en-US" dirty="0"/>
              <a:t> </a:t>
            </a:r>
            <a:r>
              <a:rPr lang="en-US" dirty="0" err="1"/>
              <a:t>κλασικοί</a:t>
            </a:r>
            <a:r>
              <a:rPr lang="en-US" dirty="0"/>
              <a:t> </a:t>
            </a:r>
            <a:r>
              <a:rPr lang="en-US" dirty="0" err="1"/>
              <a:t>για</a:t>
            </a:r>
            <a:r>
              <a:rPr lang="en-US" dirty="0"/>
              <a:t> </a:t>
            </a:r>
            <a:r>
              <a:rPr lang="en-US" dirty="0" err="1"/>
              <a:t>όλο</a:t>
            </a:r>
            <a:r>
              <a:rPr lang="en-US" dirty="0"/>
              <a:t> </a:t>
            </a:r>
            <a:r>
              <a:rPr lang="en-US" dirty="0" err="1"/>
              <a:t>το</a:t>
            </a:r>
            <a:r>
              <a:rPr lang="en-US" dirty="0"/>
              <a:t> heavy metal. </a:t>
            </a:r>
            <a:r>
              <a:rPr lang="en-US" dirty="0" err="1"/>
              <a:t>Κύριες</a:t>
            </a:r>
            <a:r>
              <a:rPr lang="en-US" dirty="0"/>
              <a:t> </a:t>
            </a:r>
            <a:r>
              <a:rPr lang="en-US" dirty="0" err="1"/>
              <a:t>επιρροές</a:t>
            </a:r>
            <a:r>
              <a:rPr lang="en-US" dirty="0"/>
              <a:t> </a:t>
            </a:r>
            <a:r>
              <a:rPr lang="en-US" dirty="0" err="1"/>
              <a:t>των</a:t>
            </a:r>
            <a:r>
              <a:rPr lang="en-US" dirty="0"/>
              <a:t> thrash metal </a:t>
            </a:r>
            <a:r>
              <a:rPr lang="en-US" dirty="0" err="1"/>
              <a:t>συγκροτημάτων</a:t>
            </a:r>
            <a:r>
              <a:rPr lang="en-US" dirty="0"/>
              <a:t> </a:t>
            </a:r>
            <a:r>
              <a:rPr lang="en-US" dirty="0" err="1"/>
              <a:t>ήταν</a:t>
            </a:r>
            <a:r>
              <a:rPr lang="en-US" dirty="0"/>
              <a:t> </a:t>
            </a:r>
            <a:r>
              <a:rPr lang="en-US" dirty="0" err="1"/>
              <a:t>οι</a:t>
            </a:r>
            <a:r>
              <a:rPr lang="en-US" dirty="0"/>
              <a:t> Venom, </a:t>
            </a:r>
            <a:r>
              <a:rPr lang="en-US" dirty="0" err="1"/>
              <a:t>οι</a:t>
            </a:r>
            <a:r>
              <a:rPr lang="en-US" dirty="0"/>
              <a:t> Diamond Head, </a:t>
            </a:r>
            <a:r>
              <a:rPr lang="en-US" dirty="0" err="1"/>
              <a:t>οι</a:t>
            </a:r>
            <a:r>
              <a:rPr lang="en-US" dirty="0"/>
              <a:t> </a:t>
            </a:r>
            <a:r>
              <a:rPr lang="en-US" dirty="0" err="1"/>
              <a:t>Motörhead</a:t>
            </a:r>
            <a:r>
              <a:rPr lang="en-US" dirty="0"/>
              <a:t>, </a:t>
            </a:r>
            <a:r>
              <a:rPr lang="en-US" dirty="0" err="1"/>
              <a:t>οι</a:t>
            </a:r>
            <a:r>
              <a:rPr lang="en-US" dirty="0"/>
              <a:t> Saxon και punk </a:t>
            </a:r>
            <a:r>
              <a:rPr lang="en-US" dirty="0" smtClean="0"/>
              <a:t>rock </a:t>
            </a:r>
            <a:r>
              <a:rPr lang="en-US" dirty="0" err="1" smtClean="0"/>
              <a:t>συγκροτήματα</a:t>
            </a:r>
            <a:r>
              <a:rPr lang="en-US" dirty="0"/>
              <a:t>, </a:t>
            </a:r>
            <a:r>
              <a:rPr lang="en-US" dirty="0" err="1"/>
              <a:t>όπως</a:t>
            </a:r>
            <a:r>
              <a:rPr lang="en-US" dirty="0"/>
              <a:t> </a:t>
            </a:r>
            <a:r>
              <a:rPr lang="en-US" dirty="0" err="1"/>
              <a:t>οι</a:t>
            </a:r>
            <a:r>
              <a:rPr lang="en-US" dirty="0"/>
              <a:t> Sex Pistols και </a:t>
            </a:r>
            <a:r>
              <a:rPr lang="en-US" dirty="0" err="1"/>
              <a:t>οι</a:t>
            </a:r>
            <a:r>
              <a:rPr lang="en-US" dirty="0"/>
              <a:t> Ramones. </a:t>
            </a:r>
          </a:p>
        </p:txBody>
      </p:sp>
    </p:spTree>
    <p:extLst>
      <p:ext uri="{BB962C8B-B14F-4D97-AF65-F5344CB8AC3E}">
        <p14:creationId xmlns="" xmlns:p14="http://schemas.microsoft.com/office/powerpoint/2010/main" val="3154886884"/>
      </p:ext>
    </p:extLst>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Queen</a:t>
            </a:r>
          </a:p>
        </p:txBody>
      </p:sp>
      <p:pic>
        <p:nvPicPr>
          <p:cNvPr id="4" name="Content Placeholder 3" descr="photo.jpg"/>
          <p:cNvPicPr>
            <a:picLocks noGrp="1" noChangeAspect="1"/>
          </p:cNvPicPr>
          <p:nvPr>
            <p:ph idx="1"/>
          </p:nvPr>
        </p:nvPicPr>
        <p:blipFill>
          <a:blip r:embed="rId2" cstate="email"/>
          <a:stretch>
            <a:fillRect/>
          </a:stretch>
        </p:blipFill>
        <p:spPr>
          <a:xfrm>
            <a:off x="6179549" y="3857625"/>
            <a:ext cx="2558266" cy="2557574"/>
          </a:xfrm>
        </p:spPr>
      </p:pic>
      <p:sp>
        <p:nvSpPr>
          <p:cNvPr id="5" name="TextBox 4"/>
          <p:cNvSpPr txBox="1"/>
          <p:nvPr/>
        </p:nvSpPr>
        <p:spPr>
          <a:xfrm>
            <a:off x="428625" y="1457325"/>
            <a:ext cx="5183188" cy="5078313"/>
          </a:xfrm>
          <a:prstGeom prst="rect">
            <a:avLst/>
          </a:prstGeom>
        </p:spPr>
        <p:txBody>
          <a:bodyPr rtlCol="0" anchor="t">
            <a:spAutoFit/>
          </a:bodyPr>
          <a:lstStyle/>
          <a:p>
            <a:r>
              <a:rPr lang="en-US" dirty="0"/>
              <a:t>Οι Queen </a:t>
            </a:r>
            <a:r>
              <a:rPr lang="en-US" dirty="0" err="1"/>
              <a:t>είναι</a:t>
            </a:r>
            <a:r>
              <a:rPr lang="en-US" dirty="0"/>
              <a:t> </a:t>
            </a:r>
            <a:r>
              <a:rPr lang="en-US" dirty="0" err="1"/>
              <a:t>μια</a:t>
            </a:r>
            <a:r>
              <a:rPr lang="en-US" dirty="0"/>
              <a:t> </a:t>
            </a:r>
            <a:r>
              <a:rPr lang="en-US" dirty="0" err="1"/>
              <a:t>βρετανική</a:t>
            </a:r>
            <a:r>
              <a:rPr lang="en-US" dirty="0"/>
              <a:t> </a:t>
            </a:r>
            <a:r>
              <a:rPr lang="en-US" dirty="0" err="1"/>
              <a:t>μπάντα</a:t>
            </a:r>
            <a:r>
              <a:rPr lang="en-US" dirty="0"/>
              <a:t> η </a:t>
            </a:r>
            <a:r>
              <a:rPr lang="en-US" dirty="0" err="1"/>
              <a:t>οποία</a:t>
            </a:r>
            <a:r>
              <a:rPr lang="en-US" dirty="0"/>
              <a:t> </a:t>
            </a:r>
            <a:r>
              <a:rPr lang="en-US" dirty="0" err="1"/>
              <a:t>παρόλο</a:t>
            </a:r>
            <a:r>
              <a:rPr lang="en-US" dirty="0"/>
              <a:t> </a:t>
            </a:r>
            <a:r>
              <a:rPr lang="en-US" dirty="0" err="1"/>
              <a:t>που</a:t>
            </a:r>
            <a:r>
              <a:rPr lang="en-US" dirty="0"/>
              <a:t> </a:t>
            </a:r>
            <a:r>
              <a:rPr lang="en-US" dirty="0" err="1"/>
              <a:t>φημίζεται</a:t>
            </a:r>
            <a:r>
              <a:rPr lang="en-US" dirty="0"/>
              <a:t> </a:t>
            </a:r>
            <a:r>
              <a:rPr lang="en-US" dirty="0" err="1"/>
              <a:t>για</a:t>
            </a:r>
            <a:r>
              <a:rPr lang="en-US" dirty="0"/>
              <a:t> </a:t>
            </a:r>
            <a:r>
              <a:rPr lang="en-US" dirty="0" err="1"/>
              <a:t>τον</a:t>
            </a:r>
            <a:r>
              <a:rPr lang="en-US" dirty="0"/>
              <a:t> </a:t>
            </a:r>
            <a:r>
              <a:rPr lang="en-US" dirty="0" err="1"/>
              <a:t>ξεχωριστό</a:t>
            </a:r>
            <a:r>
              <a:rPr lang="en-US" dirty="0"/>
              <a:t> </a:t>
            </a:r>
            <a:r>
              <a:rPr lang="en-US" dirty="0" err="1"/>
              <a:t>ήχο</a:t>
            </a:r>
            <a:r>
              <a:rPr lang="en-US" dirty="0"/>
              <a:t> </a:t>
            </a:r>
            <a:r>
              <a:rPr lang="en-US" dirty="0" err="1"/>
              <a:t>της</a:t>
            </a:r>
            <a:r>
              <a:rPr lang="en-US" dirty="0"/>
              <a:t>, </a:t>
            </a:r>
            <a:r>
              <a:rPr lang="en-US" dirty="0" err="1"/>
              <a:t>βρίσκεται</a:t>
            </a:r>
            <a:r>
              <a:rPr lang="en-US" dirty="0"/>
              <a:t> υπο </a:t>
            </a:r>
            <a:r>
              <a:rPr lang="en-US" dirty="0" err="1"/>
              <a:t>την</a:t>
            </a:r>
            <a:r>
              <a:rPr lang="en-US" dirty="0"/>
              <a:t> </a:t>
            </a:r>
            <a:r>
              <a:rPr lang="en-US" dirty="0" err="1"/>
              <a:t>κατηγορία</a:t>
            </a:r>
            <a:r>
              <a:rPr lang="en-US" dirty="0"/>
              <a:t> </a:t>
            </a:r>
            <a:r>
              <a:rPr lang="en-US" dirty="0" err="1"/>
              <a:t>της</a:t>
            </a:r>
            <a:r>
              <a:rPr lang="en-US" dirty="0"/>
              <a:t> </a:t>
            </a:r>
            <a:r>
              <a:rPr lang="en-US" dirty="0" err="1"/>
              <a:t>ροκ</a:t>
            </a:r>
            <a:r>
              <a:rPr lang="en-US" dirty="0"/>
              <a:t>. </a:t>
            </a:r>
            <a:r>
              <a:rPr lang="en-US" dirty="0" err="1"/>
              <a:t>Αυτό</a:t>
            </a:r>
            <a:r>
              <a:rPr lang="en-US" dirty="0"/>
              <a:t> </a:t>
            </a:r>
            <a:r>
              <a:rPr lang="en-US" dirty="0" err="1"/>
              <a:t>κυρίως</a:t>
            </a:r>
            <a:r>
              <a:rPr lang="en-US" dirty="0"/>
              <a:t> </a:t>
            </a:r>
            <a:r>
              <a:rPr lang="en-US" dirty="0" err="1"/>
              <a:t>οφείλετ</a:t>
            </a:r>
            <a:r>
              <a:rPr lang="en-US" dirty="0"/>
              <a:t>αι </a:t>
            </a:r>
            <a:r>
              <a:rPr lang="en-US" dirty="0" err="1"/>
              <a:t>στο</a:t>
            </a:r>
            <a:r>
              <a:rPr lang="en-US" dirty="0"/>
              <a:t> </a:t>
            </a:r>
            <a:r>
              <a:rPr lang="en-US" dirty="0" err="1"/>
              <a:t>γεγονός</a:t>
            </a:r>
            <a:r>
              <a:rPr lang="en-US" dirty="0"/>
              <a:t> </a:t>
            </a:r>
            <a:r>
              <a:rPr lang="en-US" dirty="0" err="1"/>
              <a:t>ότι</a:t>
            </a:r>
            <a:r>
              <a:rPr lang="en-US" dirty="0"/>
              <a:t> </a:t>
            </a:r>
            <a:r>
              <a:rPr lang="en-US" dirty="0" err="1"/>
              <a:t>στ</a:t>
            </a:r>
            <a:r>
              <a:rPr lang="en-US" dirty="0"/>
              <a:t>α π</a:t>
            </a:r>
            <a:r>
              <a:rPr lang="en-US" dirty="0" err="1"/>
              <a:t>ρώτ</a:t>
            </a:r>
            <a:r>
              <a:rPr lang="en-US" dirty="0"/>
              <a:t>α </a:t>
            </a:r>
            <a:r>
              <a:rPr lang="en-US" dirty="0" err="1"/>
              <a:t>χρόνι</a:t>
            </a:r>
            <a:r>
              <a:rPr lang="en-US" dirty="0"/>
              <a:t>α </a:t>
            </a:r>
            <a:r>
              <a:rPr lang="en-US" dirty="0" err="1"/>
              <a:t>τους</a:t>
            </a:r>
            <a:r>
              <a:rPr lang="en-US" dirty="0"/>
              <a:t> </a:t>
            </a:r>
            <a:r>
              <a:rPr lang="en-US" dirty="0" err="1"/>
              <a:t>ήτ</a:t>
            </a:r>
            <a:r>
              <a:rPr lang="en-US" dirty="0"/>
              <a:t>αν </a:t>
            </a:r>
            <a:r>
              <a:rPr lang="en-US" dirty="0" err="1"/>
              <a:t>εμφ</a:t>
            </a:r>
            <a:r>
              <a:rPr lang="en-US" dirty="0"/>
              <a:t>α</a:t>
            </a:r>
            <a:r>
              <a:rPr lang="en-US" dirty="0" err="1"/>
              <a:t>νή</a:t>
            </a:r>
            <a:r>
              <a:rPr lang="en-US" dirty="0"/>
              <a:t> η </a:t>
            </a:r>
            <a:r>
              <a:rPr lang="en-US" dirty="0" err="1"/>
              <a:t>έμ</a:t>
            </a:r>
            <a:r>
              <a:rPr lang="en-US" dirty="0"/>
              <a:t>π</a:t>
            </a:r>
            <a:r>
              <a:rPr lang="en-US" dirty="0" err="1"/>
              <a:t>νευση</a:t>
            </a:r>
            <a:r>
              <a:rPr lang="en-US" dirty="0"/>
              <a:t> </a:t>
            </a:r>
            <a:r>
              <a:rPr lang="en-US" dirty="0" err="1"/>
              <a:t>τους</a:t>
            </a:r>
            <a:r>
              <a:rPr lang="en-US" dirty="0"/>
              <a:t> απο </a:t>
            </a:r>
            <a:r>
              <a:rPr lang="en-US" dirty="0" err="1"/>
              <a:t>την</a:t>
            </a:r>
            <a:r>
              <a:rPr lang="en-US" dirty="0"/>
              <a:t> glam και progressive rock ,</a:t>
            </a:r>
            <a:r>
              <a:rPr lang="en-US" dirty="0" err="1"/>
              <a:t>με</a:t>
            </a:r>
            <a:r>
              <a:rPr lang="en-US" dirty="0"/>
              <a:t> </a:t>
            </a:r>
            <a:r>
              <a:rPr lang="en-US" dirty="0" err="1"/>
              <a:t>τον</a:t>
            </a:r>
            <a:r>
              <a:rPr lang="en-US" dirty="0"/>
              <a:t> κα</a:t>
            </a:r>
            <a:r>
              <a:rPr lang="en-US" dirty="0" err="1"/>
              <a:t>ιρό</a:t>
            </a:r>
            <a:r>
              <a:rPr lang="en-US" dirty="0"/>
              <a:t> </a:t>
            </a:r>
            <a:r>
              <a:rPr lang="en-US" dirty="0" err="1"/>
              <a:t>όμως</a:t>
            </a:r>
            <a:r>
              <a:rPr lang="en-US" dirty="0"/>
              <a:t> </a:t>
            </a:r>
            <a:r>
              <a:rPr lang="en-US" dirty="0" err="1"/>
              <a:t>το</a:t>
            </a:r>
            <a:r>
              <a:rPr lang="en-US" dirty="0"/>
              <a:t> </a:t>
            </a:r>
            <a:r>
              <a:rPr lang="en-US" dirty="0" err="1"/>
              <a:t>συγκρότημ</a:t>
            </a:r>
            <a:r>
              <a:rPr lang="en-US" dirty="0"/>
              <a:t>α π</a:t>
            </a:r>
            <a:r>
              <a:rPr lang="en-US" dirty="0" err="1"/>
              <a:t>ρόσθεε</a:t>
            </a:r>
            <a:r>
              <a:rPr lang="en-US" dirty="0"/>
              <a:t> </a:t>
            </a:r>
            <a:r>
              <a:rPr lang="en-US" dirty="0" err="1"/>
              <a:t>στη</a:t>
            </a:r>
            <a:r>
              <a:rPr lang="en-US" dirty="0"/>
              <a:t> </a:t>
            </a:r>
            <a:r>
              <a:rPr lang="en-US" dirty="0" err="1"/>
              <a:t>μουσικη</a:t>
            </a:r>
            <a:r>
              <a:rPr lang="en-US" dirty="0"/>
              <a:t> </a:t>
            </a:r>
            <a:r>
              <a:rPr lang="en-US" dirty="0" err="1"/>
              <a:t>του</a:t>
            </a:r>
            <a:r>
              <a:rPr lang="en-US" dirty="0"/>
              <a:t> </a:t>
            </a:r>
            <a:r>
              <a:rPr lang="en-US" dirty="0" err="1"/>
              <a:t>δι</a:t>
            </a:r>
            <a:r>
              <a:rPr lang="en-US" dirty="0"/>
              <a:t>α</a:t>
            </a:r>
            <a:r>
              <a:rPr lang="en-US" dirty="0" err="1"/>
              <a:t>φορ</a:t>
            </a:r>
            <a:r>
              <a:rPr lang="en-US" dirty="0"/>
              <a:t>α </a:t>
            </a:r>
            <a:r>
              <a:rPr lang="en-US" dirty="0" err="1"/>
              <a:t>κινοτόμ</a:t>
            </a:r>
            <a:r>
              <a:rPr lang="en-US" dirty="0"/>
              <a:t>α </a:t>
            </a:r>
            <a:r>
              <a:rPr lang="en-US" dirty="0" err="1"/>
              <a:t>στοιχεί</a:t>
            </a:r>
            <a:r>
              <a:rPr lang="en-US" dirty="0"/>
              <a:t>α απο </a:t>
            </a:r>
            <a:r>
              <a:rPr lang="en-US" dirty="0" err="1"/>
              <a:t>την</a:t>
            </a:r>
            <a:r>
              <a:rPr lang="en-US" dirty="0"/>
              <a:t> φα</a:t>
            </a:r>
            <a:r>
              <a:rPr lang="en-US" dirty="0" err="1"/>
              <a:t>νκ</a:t>
            </a:r>
            <a:r>
              <a:rPr lang="en-US" dirty="0"/>
              <a:t> , </a:t>
            </a:r>
            <a:r>
              <a:rPr lang="en-US" dirty="0" err="1"/>
              <a:t>την</a:t>
            </a:r>
            <a:r>
              <a:rPr lang="en-US" dirty="0"/>
              <a:t> </a:t>
            </a:r>
            <a:r>
              <a:rPr lang="en-US" dirty="0" err="1"/>
              <a:t>ηλεκτρονική</a:t>
            </a:r>
            <a:r>
              <a:rPr lang="en-US" dirty="0"/>
              <a:t> </a:t>
            </a:r>
            <a:r>
              <a:rPr lang="en-US" dirty="0" err="1"/>
              <a:t>μουσικη</a:t>
            </a:r>
            <a:r>
              <a:rPr lang="en-US" dirty="0"/>
              <a:t> και </a:t>
            </a:r>
            <a:r>
              <a:rPr lang="en-US" dirty="0" err="1"/>
              <a:t>την</a:t>
            </a:r>
            <a:r>
              <a:rPr lang="en-US" dirty="0"/>
              <a:t> βα</a:t>
            </a:r>
            <a:r>
              <a:rPr lang="en-US" dirty="0" err="1"/>
              <a:t>ουντ</a:t>
            </a:r>
            <a:r>
              <a:rPr lang="en-US" dirty="0"/>
              <a:t>β</a:t>
            </a:r>
            <a:r>
              <a:rPr lang="en-US" dirty="0" err="1"/>
              <a:t>ιλ</a:t>
            </a:r>
            <a:r>
              <a:rPr lang="en-US" dirty="0"/>
              <a:t>. Τα </a:t>
            </a:r>
            <a:r>
              <a:rPr lang="en-US" dirty="0" err="1"/>
              <a:t>τέσσερα</a:t>
            </a:r>
            <a:r>
              <a:rPr lang="en-US" dirty="0"/>
              <a:t> </a:t>
            </a:r>
            <a:r>
              <a:rPr lang="en-US" dirty="0" err="1"/>
              <a:t>μέλη</a:t>
            </a:r>
            <a:r>
              <a:rPr lang="en-US" dirty="0"/>
              <a:t> </a:t>
            </a:r>
            <a:r>
              <a:rPr lang="en-US" dirty="0" err="1"/>
              <a:t>της</a:t>
            </a:r>
            <a:r>
              <a:rPr lang="en-US" dirty="0"/>
              <a:t> </a:t>
            </a:r>
            <a:r>
              <a:rPr lang="en-US" dirty="0" err="1"/>
              <a:t>μπάντας</a:t>
            </a:r>
            <a:r>
              <a:rPr lang="en-US" dirty="0"/>
              <a:t> </a:t>
            </a:r>
            <a:r>
              <a:rPr lang="en-US" dirty="0" err="1"/>
              <a:t>ήταν</a:t>
            </a:r>
            <a:r>
              <a:rPr lang="en-US" dirty="0"/>
              <a:t> </a:t>
            </a:r>
            <a:r>
              <a:rPr lang="en-US" dirty="0" err="1"/>
              <a:t>οι</a:t>
            </a:r>
            <a:r>
              <a:rPr lang="en-US" dirty="0"/>
              <a:t> : Roger Tailor, Brian May, John Deacon και </a:t>
            </a:r>
            <a:r>
              <a:rPr lang="en-US" dirty="0" err="1"/>
              <a:t>τέλος</a:t>
            </a:r>
            <a:r>
              <a:rPr lang="en-US" dirty="0"/>
              <a:t> ο </a:t>
            </a:r>
            <a:r>
              <a:rPr lang="en-US" dirty="0" err="1"/>
              <a:t>θρυλικός</a:t>
            </a:r>
            <a:r>
              <a:rPr lang="en-US" dirty="0"/>
              <a:t> Freddie Mercury, </a:t>
            </a:r>
            <a:r>
              <a:rPr lang="en-US" dirty="0" err="1"/>
              <a:t>γνωστός</a:t>
            </a:r>
            <a:r>
              <a:rPr lang="en-US" dirty="0"/>
              <a:t> </a:t>
            </a:r>
            <a:r>
              <a:rPr lang="en-US" dirty="0" err="1"/>
              <a:t>για</a:t>
            </a:r>
            <a:r>
              <a:rPr lang="en-US" dirty="0"/>
              <a:t> </a:t>
            </a:r>
            <a:r>
              <a:rPr lang="en-US" dirty="0" err="1"/>
              <a:t>το</a:t>
            </a:r>
            <a:r>
              <a:rPr lang="en-US" dirty="0"/>
              <a:t> </a:t>
            </a:r>
            <a:r>
              <a:rPr lang="en-US" dirty="0" err="1"/>
              <a:t>στύλ</a:t>
            </a:r>
            <a:r>
              <a:rPr lang="en-US" dirty="0"/>
              <a:t> </a:t>
            </a:r>
            <a:r>
              <a:rPr lang="en-US" dirty="0" err="1"/>
              <a:t>του</a:t>
            </a:r>
            <a:r>
              <a:rPr lang="en-US" dirty="0"/>
              <a:t> και </a:t>
            </a:r>
            <a:r>
              <a:rPr lang="en-US" dirty="0" err="1"/>
              <a:t>την</a:t>
            </a:r>
            <a:r>
              <a:rPr lang="en-US" dirty="0"/>
              <a:t> </a:t>
            </a:r>
            <a:r>
              <a:rPr lang="en-US" dirty="0" err="1"/>
              <a:t>ξεχωριστή</a:t>
            </a:r>
            <a:r>
              <a:rPr lang="en-US" dirty="0"/>
              <a:t> </a:t>
            </a:r>
            <a:r>
              <a:rPr lang="en-US" dirty="0" err="1"/>
              <a:t>φωνή</a:t>
            </a:r>
            <a:r>
              <a:rPr lang="en-US" dirty="0"/>
              <a:t> </a:t>
            </a:r>
            <a:r>
              <a:rPr lang="en-US" dirty="0" err="1"/>
              <a:t>του.Τα</a:t>
            </a:r>
            <a:r>
              <a:rPr lang="en-US" dirty="0"/>
              <a:t> </a:t>
            </a:r>
            <a:r>
              <a:rPr lang="en-US" dirty="0" err="1"/>
              <a:t>κομμάτια</a:t>
            </a:r>
            <a:r>
              <a:rPr lang="en-US" dirty="0"/>
              <a:t> </a:t>
            </a:r>
            <a:r>
              <a:rPr lang="en-US" dirty="0" err="1"/>
              <a:t>της</a:t>
            </a:r>
            <a:r>
              <a:rPr lang="en-US" dirty="0"/>
              <a:t> </a:t>
            </a:r>
            <a:r>
              <a:rPr lang="en-US" dirty="0" err="1"/>
              <a:t>μπάντας</a:t>
            </a:r>
            <a:r>
              <a:rPr lang="en-US" dirty="0"/>
              <a:t> </a:t>
            </a:r>
            <a:r>
              <a:rPr lang="en-US" dirty="0" err="1"/>
              <a:t>εχουν</a:t>
            </a:r>
            <a:r>
              <a:rPr lang="en-US" dirty="0"/>
              <a:t> </a:t>
            </a:r>
            <a:r>
              <a:rPr lang="en-US" dirty="0" err="1"/>
              <a:t>αγαπηθεί</a:t>
            </a:r>
            <a:r>
              <a:rPr lang="en-US" dirty="0"/>
              <a:t> απο </a:t>
            </a:r>
            <a:r>
              <a:rPr lang="en-US" dirty="0" err="1"/>
              <a:t>πολλές</a:t>
            </a:r>
            <a:r>
              <a:rPr lang="en-US" dirty="0"/>
              <a:t> </a:t>
            </a:r>
            <a:r>
              <a:rPr lang="en-US" dirty="0" err="1"/>
              <a:t>γενιές</a:t>
            </a:r>
            <a:r>
              <a:rPr lang="en-US" dirty="0"/>
              <a:t> και ο </a:t>
            </a:r>
            <a:r>
              <a:rPr lang="en-US" dirty="0" err="1"/>
              <a:t>θάνατος</a:t>
            </a:r>
            <a:r>
              <a:rPr lang="en-US" dirty="0"/>
              <a:t> </a:t>
            </a:r>
            <a:r>
              <a:rPr lang="en-US" dirty="0" err="1"/>
              <a:t>του</a:t>
            </a:r>
            <a:r>
              <a:rPr lang="en-US" dirty="0"/>
              <a:t> Freddie </a:t>
            </a:r>
            <a:r>
              <a:rPr lang="en-US" dirty="0" err="1"/>
              <a:t>το</a:t>
            </a:r>
            <a:r>
              <a:rPr lang="en-US" dirty="0"/>
              <a:t> 1991 απο aids </a:t>
            </a:r>
            <a:r>
              <a:rPr lang="en-US" dirty="0" err="1"/>
              <a:t>είχε</a:t>
            </a:r>
            <a:r>
              <a:rPr lang="en-US" dirty="0"/>
              <a:t> </a:t>
            </a:r>
            <a:r>
              <a:rPr lang="en-US" dirty="0" err="1"/>
              <a:t>φέρει</a:t>
            </a:r>
            <a:r>
              <a:rPr lang="en-US" dirty="0"/>
              <a:t> </a:t>
            </a:r>
            <a:r>
              <a:rPr lang="en-US" dirty="0" err="1"/>
              <a:t>τεράστια</a:t>
            </a:r>
            <a:r>
              <a:rPr lang="en-US" dirty="0"/>
              <a:t> </a:t>
            </a:r>
            <a:r>
              <a:rPr lang="en-US" dirty="0" err="1"/>
              <a:t>δυσαρέσκεια</a:t>
            </a:r>
            <a:r>
              <a:rPr lang="en-US" dirty="0"/>
              <a:t> </a:t>
            </a:r>
            <a:r>
              <a:rPr lang="en-US" dirty="0" err="1"/>
              <a:t>στη</a:t>
            </a:r>
            <a:r>
              <a:rPr lang="en-US" dirty="0"/>
              <a:t> </a:t>
            </a:r>
            <a:r>
              <a:rPr lang="en-US" dirty="0" err="1"/>
              <a:t>σκηνή</a:t>
            </a:r>
            <a:r>
              <a:rPr lang="en-US" dirty="0"/>
              <a:t> </a:t>
            </a:r>
            <a:r>
              <a:rPr lang="en-US" dirty="0" err="1"/>
              <a:t>της</a:t>
            </a:r>
            <a:r>
              <a:rPr lang="en-US" dirty="0"/>
              <a:t> </a:t>
            </a:r>
            <a:r>
              <a:rPr lang="en-US" dirty="0" err="1"/>
              <a:t>ροκ</a:t>
            </a:r>
            <a:r>
              <a:rPr lang="en-US" dirty="0"/>
              <a:t> </a:t>
            </a:r>
            <a:r>
              <a:rPr lang="en-US" dirty="0" err="1"/>
              <a:t>μουσικής</a:t>
            </a:r>
            <a:r>
              <a:rPr lang="en-US" dirty="0"/>
              <a:t> </a:t>
            </a:r>
            <a:r>
              <a:rPr lang="en-US" dirty="0" err="1"/>
              <a:t>για</a:t>
            </a:r>
            <a:r>
              <a:rPr lang="en-US" dirty="0"/>
              <a:t> </a:t>
            </a:r>
            <a:r>
              <a:rPr lang="en-US" dirty="0" err="1"/>
              <a:t>πολύ</a:t>
            </a:r>
            <a:r>
              <a:rPr lang="en-US" dirty="0"/>
              <a:t> </a:t>
            </a:r>
            <a:r>
              <a:rPr lang="en-US" dirty="0" err="1"/>
              <a:t>καιρό</a:t>
            </a:r>
            <a:r>
              <a:rPr lang="en-US" dirty="0"/>
              <a:t>. </a:t>
            </a:r>
            <a:r>
              <a:rPr lang="en-US" dirty="0" err="1"/>
              <a:t>Γνωστά</a:t>
            </a:r>
            <a:r>
              <a:rPr lang="en-US" dirty="0"/>
              <a:t> </a:t>
            </a:r>
            <a:r>
              <a:rPr lang="en-US" dirty="0" err="1"/>
              <a:t>κομμάτι</a:t>
            </a:r>
            <a:r>
              <a:rPr lang="en-US" dirty="0"/>
              <a:t>α </a:t>
            </a:r>
            <a:r>
              <a:rPr lang="en-US" dirty="0" err="1"/>
              <a:t>τους</a:t>
            </a:r>
            <a:r>
              <a:rPr lang="en-US" dirty="0"/>
              <a:t> απ</a:t>
            </a:r>
            <a:r>
              <a:rPr lang="en-US" dirty="0" err="1"/>
              <a:t>οτελούν</a:t>
            </a:r>
            <a:r>
              <a:rPr lang="en-US" dirty="0"/>
              <a:t> </a:t>
            </a:r>
            <a:r>
              <a:rPr lang="en-US" dirty="0" err="1"/>
              <a:t>το</a:t>
            </a:r>
            <a:r>
              <a:rPr lang="en-US" dirty="0"/>
              <a:t> "Bohemian Rhapsody", "I Want To Break Free" και "Under Pressure".</a:t>
            </a:r>
          </a:p>
        </p:txBody>
      </p:sp>
      <p:pic>
        <p:nvPicPr>
          <p:cNvPr id="6" name="Picture 5" descr="original_387_0_14-05-12_17-07-34.jpg"/>
          <p:cNvPicPr>
            <a:picLocks noChangeAspect="1"/>
          </p:cNvPicPr>
          <p:nvPr/>
        </p:nvPicPr>
        <p:blipFill>
          <a:blip r:embed="rId3" cstate="email"/>
          <a:stretch>
            <a:fillRect/>
          </a:stretch>
        </p:blipFill>
        <p:spPr>
          <a:xfrm>
            <a:off x="6286512" y="1285860"/>
            <a:ext cx="2220913" cy="2458957"/>
          </a:xfrm>
          <a:prstGeom prst="rect">
            <a:avLst/>
          </a:prstGeom>
        </p:spPr>
      </p:pic>
    </p:spTree>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1990</a:t>
            </a:r>
          </a:p>
        </p:txBody>
      </p:sp>
      <p:sp>
        <p:nvSpPr>
          <p:cNvPr id="3" name="2 - Θέση περιεχομένου"/>
          <p:cNvSpPr>
            <a:spLocks noGrp="1"/>
          </p:cNvSpPr>
          <p:nvPr>
            <p:ph idx="1"/>
          </p:nvPr>
        </p:nvSpPr>
        <p:spPr/>
        <p:txBody>
          <a:bodyPr vert="horz" lIns="91440" tIns="45720" rIns="91440" bIns="45720" rtlCol="0" anchor="t">
            <a:normAutofit lnSpcReduction="10000"/>
          </a:bodyPr>
          <a:lstStyle/>
          <a:p>
            <a:pPr marL="0" indent="0">
              <a:buNone/>
            </a:pPr>
            <a:r>
              <a:rPr lang="el-GR" sz="2400" dirty="0"/>
              <a:t>Αυτή την δεκαετία παρατηρούμε μια τεράστια γκάμα νέων ειδών της ροκ, ο κόσμος είχε αρχίσει να δοκιμάζει και να δημιουργεί νέα πράγματα με τα εργαλεία που τους είχαν </a:t>
            </a:r>
            <a:r>
              <a:rPr lang="el-GR" sz="2400" dirty="0" err="1"/>
              <a:t>δωθεί</a:t>
            </a:r>
            <a:r>
              <a:rPr lang="el-GR" sz="2400" dirty="0"/>
              <a:t>.</a:t>
            </a:r>
            <a:endParaRPr lang="en-US" sz="2400" dirty="0"/>
          </a:p>
          <a:p>
            <a:pPr marL="0" indent="0">
              <a:buNone/>
            </a:pPr>
            <a:r>
              <a:rPr lang="el-GR" sz="2400" dirty="0"/>
              <a:t>Μεγάλη επιστροφή κάνει η </a:t>
            </a:r>
            <a:r>
              <a:rPr lang="el-GR" sz="2400" dirty="0" err="1"/>
              <a:t>punk</a:t>
            </a:r>
            <a:r>
              <a:rPr lang="el-GR" sz="2400" dirty="0"/>
              <a:t> </a:t>
            </a:r>
            <a:r>
              <a:rPr lang="el-GR" sz="2400" dirty="0" err="1"/>
              <a:t>rock</a:t>
            </a:r>
            <a:r>
              <a:rPr lang="el-GR" sz="2400" dirty="0"/>
              <a:t> με το ύφος της αυτή τη φορά να στρέφεται λίγό προς την </a:t>
            </a:r>
            <a:r>
              <a:rPr lang="el-GR" sz="2400" dirty="0" err="1"/>
              <a:t>pop</a:t>
            </a:r>
            <a:r>
              <a:rPr lang="el-GR" sz="2400" dirty="0"/>
              <a:t>, </a:t>
            </a:r>
            <a:r>
              <a:rPr lang="el-GR" sz="2400" dirty="0" err="1"/>
              <a:t>χαρακτήριστηκά</a:t>
            </a:r>
            <a:r>
              <a:rPr lang="el-GR" sz="2400" dirty="0"/>
              <a:t> συγκροτήματα της </a:t>
            </a:r>
            <a:r>
              <a:rPr lang="el-GR" sz="2400" dirty="0" err="1"/>
              <a:t>δέυτερης</a:t>
            </a:r>
            <a:r>
              <a:rPr lang="el-GR" sz="2400" dirty="0"/>
              <a:t> </a:t>
            </a:r>
            <a:r>
              <a:rPr lang="el-GR" sz="2400" dirty="0" err="1"/>
              <a:t>γενίας</a:t>
            </a:r>
            <a:r>
              <a:rPr lang="el-GR" sz="2400" dirty="0"/>
              <a:t> της </a:t>
            </a:r>
            <a:r>
              <a:rPr lang="el-GR" sz="2400" dirty="0" err="1"/>
              <a:t>punk</a:t>
            </a:r>
            <a:r>
              <a:rPr lang="el-GR" sz="2400" dirty="0"/>
              <a:t> </a:t>
            </a:r>
            <a:r>
              <a:rPr lang="el-GR" sz="2400" dirty="0" err="1"/>
              <a:t>rock</a:t>
            </a:r>
            <a:r>
              <a:rPr lang="el-GR" sz="2400" dirty="0"/>
              <a:t> είναι οι blink-182, οι </a:t>
            </a:r>
            <a:r>
              <a:rPr lang="el-GR" sz="2400" dirty="0" err="1"/>
              <a:t>Green</a:t>
            </a:r>
            <a:r>
              <a:rPr lang="el-GR" sz="2400" dirty="0"/>
              <a:t> </a:t>
            </a:r>
            <a:r>
              <a:rPr lang="el-GR" sz="2400" dirty="0" err="1"/>
              <a:t>Day</a:t>
            </a:r>
            <a:r>
              <a:rPr lang="el-GR" sz="2400" dirty="0"/>
              <a:t>  και οι The </a:t>
            </a:r>
            <a:r>
              <a:rPr lang="el-GR" sz="2400" dirty="0" err="1"/>
              <a:t>Offspring</a:t>
            </a:r>
            <a:r>
              <a:rPr lang="el-GR" sz="2400" dirty="0"/>
              <a:t>. Διακρίνεται επίσης η δημιουργία της </a:t>
            </a:r>
            <a:r>
              <a:rPr lang="el-GR" sz="2400" dirty="0" err="1"/>
              <a:t>grunge</a:t>
            </a:r>
            <a:r>
              <a:rPr lang="el-GR" sz="2400" dirty="0"/>
              <a:t> η οποία έμοιαζε πολύ με την </a:t>
            </a:r>
            <a:r>
              <a:rPr lang="el-GR" sz="2400" dirty="0" err="1"/>
              <a:t>punk</a:t>
            </a:r>
            <a:r>
              <a:rPr lang="el-GR" sz="2400" dirty="0"/>
              <a:t> τα πρώτα χρόνια της και έκφραζε ιδέες κυρίως αναρχικές και γενικά ενάντιας το συνηθισμένο. Κάτω από την κατηγορία </a:t>
            </a:r>
            <a:r>
              <a:rPr lang="el-GR" sz="2400" dirty="0" err="1"/>
              <a:t>grunge</a:t>
            </a:r>
            <a:r>
              <a:rPr lang="el-GR" sz="2400" dirty="0"/>
              <a:t> διακρίνουμε μπάντες όπως </a:t>
            </a:r>
            <a:r>
              <a:rPr lang="el-GR" sz="2400" dirty="0" err="1"/>
              <a:t>Alice</a:t>
            </a:r>
            <a:r>
              <a:rPr lang="el-GR" sz="2400" dirty="0"/>
              <a:t> in </a:t>
            </a:r>
            <a:r>
              <a:rPr lang="el-GR" sz="2400" dirty="0" err="1"/>
              <a:t>Chains</a:t>
            </a:r>
            <a:r>
              <a:rPr lang="el-GR" sz="2400" dirty="0"/>
              <a:t>, </a:t>
            </a:r>
            <a:r>
              <a:rPr lang="el-GR" sz="2400" dirty="0" err="1"/>
              <a:t>Pearl</a:t>
            </a:r>
            <a:r>
              <a:rPr lang="el-GR" sz="2400" dirty="0"/>
              <a:t> </a:t>
            </a:r>
            <a:r>
              <a:rPr lang="el-GR" sz="2400" dirty="0" err="1"/>
              <a:t>Jam</a:t>
            </a:r>
            <a:r>
              <a:rPr lang="el-GR" sz="2400" dirty="0"/>
              <a:t> και τους πασίγνωστους </a:t>
            </a:r>
            <a:r>
              <a:rPr lang="el-GR" sz="2400" dirty="0" err="1"/>
              <a:t>Nirvana</a:t>
            </a:r>
            <a:r>
              <a:rPr lang="el-GR" sz="2400" dirty="0"/>
              <a:t>.</a:t>
            </a:r>
          </a:p>
        </p:txBody>
      </p:sp>
    </p:spTree>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41" y="401207"/>
            <a:ext cx="6071541" cy="1143000"/>
          </a:xfrm>
        </p:spPr>
        <p:txBody>
          <a:bodyPr>
            <a:normAutofit/>
          </a:bodyPr>
          <a:lstStyle/>
          <a:p>
            <a:r>
              <a:rPr lang="el-GR" sz="3600" dirty="0"/>
              <a:t>Λίγα Λόγια για τους </a:t>
            </a:r>
            <a:r>
              <a:rPr lang="el-GR" sz="3600" dirty="0" err="1"/>
              <a:t>Nirvana</a:t>
            </a:r>
          </a:p>
        </p:txBody>
      </p:sp>
      <p:pic>
        <p:nvPicPr>
          <p:cNvPr id="4" name="Content Placeholder 3" descr="Nirvana_around_1992.jpg"/>
          <p:cNvPicPr>
            <a:picLocks noGrp="1" noChangeAspect="1"/>
          </p:cNvPicPr>
          <p:nvPr>
            <p:ph idx="1"/>
          </p:nvPr>
        </p:nvPicPr>
        <p:blipFill>
          <a:blip r:embed="rId2"/>
          <a:stretch>
            <a:fillRect/>
          </a:stretch>
        </p:blipFill>
        <p:spPr>
          <a:xfrm>
            <a:off x="6216650" y="171450"/>
            <a:ext cx="2867025" cy="2704558"/>
          </a:xfrm>
        </p:spPr>
      </p:pic>
      <p:sp>
        <p:nvSpPr>
          <p:cNvPr id="5" name="TextBox 4"/>
          <p:cNvSpPr txBox="1"/>
          <p:nvPr/>
        </p:nvSpPr>
        <p:spPr>
          <a:xfrm>
            <a:off x="19050" y="1876424"/>
            <a:ext cx="5934214" cy="4493538"/>
          </a:xfrm>
          <a:prstGeom prst="rect">
            <a:avLst/>
          </a:prstGeom>
        </p:spPr>
        <p:txBody>
          <a:bodyPr wrap="square" rtlCol="0">
            <a:spAutoFit/>
          </a:bodyPr>
          <a:lstStyle/>
          <a:p>
            <a:r>
              <a:rPr lang="en-US" sz="2200" dirty="0"/>
              <a:t>Η μπ</a:t>
            </a:r>
            <a:r>
              <a:rPr lang="en-US" sz="2200" dirty="0" err="1"/>
              <a:t>άντ</a:t>
            </a:r>
            <a:r>
              <a:rPr lang="en-US" sz="2200" dirty="0"/>
              <a:t>α </a:t>
            </a:r>
            <a:r>
              <a:rPr lang="en-US" sz="2200" dirty="0" err="1"/>
              <a:t>δι</a:t>
            </a:r>
            <a:r>
              <a:rPr lang="en-US" sz="2200" dirty="0"/>
              <a:t>α</a:t>
            </a:r>
            <a:r>
              <a:rPr lang="en-US" sz="2200" dirty="0" err="1"/>
              <a:t>μορφώθηκε</a:t>
            </a:r>
            <a:r>
              <a:rPr lang="en-US" sz="2200" dirty="0"/>
              <a:t> </a:t>
            </a:r>
            <a:r>
              <a:rPr lang="en-US" sz="2200" dirty="0" err="1"/>
              <a:t>το</a:t>
            </a:r>
            <a:r>
              <a:rPr lang="en-US" sz="2200" dirty="0"/>
              <a:t> 1987 απο </a:t>
            </a:r>
            <a:r>
              <a:rPr lang="en-US" sz="2200" dirty="0" err="1"/>
              <a:t>τους</a:t>
            </a:r>
            <a:r>
              <a:rPr lang="en-US" sz="2200" dirty="0"/>
              <a:t> </a:t>
            </a:r>
            <a:r>
              <a:rPr lang="en-US" sz="2200" dirty="0" err="1"/>
              <a:t>Krist</a:t>
            </a:r>
            <a:r>
              <a:rPr lang="en-US" sz="2200" dirty="0"/>
              <a:t> </a:t>
            </a:r>
            <a:r>
              <a:rPr lang="en-US" sz="2200" dirty="0" err="1"/>
              <a:t>Novoselic</a:t>
            </a:r>
            <a:r>
              <a:rPr lang="en-US" sz="2200" dirty="0"/>
              <a:t>, Kurt Cobain και Dave </a:t>
            </a:r>
            <a:r>
              <a:rPr lang="en-US" sz="2200" dirty="0" err="1"/>
              <a:t>Grohl</a:t>
            </a:r>
            <a:r>
              <a:rPr lang="en-US" sz="2200" dirty="0"/>
              <a:t> ο οπ</a:t>
            </a:r>
            <a:r>
              <a:rPr lang="en-US" sz="2200" dirty="0" err="1"/>
              <a:t>οίος</a:t>
            </a:r>
            <a:r>
              <a:rPr lang="en-US" sz="2200" dirty="0"/>
              <a:t> </a:t>
            </a:r>
            <a:r>
              <a:rPr lang="en-US" sz="2200" dirty="0" err="1"/>
              <a:t>εντάθηκε</a:t>
            </a:r>
            <a:r>
              <a:rPr lang="en-US" sz="2200" dirty="0"/>
              <a:t> </a:t>
            </a:r>
            <a:r>
              <a:rPr lang="en-US" sz="2200" dirty="0" err="1"/>
              <a:t>το</a:t>
            </a:r>
            <a:r>
              <a:rPr lang="en-US" sz="2200" dirty="0"/>
              <a:t> 1990. </a:t>
            </a:r>
            <a:r>
              <a:rPr lang="en-US" sz="2200" dirty="0" err="1"/>
              <a:t>Το</a:t>
            </a:r>
            <a:r>
              <a:rPr lang="en-US" sz="2200" dirty="0"/>
              <a:t> </a:t>
            </a:r>
            <a:r>
              <a:rPr lang="en-US" sz="2200" dirty="0" err="1"/>
              <a:t>συγκρότημ</a:t>
            </a:r>
            <a:r>
              <a:rPr lang="en-US" sz="2200" dirty="0"/>
              <a:t>α </a:t>
            </a:r>
            <a:r>
              <a:rPr lang="en-US" sz="2200" dirty="0" err="1"/>
              <a:t>ήτ</a:t>
            </a:r>
            <a:r>
              <a:rPr lang="en-US" sz="2200" dirty="0"/>
              <a:t>αν </a:t>
            </a:r>
            <a:r>
              <a:rPr lang="en-US" sz="2200" dirty="0" err="1"/>
              <a:t>γνωστό</a:t>
            </a:r>
            <a:r>
              <a:rPr lang="en-US" sz="2200" dirty="0"/>
              <a:t> </a:t>
            </a:r>
            <a:r>
              <a:rPr lang="en-US" sz="2200" dirty="0" err="1"/>
              <a:t>γι</a:t>
            </a:r>
            <a:r>
              <a:rPr lang="en-US" sz="2200" dirty="0"/>
              <a:t>α </a:t>
            </a:r>
            <a:r>
              <a:rPr lang="en-US" sz="2200" dirty="0" err="1"/>
              <a:t>το</a:t>
            </a:r>
            <a:r>
              <a:rPr lang="en-US" sz="2200" dirty="0"/>
              <a:t> </a:t>
            </a:r>
            <a:r>
              <a:rPr lang="en-US" sz="2200" dirty="0" err="1"/>
              <a:t>ότι</a:t>
            </a:r>
            <a:r>
              <a:rPr lang="en-US" sz="2200" dirty="0"/>
              <a:t> </a:t>
            </a:r>
            <a:r>
              <a:rPr lang="en-US" sz="2200" dirty="0" err="1"/>
              <a:t>δεν</a:t>
            </a:r>
            <a:r>
              <a:rPr lang="en-US" sz="2200" dirty="0"/>
              <a:t> </a:t>
            </a:r>
            <a:r>
              <a:rPr lang="en-US" sz="2200" dirty="0" err="1"/>
              <a:t>τους</a:t>
            </a:r>
            <a:r>
              <a:rPr lang="en-US" sz="2200" dirty="0"/>
              <a:t> </a:t>
            </a:r>
            <a:r>
              <a:rPr lang="en-US" sz="2200" dirty="0" err="1"/>
              <a:t>ένοι</a:t>
            </a:r>
            <a:r>
              <a:rPr lang="en-US" sz="2200" dirty="0"/>
              <a:t>α</a:t>
            </a:r>
            <a:r>
              <a:rPr lang="en-US" sz="2200" dirty="0" err="1"/>
              <a:t>ζε</a:t>
            </a:r>
            <a:r>
              <a:rPr lang="en-US" sz="2200" dirty="0"/>
              <a:t> η </a:t>
            </a:r>
            <a:r>
              <a:rPr lang="en-US" sz="2200" dirty="0" err="1"/>
              <a:t>εμφάνιση</a:t>
            </a:r>
            <a:r>
              <a:rPr lang="en-US" sz="2200" dirty="0"/>
              <a:t> </a:t>
            </a:r>
            <a:r>
              <a:rPr lang="en-US" sz="2200" dirty="0" err="1"/>
              <a:t>τους</a:t>
            </a:r>
            <a:r>
              <a:rPr lang="en-US" sz="2200" dirty="0"/>
              <a:t> κα</a:t>
            </a:r>
            <a:r>
              <a:rPr lang="en-US" sz="2200" dirty="0" err="1"/>
              <a:t>ιι</a:t>
            </a:r>
            <a:r>
              <a:rPr lang="en-US" sz="2200" dirty="0"/>
              <a:t> π</a:t>
            </a:r>
            <a:r>
              <a:rPr lang="en-US" sz="2200" dirty="0" err="1"/>
              <a:t>ολλές</a:t>
            </a:r>
            <a:r>
              <a:rPr lang="en-US" sz="2200" dirty="0"/>
              <a:t> </a:t>
            </a:r>
            <a:r>
              <a:rPr lang="en-US" sz="2200" dirty="0" err="1"/>
              <a:t>φορες</a:t>
            </a:r>
            <a:r>
              <a:rPr lang="en-US" sz="2200" dirty="0"/>
              <a:t> </a:t>
            </a:r>
            <a:r>
              <a:rPr lang="en-US" sz="2200" dirty="0" err="1"/>
              <a:t>γελοιο</a:t>
            </a:r>
            <a:r>
              <a:rPr lang="en-US" sz="2200" dirty="0"/>
              <a:t>π</a:t>
            </a:r>
            <a:r>
              <a:rPr lang="en-US" sz="2200" dirty="0" err="1"/>
              <a:t>οιούσ</a:t>
            </a:r>
            <a:r>
              <a:rPr lang="en-US" sz="2200" dirty="0"/>
              <a:t>αν </a:t>
            </a:r>
            <a:r>
              <a:rPr lang="en-US" sz="2200" dirty="0" err="1"/>
              <a:t>τους</a:t>
            </a:r>
            <a:r>
              <a:rPr lang="en-US" sz="2200" dirty="0"/>
              <a:t> εα</a:t>
            </a:r>
            <a:r>
              <a:rPr lang="en-US" sz="2200" dirty="0" err="1"/>
              <a:t>υτούς</a:t>
            </a:r>
            <a:r>
              <a:rPr lang="en-US" sz="2200" dirty="0"/>
              <a:t> </a:t>
            </a:r>
            <a:r>
              <a:rPr lang="en-US" sz="2200" dirty="0" err="1"/>
              <a:t>τους</a:t>
            </a:r>
            <a:r>
              <a:rPr lang="en-US" sz="2200" dirty="0"/>
              <a:t> </a:t>
            </a:r>
            <a:r>
              <a:rPr lang="en-US" sz="2200" dirty="0" err="1"/>
              <a:t>ζωντ</a:t>
            </a:r>
            <a:r>
              <a:rPr lang="en-US" sz="2200" dirty="0"/>
              <a:t>α</a:t>
            </a:r>
            <a:r>
              <a:rPr lang="en-US" sz="2200" dirty="0" err="1"/>
              <a:t>νά</a:t>
            </a:r>
            <a:r>
              <a:rPr lang="en-US" sz="2200" dirty="0"/>
              <a:t>. </a:t>
            </a:r>
            <a:r>
              <a:rPr lang="en-US" sz="2200" dirty="0" err="1"/>
              <a:t>Με</a:t>
            </a:r>
            <a:r>
              <a:rPr lang="en-US" sz="2200" dirty="0"/>
              <a:t> </a:t>
            </a:r>
            <a:r>
              <a:rPr lang="en-US" sz="2200" dirty="0" err="1"/>
              <a:t>την</a:t>
            </a:r>
            <a:r>
              <a:rPr lang="en-US" sz="2200" dirty="0"/>
              <a:t> </a:t>
            </a:r>
            <a:r>
              <a:rPr lang="en-US" sz="2200" dirty="0" err="1"/>
              <a:t>μουσική</a:t>
            </a:r>
            <a:r>
              <a:rPr lang="en-US" sz="2200" dirty="0"/>
              <a:t> </a:t>
            </a:r>
            <a:r>
              <a:rPr lang="en-US" sz="2200" dirty="0" err="1"/>
              <a:t>τους</a:t>
            </a:r>
            <a:r>
              <a:rPr lang="en-US" sz="2200" dirty="0"/>
              <a:t> π</a:t>
            </a:r>
            <a:r>
              <a:rPr lang="en-US" sz="2200" dirty="0" err="1"/>
              <a:t>έρ</a:t>
            </a:r>
            <a:r>
              <a:rPr lang="en-US" sz="2200" dirty="0"/>
              <a:t>ασαν π</a:t>
            </a:r>
            <a:r>
              <a:rPr lang="en-US" sz="2200" dirty="0" err="1"/>
              <a:t>ολλές</a:t>
            </a:r>
            <a:r>
              <a:rPr lang="en-US" sz="2200" dirty="0"/>
              <a:t> π</a:t>
            </a:r>
            <a:r>
              <a:rPr lang="en-US" sz="2200" dirty="0" err="1"/>
              <a:t>ρωτόγνωρες</a:t>
            </a:r>
            <a:r>
              <a:rPr lang="en-US" sz="2200" dirty="0"/>
              <a:t> </a:t>
            </a:r>
            <a:r>
              <a:rPr lang="en-US" sz="2200" dirty="0" err="1"/>
              <a:t>ιδεές</a:t>
            </a:r>
            <a:r>
              <a:rPr lang="en-US" sz="2200" dirty="0"/>
              <a:t> </a:t>
            </a:r>
            <a:r>
              <a:rPr lang="en-US" sz="2200" dirty="0" err="1"/>
              <a:t>σε</a:t>
            </a:r>
            <a:r>
              <a:rPr lang="en-US" sz="2200" dirty="0"/>
              <a:t> </a:t>
            </a:r>
            <a:r>
              <a:rPr lang="en-US" sz="2200" dirty="0" err="1"/>
              <a:t>εκείνη</a:t>
            </a:r>
            <a:r>
              <a:rPr lang="en-US" sz="2200" dirty="0"/>
              <a:t> </a:t>
            </a:r>
            <a:r>
              <a:rPr lang="en-US" sz="2200" dirty="0" err="1"/>
              <a:t>την</a:t>
            </a:r>
            <a:r>
              <a:rPr lang="en-US" sz="2200" dirty="0"/>
              <a:t> </a:t>
            </a:r>
            <a:r>
              <a:rPr lang="en-US" sz="2200" dirty="0" err="1"/>
              <a:t>γενί</a:t>
            </a:r>
            <a:r>
              <a:rPr lang="en-US" sz="2200" dirty="0"/>
              <a:t>α </a:t>
            </a:r>
            <a:r>
              <a:rPr lang="en-US" sz="2200" dirty="0" err="1"/>
              <a:t>εφή</a:t>
            </a:r>
            <a:r>
              <a:rPr lang="en-US" sz="2200" dirty="0"/>
              <a:t>β</a:t>
            </a:r>
            <a:r>
              <a:rPr lang="en-US" sz="2200" dirty="0" err="1"/>
              <a:t>ων</a:t>
            </a:r>
            <a:r>
              <a:rPr lang="en-US" sz="2200" dirty="0"/>
              <a:t> και π</a:t>
            </a:r>
            <a:r>
              <a:rPr lang="en-US" sz="2200" dirty="0" err="1"/>
              <a:t>ροκάλεσ</a:t>
            </a:r>
            <a:r>
              <a:rPr lang="en-US" sz="2200" dirty="0"/>
              <a:t>αν π</a:t>
            </a:r>
            <a:r>
              <a:rPr lang="en-US" sz="2200" dirty="0" err="1"/>
              <a:t>νέθμ</a:t>
            </a:r>
            <a:r>
              <a:rPr lang="en-US" sz="2200" dirty="0"/>
              <a:t>α α</a:t>
            </a:r>
            <a:r>
              <a:rPr lang="en-US" sz="2200" dirty="0" err="1"/>
              <a:t>ντίστ</a:t>
            </a:r>
            <a:r>
              <a:rPr lang="en-US" sz="2200" dirty="0"/>
              <a:t>α</a:t>
            </a:r>
            <a:r>
              <a:rPr lang="en-US" sz="2200" dirty="0" err="1"/>
              <a:t>σης</a:t>
            </a:r>
            <a:r>
              <a:rPr lang="en-US" sz="2200" dirty="0"/>
              <a:t> </a:t>
            </a:r>
            <a:r>
              <a:rPr lang="en-US" sz="2200" dirty="0" err="1"/>
              <a:t>σε</a:t>
            </a:r>
            <a:r>
              <a:rPr lang="en-US" sz="2200" dirty="0"/>
              <a:t> π</a:t>
            </a:r>
            <a:r>
              <a:rPr lang="en-US" sz="2200" dirty="0" err="1"/>
              <a:t>ράγμ</a:t>
            </a:r>
            <a:r>
              <a:rPr lang="en-US" sz="2200" dirty="0"/>
              <a:t>ατα π</a:t>
            </a:r>
            <a:r>
              <a:rPr lang="en-US" sz="2200" dirty="0" err="1"/>
              <a:t>ου</a:t>
            </a:r>
            <a:r>
              <a:rPr lang="en-US" sz="2200" dirty="0"/>
              <a:t> </a:t>
            </a:r>
            <a:r>
              <a:rPr lang="en-US" sz="2200" dirty="0" err="1"/>
              <a:t>δεν</a:t>
            </a:r>
            <a:r>
              <a:rPr lang="en-US" sz="2200" dirty="0"/>
              <a:t> </a:t>
            </a:r>
            <a:r>
              <a:rPr lang="en-US" sz="2200" dirty="0" err="1"/>
              <a:t>ήτ</a:t>
            </a:r>
            <a:r>
              <a:rPr lang="en-US" sz="2200" dirty="0"/>
              <a:t>αν </a:t>
            </a:r>
            <a:r>
              <a:rPr lang="en-US" sz="2200" dirty="0" err="1"/>
              <a:t>σωστά</a:t>
            </a:r>
            <a:r>
              <a:rPr lang="en-US" sz="2200" dirty="0"/>
              <a:t>.</a:t>
            </a:r>
          </a:p>
          <a:p>
            <a:r>
              <a:rPr lang="en-US" sz="2200" dirty="0" err="1"/>
              <a:t>Μετ</a:t>
            </a:r>
            <a:r>
              <a:rPr lang="en-US" sz="2200" dirty="0"/>
              <a:t>α  απο 4 album η μπ</a:t>
            </a:r>
            <a:r>
              <a:rPr lang="en-US" sz="2200" dirty="0" err="1"/>
              <a:t>άντ</a:t>
            </a:r>
            <a:r>
              <a:rPr lang="en-US" sz="2200" dirty="0"/>
              <a:t>α </a:t>
            </a:r>
            <a:r>
              <a:rPr lang="en-US" sz="2200" dirty="0" err="1"/>
              <a:t>δι</a:t>
            </a:r>
            <a:r>
              <a:rPr lang="en-US" sz="2200" dirty="0"/>
              <a:t>α</a:t>
            </a:r>
            <a:r>
              <a:rPr lang="en-US" sz="2200" dirty="0" err="1"/>
              <a:t>λύθηκε</a:t>
            </a:r>
            <a:r>
              <a:rPr lang="en-US" sz="2200" dirty="0"/>
              <a:t> </a:t>
            </a:r>
            <a:r>
              <a:rPr lang="en-US" sz="2200" dirty="0" err="1"/>
              <a:t>το</a:t>
            </a:r>
            <a:r>
              <a:rPr lang="en-US" sz="2200" dirty="0"/>
              <a:t> 1994 </a:t>
            </a:r>
            <a:r>
              <a:rPr lang="en-US" sz="2200" dirty="0" err="1"/>
              <a:t>μετά</a:t>
            </a:r>
            <a:r>
              <a:rPr lang="en-US" sz="2200" dirty="0"/>
              <a:t> </a:t>
            </a:r>
            <a:r>
              <a:rPr lang="en-US" sz="2200" dirty="0" err="1"/>
              <a:t>την</a:t>
            </a:r>
            <a:r>
              <a:rPr lang="en-US" sz="2200" dirty="0"/>
              <a:t> α</a:t>
            </a:r>
            <a:r>
              <a:rPr lang="en-US" sz="2200" dirty="0" err="1"/>
              <a:t>υτοκτονί</a:t>
            </a:r>
            <a:r>
              <a:rPr lang="en-US" sz="2200" dirty="0"/>
              <a:t>α </a:t>
            </a:r>
            <a:r>
              <a:rPr lang="en-US" sz="2200" dirty="0" err="1"/>
              <a:t>του</a:t>
            </a:r>
            <a:r>
              <a:rPr lang="en-US" sz="2200" dirty="0"/>
              <a:t> Kurt. </a:t>
            </a:r>
            <a:r>
              <a:rPr lang="en-US" sz="2200" dirty="0" err="1"/>
              <a:t>Γνωστά</a:t>
            </a:r>
            <a:r>
              <a:rPr lang="en-US" sz="2200" dirty="0"/>
              <a:t> </a:t>
            </a:r>
            <a:r>
              <a:rPr lang="en-US" sz="2200" dirty="0" err="1"/>
              <a:t>κομμάτι</a:t>
            </a:r>
            <a:r>
              <a:rPr lang="en-US" sz="2200" dirty="0"/>
              <a:t>α </a:t>
            </a:r>
            <a:r>
              <a:rPr lang="en-US" sz="2200" dirty="0" err="1"/>
              <a:t>τους</a:t>
            </a:r>
            <a:r>
              <a:rPr lang="en-US" sz="2200" dirty="0"/>
              <a:t> </a:t>
            </a:r>
            <a:r>
              <a:rPr lang="en-US" sz="2200" dirty="0" err="1"/>
              <a:t>είν</a:t>
            </a:r>
            <a:r>
              <a:rPr lang="en-US" sz="2200" dirty="0"/>
              <a:t>αι : "Smells like teen spirit" "heart-shaped box" και "come as you are".</a:t>
            </a:r>
          </a:p>
        </p:txBody>
      </p:sp>
      <p:pic>
        <p:nvPicPr>
          <p:cNvPr id="1027" name="Picture 3" descr="\\Pc13\shared\b9077c7753ca9abbb40400e76e64e3a9.jpg"/>
          <p:cNvPicPr>
            <a:picLocks noChangeAspect="1" noChangeArrowheads="1"/>
          </p:cNvPicPr>
          <p:nvPr/>
        </p:nvPicPr>
        <p:blipFill>
          <a:blip r:embed="rId3" cstate="email"/>
          <a:srcRect/>
          <a:stretch>
            <a:fillRect/>
          </a:stretch>
        </p:blipFill>
        <p:spPr bwMode="auto">
          <a:xfrm>
            <a:off x="6357950" y="2928934"/>
            <a:ext cx="2627439" cy="3716322"/>
          </a:xfrm>
          <a:prstGeom prst="rect">
            <a:avLst/>
          </a:prstGeom>
          <a:noFill/>
        </p:spPr>
      </p:pic>
    </p:spTree>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2000-Σήμερα</a:t>
            </a:r>
          </a:p>
        </p:txBody>
      </p:sp>
      <p:sp>
        <p:nvSpPr>
          <p:cNvPr id="3" name="2 - Θέση περιεχομένου"/>
          <p:cNvSpPr>
            <a:spLocks noGrp="1"/>
          </p:cNvSpPr>
          <p:nvPr>
            <p:ph idx="1"/>
          </p:nvPr>
        </p:nvSpPr>
        <p:spPr/>
        <p:txBody>
          <a:bodyPr vert="horz" lIns="91440" tIns="45720" rIns="91440" bIns="45720" rtlCol="0" anchor="t">
            <a:normAutofit/>
          </a:bodyPr>
          <a:lstStyle/>
          <a:p>
            <a:pPr marL="0" indent="0">
              <a:buNone/>
            </a:pPr>
            <a:r>
              <a:rPr lang="el-GR" sz="2800" dirty="0"/>
              <a:t>Τέλος η ροκ σκηνή τις δύο τελευταίες δεκαετίες αυτό που έχει </a:t>
            </a:r>
            <a:r>
              <a:rPr lang="el-GR" sz="2800" dirty="0" err="1"/>
              <a:t>επιχηρίσει</a:t>
            </a:r>
            <a:r>
              <a:rPr lang="el-GR" sz="2800" dirty="0"/>
              <a:t> είναι να στραφεί σε μεγαλύτερο κοινό </a:t>
            </a:r>
            <a:r>
              <a:rPr lang="el-GR" sz="2800" dirty="0" err="1"/>
              <a:t>χρησιμοπιόντας</a:t>
            </a:r>
            <a:r>
              <a:rPr lang="el-GR" sz="2800" dirty="0"/>
              <a:t> στοιχεία από την </a:t>
            </a:r>
            <a:r>
              <a:rPr lang="el-GR" sz="2800" dirty="0" err="1"/>
              <a:t>ποπ</a:t>
            </a:r>
            <a:r>
              <a:rPr lang="el-GR" sz="2800" dirty="0"/>
              <a:t> μουσική. Πολλές μπάντες υπό την κατηγορία </a:t>
            </a:r>
            <a:r>
              <a:rPr lang="el-GR" sz="2800" dirty="0" err="1"/>
              <a:t>punk</a:t>
            </a:r>
            <a:r>
              <a:rPr lang="el-GR" sz="2800" dirty="0"/>
              <a:t> </a:t>
            </a:r>
            <a:r>
              <a:rPr lang="el-GR" sz="2800" dirty="0" err="1"/>
              <a:t>rock</a:t>
            </a:r>
            <a:r>
              <a:rPr lang="el-GR" sz="2800" dirty="0"/>
              <a:t> συνεχίζουν τη καριέρα τους. Μεγάλη ανάπτυξη συναντά επίσης η </a:t>
            </a:r>
            <a:r>
              <a:rPr lang="el-GR" sz="2800" dirty="0" err="1"/>
              <a:t>alternative</a:t>
            </a:r>
            <a:r>
              <a:rPr lang="el-GR" sz="2800" dirty="0"/>
              <a:t> </a:t>
            </a:r>
            <a:r>
              <a:rPr lang="el-GR" sz="2800" dirty="0" err="1"/>
              <a:t>rock</a:t>
            </a:r>
            <a:r>
              <a:rPr lang="el-GR" sz="2800" dirty="0"/>
              <a:t>.</a:t>
            </a:r>
          </a:p>
          <a:p>
            <a:pPr marL="0" indent="0">
              <a:buNone/>
            </a:pPr>
            <a:r>
              <a:rPr lang="el-GR" sz="2800" dirty="0"/>
              <a:t>Κάποιες μπάντες οι οποίες έχουν μαζέψει πολλούς </a:t>
            </a:r>
            <a:r>
              <a:rPr lang="el-GR" sz="2800" dirty="0" err="1"/>
              <a:t>fans</a:t>
            </a:r>
            <a:r>
              <a:rPr lang="el-GR" sz="2800" dirty="0"/>
              <a:t> τα τελευταία χρόνια είναι οι </a:t>
            </a:r>
            <a:r>
              <a:rPr lang="el-GR" sz="2800" dirty="0" err="1"/>
              <a:t>Fall</a:t>
            </a:r>
            <a:r>
              <a:rPr lang="el-GR" sz="2800" dirty="0"/>
              <a:t> </a:t>
            </a:r>
            <a:r>
              <a:rPr lang="el-GR" sz="2800" dirty="0" err="1"/>
              <a:t>Out</a:t>
            </a:r>
            <a:r>
              <a:rPr lang="el-GR" sz="2800" dirty="0"/>
              <a:t> </a:t>
            </a:r>
            <a:r>
              <a:rPr lang="el-GR" sz="2800" dirty="0" err="1"/>
              <a:t>Boy</a:t>
            </a:r>
            <a:r>
              <a:rPr lang="el-GR" sz="2800" dirty="0"/>
              <a:t>, οι  </a:t>
            </a:r>
            <a:r>
              <a:rPr lang="el-GR" sz="2800" dirty="0" err="1"/>
              <a:t>Arctic</a:t>
            </a:r>
            <a:r>
              <a:rPr lang="el-GR" sz="2800" dirty="0"/>
              <a:t> </a:t>
            </a:r>
            <a:r>
              <a:rPr lang="el-GR" sz="2800" dirty="0" err="1"/>
              <a:t>Monkeys</a:t>
            </a:r>
            <a:r>
              <a:rPr lang="el-GR" sz="2800" dirty="0"/>
              <a:t>, οι </a:t>
            </a:r>
            <a:r>
              <a:rPr lang="el-GR" sz="2800" dirty="0" err="1"/>
              <a:t>Twenty</a:t>
            </a:r>
            <a:r>
              <a:rPr lang="el-GR" sz="2800" dirty="0"/>
              <a:t> </a:t>
            </a:r>
            <a:r>
              <a:rPr lang="el-GR" sz="2800" dirty="0" err="1"/>
              <a:t>One</a:t>
            </a:r>
            <a:r>
              <a:rPr lang="el-GR" sz="2800" dirty="0"/>
              <a:t> </a:t>
            </a:r>
            <a:r>
              <a:rPr lang="el-GR" sz="2800" dirty="0" err="1"/>
              <a:t>Pilots</a:t>
            </a:r>
            <a:r>
              <a:rPr lang="el-GR" sz="2800" dirty="0"/>
              <a:t> και τέλος με μια πιο </a:t>
            </a:r>
            <a:r>
              <a:rPr lang="el-GR" sz="2800" dirty="0" err="1"/>
              <a:t>βαρία</a:t>
            </a:r>
            <a:r>
              <a:rPr lang="el-GR" sz="2800" dirty="0"/>
              <a:t> κατηγορία της ροκ οι </a:t>
            </a:r>
            <a:r>
              <a:rPr lang="el-GR" sz="2800" dirty="0" err="1"/>
              <a:t>Linkin</a:t>
            </a:r>
            <a:r>
              <a:rPr lang="el-GR" sz="2800" dirty="0"/>
              <a:t> </a:t>
            </a:r>
            <a:r>
              <a:rPr lang="el-GR" sz="2800" dirty="0" err="1"/>
              <a:t>Park</a:t>
            </a:r>
            <a:r>
              <a:rPr lang="el-GR" sz="2800" dirty="0"/>
              <a:t>.</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6264</Words>
  <Application>Microsoft Office PowerPoint</Application>
  <PresentationFormat>Προβολή στην οθόνη (4:3)</PresentationFormat>
  <Paragraphs>581</Paragraphs>
  <Slides>155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155</vt:i4>
      </vt:variant>
    </vt:vector>
  </HeadingPairs>
  <TitlesOfParts>
    <vt:vector size="156" baseType="lpstr">
      <vt:lpstr>Θέμα του Office</vt:lpstr>
      <vt:lpstr>Εργασία project A’4 </vt:lpstr>
      <vt:lpstr>Περιεχόμενα        </vt:lpstr>
      <vt:lpstr>Η ελληνική μουσική στο πέρασμα του χρόνου</vt:lpstr>
      <vt:lpstr>Εισαγωγή</vt:lpstr>
      <vt:lpstr> </vt:lpstr>
      <vt:lpstr>Περίοδοι της μουσικής</vt:lpstr>
      <vt:lpstr>ΑΡΧΑΙΑ ΠΕΡΙΟΔΟΣ</vt:lpstr>
      <vt:lpstr>Διαφάνεια 8</vt:lpstr>
      <vt:lpstr>Διαφάνεια 9</vt:lpstr>
      <vt:lpstr>Α. Μυθολογική μέχρι τον 8ο αιώνα π.Χ. </vt:lpstr>
      <vt:lpstr>Β. Ιστορική περίοδος (8ος-6ος αι. π.Χ.)</vt:lpstr>
      <vt:lpstr>Διαφάνεια 12</vt:lpstr>
      <vt:lpstr>Βυζαντινή Εποχή(4ος αιωνας μ.Χ)</vt:lpstr>
      <vt:lpstr>                        ΕΙΣΑΓΩΓΗ </vt:lpstr>
      <vt:lpstr>ΥΜΝΟΓΡΑΦΟΙ ΚΑΙ ΜΟΥΣΙΚΟΙ</vt:lpstr>
      <vt:lpstr>ΜΟΥΣΙΚΑ ΟΡΓΑΝΑ</vt:lpstr>
      <vt:lpstr>ΜΟΥΣΙΚΑ ΟΡΓΑΝΑ</vt:lpstr>
      <vt:lpstr>ΕΠΤΑΝΗΣΙΑΚΗ ΜΟΥΣΙΚΗ ΣΧΟΛΗ</vt:lpstr>
      <vt:lpstr>   1η γενιά</vt:lpstr>
      <vt:lpstr>Σπουδαία έργα 1ης γενιάς:</vt:lpstr>
      <vt:lpstr>   2η γενιά</vt:lpstr>
      <vt:lpstr>Σπουδαία έργα 2ης γενιάς</vt:lpstr>
      <vt:lpstr>Αστική Λαϊκή Μουσική</vt:lpstr>
      <vt:lpstr>Η ΟΡΧΗΣΤΡΑ ΤΗΣ ΑΣΤΙΚΗΣ ΛΑΙΚΗΣ ΜΟΥΣΙΚΗ ΤΗΣ ΦΙΛΑΡΜΟΝΙΚΗΣ ΕΤΑΙΡΙΑΣ ΩΔΕΙΑΣ ΠΑΤΡΩΝ</vt:lpstr>
      <vt:lpstr>ΑΣΤΙΚΗ ΛΑΙΚΗ ΜΟΥΣΙΚΗ</vt:lpstr>
      <vt:lpstr>Θεματολογία  </vt:lpstr>
      <vt:lpstr>Γλώσσα </vt:lpstr>
      <vt:lpstr>Σημαντικά πρόσωπα </vt:lpstr>
      <vt:lpstr>ΣΥΓΧΡΟΝΗ ΕΛΛΗΝΙΚΗ ΜΟΥΣΙΚΗ</vt:lpstr>
      <vt:lpstr>ΝΙΚΟΣ ΣΚΑΛΚΩΤΑΣ</vt:lpstr>
      <vt:lpstr>Διαφάνεια 31</vt:lpstr>
      <vt:lpstr>Η μουσική στην Δ. Ευρώπη και η επιρροή της στην Λατινική Αμερική</vt:lpstr>
      <vt:lpstr>Σκοπός της εργασίας</vt:lpstr>
      <vt:lpstr>Χρονικά Όρια</vt:lpstr>
      <vt:lpstr>Μεσαιωνική Μουσική</vt:lpstr>
      <vt:lpstr>Χαρακτηριστικά</vt:lpstr>
      <vt:lpstr>Μπαρόκ Μουσική</vt:lpstr>
      <vt:lpstr>Χαρακτηριστικά</vt:lpstr>
      <vt:lpstr>Κλασική περίοδος</vt:lpstr>
      <vt:lpstr>Χαρακτηριστικά</vt:lpstr>
      <vt:lpstr>Ρομαντισμός</vt:lpstr>
      <vt:lpstr>Χαρακτηριστικά</vt:lpstr>
      <vt:lpstr>Ιμπρεσιονισμός</vt:lpstr>
      <vt:lpstr>Χαρακτηριστικά</vt:lpstr>
      <vt:lpstr>                     Η μουσική της Λ. Αμερικής</vt:lpstr>
      <vt:lpstr>Χαρακτηριστικά</vt:lpstr>
      <vt:lpstr>Χαρακτηριστικά </vt:lpstr>
      <vt:lpstr>Ιστορική εξέλιξη</vt:lpstr>
      <vt:lpstr>Προκολομβιανή Περίοδος</vt:lpstr>
      <vt:lpstr>Προκολομβιανή Περίοδος</vt:lpstr>
      <vt:lpstr>Ισπανική κατοχή στην Λ.Αμερική</vt:lpstr>
      <vt:lpstr>Ισπανική κατοχή στην Λ. Αμερική</vt:lpstr>
      <vt:lpstr>Αφροαμερικάνικη Περίοδος</vt:lpstr>
      <vt:lpstr>Η σύγχρονη μορφή της μουσικής στην Λ. Αμερική</vt:lpstr>
      <vt:lpstr>Η μουσική στις Αφρικάνικες χώρες</vt:lpstr>
      <vt:lpstr>Λίγα λόγια για την ήπειρο</vt:lpstr>
      <vt:lpstr>Το κλίμα της</vt:lpstr>
      <vt:lpstr>Η μουσική της Μαύρης Ηπείρου</vt:lpstr>
      <vt:lpstr>Τα μουσικά όργανα της Αφρικής</vt:lpstr>
      <vt:lpstr>Τα μεμβρανόφωνα  </vt:lpstr>
      <vt:lpstr>Tα ιδιόφωνα</vt:lpstr>
      <vt:lpstr>Τα χορδόφωνα</vt:lpstr>
      <vt:lpstr> Τα αερόφωνα</vt:lpstr>
      <vt:lpstr>Τα χαρακτηριστικότερα μουσικά όργανα</vt:lpstr>
      <vt:lpstr>Τα Agogo</vt:lpstr>
      <vt:lpstr>Τo berimbau</vt:lpstr>
      <vt:lpstr>Τo cajon</vt:lpstr>
      <vt:lpstr>To Djembe </vt:lpstr>
      <vt:lpstr>To kora </vt:lpstr>
      <vt:lpstr>To Mbira</vt:lpstr>
      <vt:lpstr>Oι Αυλοί </vt:lpstr>
      <vt:lpstr>Το shekere</vt:lpstr>
      <vt:lpstr>Talking drum</vt:lpstr>
      <vt:lpstr>To african horn</vt:lpstr>
      <vt:lpstr>Η μουσική των χωρών </vt:lpstr>
      <vt:lpstr>Η μουσική στην Αλγερία </vt:lpstr>
      <vt:lpstr>Βασικά μουσικά χαρακτηριστικά της Σενεγάλης</vt:lpstr>
      <vt:lpstr> Η μουσική του Καμερούν </vt:lpstr>
      <vt:lpstr>Κονγκό </vt:lpstr>
      <vt:lpstr>H μουσική της Αγκόλας</vt:lpstr>
      <vt:lpstr>Η Ιστορία της rock μουσικής</vt:lpstr>
      <vt:lpstr>Περιεχόμενο</vt:lpstr>
      <vt:lpstr>Διαφάνεια 83</vt:lpstr>
      <vt:lpstr>1940-50 και η αρχή της ροκ </vt:lpstr>
      <vt:lpstr>Διαφάνεια 85</vt:lpstr>
      <vt:lpstr>Elvis Presley-O βασιλιάς της Rock n roll</vt:lpstr>
      <vt:lpstr>1960’s</vt:lpstr>
      <vt:lpstr>Διαφάνεια 88</vt:lpstr>
      <vt:lpstr>The Beatles-Η μεγαλύτερη μπάντα όλων των εποχών</vt:lpstr>
      <vt:lpstr>      1970 και η αρχή της punk rock</vt:lpstr>
      <vt:lpstr>Το κίνημα της punk rock </vt:lpstr>
      <vt:lpstr>Hard Rock το 70’</vt:lpstr>
      <vt:lpstr>1980</vt:lpstr>
      <vt:lpstr>Η "Χρυσή" Εποχή της Μέταλ</vt:lpstr>
      <vt:lpstr>Η "Χρυσή" Εποχή της Μέταλ (pt2)</vt:lpstr>
      <vt:lpstr>Queen</vt:lpstr>
      <vt:lpstr>1990</vt:lpstr>
      <vt:lpstr>Λίγα Λόγια για τους Nirvana</vt:lpstr>
      <vt:lpstr>2000-Σήμερα</vt:lpstr>
      <vt:lpstr>H ROCK ΜΟΥΣΙΚΗ ΣΤΗΝ ΕΛΛΑΔΑ(pt.1)</vt:lpstr>
      <vt:lpstr>H ROCK ΜΟΥΣΙΚΗ ΣΤΗΝ ΕΛΛΑΔΑ(pt.2)</vt:lpstr>
      <vt:lpstr>H ROCK ΜΟΥΣΙΚΗ ΣΤΗΝ ΕΛΛΑΔΑ(pt.3) </vt:lpstr>
      <vt:lpstr>H ROCK ΜΟΥΣΙΚΗ ΣΤΗΝ ΕΛΛΑΔΑ(pt.4)  </vt:lpstr>
      <vt:lpstr>H ROCK ΜΟΥΣΙΚΗ ΣΤΗΝ ΕΛΛΑΔΑ(pt.5)   </vt:lpstr>
      <vt:lpstr>Νεανικά Ακούσματα</vt:lpstr>
      <vt:lpstr>ΝΕΑΝΙΚΑ ΑΚΟΥΣΜΑΤΑ</vt:lpstr>
      <vt:lpstr>Ηλεκτρονική μουσική</vt:lpstr>
      <vt:lpstr>Η αρχή της ηλεκτρονικής μουσικής</vt:lpstr>
      <vt:lpstr>Μέρος 2</vt:lpstr>
      <vt:lpstr>Αύξηση της δημοτικότητας</vt:lpstr>
      <vt:lpstr>Είδη ηλεκτρονικής μουσικής</vt:lpstr>
      <vt:lpstr>techno</vt:lpstr>
      <vt:lpstr>acid jazz</vt:lpstr>
      <vt:lpstr> trance</vt:lpstr>
      <vt:lpstr>drum n bass</vt:lpstr>
      <vt:lpstr> house</vt:lpstr>
      <vt:lpstr>Προέλευση όρου house</vt:lpstr>
      <vt:lpstr>Μέρος 2</vt:lpstr>
      <vt:lpstr>Tomorrowland</vt:lpstr>
      <vt:lpstr>Dimitri Vegas-Like Mike &amp; Hardwell</vt:lpstr>
      <vt:lpstr>Martin Garrix &amp; Αfrojack</vt:lpstr>
      <vt:lpstr>Ραπ μουσική</vt:lpstr>
      <vt:lpstr>Drake</vt:lpstr>
      <vt:lpstr>Eminem</vt:lpstr>
      <vt:lpstr>Pop μουσική </vt:lpstr>
      <vt:lpstr>Michael Jackson</vt:lpstr>
      <vt:lpstr>ΕΙΔΗ ΧΟΡΟΥ ΣΤΟΝ ΚΟΣΜΟ ΣΗΜΕΡΑ</vt:lpstr>
      <vt:lpstr>Εισαγωγή</vt:lpstr>
      <vt:lpstr>Τι είναι ο χορός</vt:lpstr>
      <vt:lpstr>Είδη χορού</vt:lpstr>
      <vt:lpstr>Ονομασία χορών</vt:lpstr>
      <vt:lpstr>Ελληνικοί Χοροί</vt:lpstr>
      <vt:lpstr>Μπαλέτο</vt:lpstr>
      <vt:lpstr>Latin </vt:lpstr>
      <vt:lpstr>Τσα τσα τσα</vt:lpstr>
      <vt:lpstr>Ρούμπα</vt:lpstr>
      <vt:lpstr>Mάμπο</vt:lpstr>
      <vt:lpstr>Σάμπα</vt:lpstr>
      <vt:lpstr>Σάλσα</vt:lpstr>
      <vt:lpstr>Τάγκο</vt:lpstr>
      <vt:lpstr>Oριεντάλ (Belly Dance)</vt:lpstr>
      <vt:lpstr>Break Dance</vt:lpstr>
      <vt:lpstr>Σύγχρονος Χορός</vt:lpstr>
      <vt:lpstr>Ballroom</vt:lpstr>
      <vt:lpstr>Modern Waltz</vt:lpstr>
      <vt:lpstr>Foxtrot </vt:lpstr>
      <vt:lpstr>House χορός</vt:lpstr>
      <vt:lpstr>Aerial Dance</vt:lpstr>
      <vt:lpstr>Pole Dancing</vt:lpstr>
      <vt:lpstr>Rock ‘n’ Roll</vt:lpstr>
      <vt:lpstr>Flamenco</vt:lpstr>
      <vt:lpstr>Street Jazz</vt:lpstr>
      <vt:lpstr>Βιβλιογραφία</vt:lpstr>
      <vt:lpstr>Βιβλιογραφία</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Εργασία project A’4 </dc:title>
  <dc:creator>user5</dc:creator>
  <cp:lastModifiedBy>Καθ. Εργαστηρίου</cp:lastModifiedBy>
  <cp:revision>43</cp:revision>
  <dcterms:created xsi:type="dcterms:W3CDTF">2016-12-15T10:22:15Z</dcterms:created>
  <dcterms:modified xsi:type="dcterms:W3CDTF">2017-02-03T11:06:01Z</dcterms:modified>
</cp:coreProperties>
</file>