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1"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4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518DA-9785-4098-BBAB-9FD38C8E332D}" type="datetimeFigureOut">
              <a:rPr lang="el-GR" smtClean="0"/>
              <a:pPr/>
              <a:t>18/1/2018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875F3-B6B4-4949-86EE-360825DCB70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C83B38-84D1-47E6-8B14-CC617AC6EF66}" type="slidenum">
              <a:rPr lang="el-GR" smtClean="0"/>
              <a:pPr/>
              <a:t>30</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C83B38-84D1-47E6-8B14-CC617AC6EF66}" type="slidenum">
              <a:rPr lang="el-GR" smtClean="0"/>
              <a:pPr/>
              <a:t>36</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561E6F-1CC3-483F-A709-AE670E24E477}" type="slidenum">
              <a:rPr lang="el-GR" smtClean="0"/>
              <a:pPr/>
              <a:t>49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561E6F-1CC3-483F-A709-AE670E24E477}" type="slidenum">
              <a:rPr lang="el-GR" smtClean="0"/>
              <a:pPr/>
              <a:t>50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561E6F-1CC3-483F-A709-AE670E24E477}" type="slidenum">
              <a:rPr lang="el-GR" smtClean="0"/>
              <a:pPr/>
              <a:t>52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D53F6D-7D8C-4E40-9B1C-2E76CF0C2CBA}" type="slidenum">
              <a:rPr lang="el-GR" smtClean="0"/>
              <a:pPr/>
              <a:t>83</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812D36A-B606-42DB-BAC5-7D9B0C655CC7}" type="slidenum">
              <a:rPr lang="el-GR" smtClean="0"/>
              <a:pPr/>
              <a:t>109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16" name="15 - Θέση αριθμού διαφάνειας"/>
          <p:cNvSpPr>
            <a:spLocks noGrp="1"/>
          </p:cNvSpPr>
          <p:nvPr>
            <p:ph type="sldNum" sz="quarter" idx="11"/>
          </p:nvPr>
        </p:nvSpPr>
        <p:spPr/>
        <p:txBody>
          <a:bodyPr/>
          <a:lstStyle/>
          <a:p>
            <a:fld id="{96688FE7-323D-46EF-814A-B5FD99EA6FB5}"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126A7958-A756-4ECD-88A0-D0DE825EA08E}" type="datetimeFigureOut">
              <a:rPr lang="el-GR" smtClean="0"/>
              <a:pPr/>
              <a:t>18/1/2018</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96688FE7-323D-46EF-814A-B5FD99EA6FB5}"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6688FE7-323D-46EF-814A-B5FD99EA6F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126A7958-A756-4ECD-88A0-D0DE825EA08E}" type="datetimeFigureOut">
              <a:rPr lang="el-GR" smtClean="0"/>
              <a:pPr/>
              <a:t>18/1/2018</a:t>
            </a:fld>
            <a:endParaRPr lang="el-GR"/>
          </a:p>
        </p:txBody>
      </p:sp>
      <p:sp>
        <p:nvSpPr>
          <p:cNvPr id="9" name="8 - Θέση αριθμού διαφάνειας"/>
          <p:cNvSpPr>
            <a:spLocks noGrp="1"/>
          </p:cNvSpPr>
          <p:nvPr>
            <p:ph type="sldNum" sz="quarter" idx="15"/>
          </p:nvPr>
        </p:nvSpPr>
        <p:spPr/>
        <p:txBody>
          <a:bodyPr/>
          <a:lstStyle/>
          <a:p>
            <a:fld id="{96688FE7-323D-46EF-814A-B5FD99EA6FB5}"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126A7958-A756-4ECD-88A0-D0DE825EA08E}" type="datetimeFigureOut">
              <a:rPr lang="el-GR" smtClean="0"/>
              <a:pPr/>
              <a:t>18/1/2018</a:t>
            </a:fld>
            <a:endParaRPr lang="el-GR"/>
          </a:p>
        </p:txBody>
      </p:sp>
      <p:sp>
        <p:nvSpPr>
          <p:cNvPr id="9" name="8 - Θέση αριθμού διαφάνειας"/>
          <p:cNvSpPr>
            <a:spLocks noGrp="1"/>
          </p:cNvSpPr>
          <p:nvPr>
            <p:ph type="sldNum" sz="quarter" idx="11"/>
          </p:nvPr>
        </p:nvSpPr>
        <p:spPr/>
        <p:txBody>
          <a:bodyPr/>
          <a:lstStyle/>
          <a:p>
            <a:fld id="{96688FE7-323D-46EF-814A-B5FD99EA6FB5}"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26A7958-A756-4ECD-88A0-D0DE825EA08E}" type="datetimeFigureOut">
              <a:rPr lang="el-GR" smtClean="0"/>
              <a:pPr/>
              <a:t>18/1/2018</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688FE7-323D-46EF-814A-B5FD99EA6FB5}"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74.xml"/><Relationship Id="rId4" Type="http://schemas.openxmlformats.org/officeDocument/2006/relationships/slide" Target="slide4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tanea.gr/news/science-technology/article/5428695/taksidi-sth-selhnh-gia-dyo-idiwtes-organwnei-h-diasthmikh-etaireia-spacex/" TargetMode="External"/><Relationship Id="rId3" Type="http://schemas.openxmlformats.org/officeDocument/2006/relationships/hyperlink" Target="https://www.nasa.gov/about/whats_next.html" TargetMode="External"/><Relationship Id="rId7" Type="http://schemas.openxmlformats.org/officeDocument/2006/relationships/hyperlink" Target="http://www.tovima.gr/science/physics-space/article/?aid=493118" TargetMode="External"/><Relationship Id="rId2" Type="http://schemas.openxmlformats.org/officeDocument/2006/relationships/hyperlink" Target="https://www.nasa.gov/about/whats_next.html&#946;" TargetMode="External"/><Relationship Id="rId1" Type="http://schemas.openxmlformats.org/officeDocument/2006/relationships/slideLayout" Target="../slideLayouts/slideLayout2.xml"/><Relationship Id="rId6" Type="http://schemas.openxmlformats.org/officeDocument/2006/relationships/hyperlink" Target="http://www.sigmalive.com/news/scitech/technology/257073/cern-peiramata-gia-mellontika-taksidia-sto-diastima" TargetMode="External"/><Relationship Id="rId5" Type="http://schemas.openxmlformats.org/officeDocument/2006/relationships/hyperlink" Target="http://www.iefimerida.gr/news/255466/2018-ta-prota-taxidia-sto-diastima-2017-oi-protes-dokimastikes-ptiseis" TargetMode="External"/><Relationship Id="rId4" Type="http://schemas.openxmlformats.org/officeDocument/2006/relationships/hyperlink" Target="http://www.slideserve.com/brody/4977650" TargetMode="External"/><Relationship Id="rId9"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solidFill>
                  <a:schemeClr val="bg1"/>
                </a:solidFill>
              </a:rPr>
              <a:t>ΤΜΉΜΑ: Α3</a:t>
            </a:r>
          </a:p>
          <a:p>
            <a:r>
              <a:rPr lang="el-GR" dirty="0" smtClean="0">
                <a:solidFill>
                  <a:schemeClr val="bg1"/>
                </a:solidFill>
              </a:rPr>
              <a:t>Α’ ΤΕΤΡΆΜΗΝΟ</a:t>
            </a:r>
          </a:p>
          <a:p>
            <a:r>
              <a:rPr lang="el-GR" dirty="0" smtClean="0">
                <a:solidFill>
                  <a:schemeClr val="bg1"/>
                </a:solidFill>
              </a:rPr>
              <a:t>ΈΤΟΣ 2017-2018</a:t>
            </a:r>
          </a:p>
          <a:p>
            <a:r>
              <a:rPr lang="el-GR" dirty="0" smtClean="0">
                <a:solidFill>
                  <a:schemeClr val="bg1"/>
                </a:solidFill>
              </a:rPr>
              <a:t>ΚΑΘΗΓΗΤΗΣ: ΑΠΟΣΤΟΛΗΣ ΠΑΠΑΚΩΝΣΤΑΝΙΝΟΥ</a:t>
            </a:r>
          </a:p>
        </p:txBody>
      </p:sp>
      <p:sp>
        <p:nvSpPr>
          <p:cNvPr id="2" name="1 - Τίτλος"/>
          <p:cNvSpPr>
            <a:spLocks noGrp="1"/>
          </p:cNvSpPr>
          <p:nvPr>
            <p:ph type="ctrTitle"/>
          </p:nvPr>
        </p:nvSpPr>
        <p:spPr/>
        <p:txBody>
          <a:bodyPr/>
          <a:lstStyle/>
          <a:p>
            <a:r>
              <a:rPr lang="el-GR" b="1" dirty="0" smtClean="0">
                <a:solidFill>
                  <a:schemeClr val="bg1"/>
                </a:solidFill>
              </a:rPr>
              <a:t>ΖΩΗ ΣΕ ΑΛΛΟΥΣ ΠΛΑΝΗΤΕΣ</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MAINTEACHER\mathites\pc02\Α3\15198932636_b9900a93ef_b.jpg"/>
          <p:cNvPicPr>
            <a:picLocks noChangeAspect="1" noChangeArrowheads="1"/>
          </p:cNvPicPr>
          <p:nvPr/>
        </p:nvPicPr>
        <p:blipFill>
          <a:blip r:embed="rId2" cstate="email"/>
          <a:srcRect/>
          <a:stretch>
            <a:fillRect/>
          </a:stretch>
        </p:blipFill>
        <p:spPr bwMode="auto">
          <a:xfrm>
            <a:off x="357158" y="1500174"/>
            <a:ext cx="4143404" cy="2857520"/>
          </a:xfrm>
          <a:prstGeom prst="rect">
            <a:avLst/>
          </a:prstGeom>
          <a:noFill/>
        </p:spPr>
      </p:pic>
      <p:sp>
        <p:nvSpPr>
          <p:cNvPr id="2" name="1 - Τίτλος"/>
          <p:cNvSpPr>
            <a:spLocks noGrp="1"/>
          </p:cNvSpPr>
          <p:nvPr>
            <p:ph type="title"/>
          </p:nvPr>
        </p:nvSpPr>
        <p:spPr/>
        <p:txBody>
          <a:bodyPr>
            <a:normAutofit/>
          </a:bodyPr>
          <a:lstStyle/>
          <a:p>
            <a:r>
              <a:rPr lang="el-GR" b="1" i="1" dirty="0" smtClean="0">
                <a:solidFill>
                  <a:schemeClr val="bg1"/>
                </a:solidFill>
              </a:rPr>
              <a:t>Βόστοκ 1 και Γιούρι Γκαγκάριν.</a:t>
            </a:r>
            <a:endParaRPr lang="el-GR" b="1" i="1" dirty="0">
              <a:solidFill>
                <a:schemeClr val="bg1"/>
              </a:solidFill>
            </a:endParaRPr>
          </a:p>
        </p:txBody>
      </p:sp>
      <p:pic>
        <p:nvPicPr>
          <p:cNvPr id="3075" name="Picture 3" descr="\\MAINTEACHER\mathites\pc02\Α3\Images\yurigagarin.jpg"/>
          <p:cNvPicPr>
            <a:picLocks noChangeAspect="1" noChangeArrowheads="1"/>
          </p:cNvPicPr>
          <p:nvPr/>
        </p:nvPicPr>
        <p:blipFill>
          <a:blip r:embed="rId3"/>
          <a:srcRect/>
          <a:stretch>
            <a:fillRect/>
          </a:stretch>
        </p:blipFill>
        <p:spPr bwMode="auto">
          <a:xfrm>
            <a:off x="5357818" y="1857364"/>
            <a:ext cx="2986985" cy="4786322"/>
          </a:xfrm>
          <a:prstGeom prst="rect">
            <a:avLst/>
          </a:prstGeom>
          <a:noFill/>
        </p:spPr>
      </p:pic>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lvl="0"/>
            <a:r>
              <a:rPr lang="el-GR" sz="2800" dirty="0" smtClean="0">
                <a:solidFill>
                  <a:schemeClr val="bg1"/>
                </a:solidFill>
              </a:rPr>
              <a:t>Το υδρογόνο και το οξυγόνο, με τη μορφή του νερού, αποτέλεσαν τον σχηματισμό των πρώτων αντιδράσεων  που οδήγησαν στην εμφάνιση της ζωής.</a:t>
            </a:r>
          </a:p>
          <a:p>
            <a:endParaRPr lang="el-GR" dirty="0" smtClean="0"/>
          </a:p>
          <a:p>
            <a:r>
              <a:rPr lang="el-GR" sz="2800" dirty="0" smtClean="0">
                <a:solidFill>
                  <a:schemeClr val="bg1"/>
                </a:solidFill>
              </a:rPr>
              <a:t>Αυτά τα τέσσερα χημικά στοιχεία μαζί αποτελούν τα αμινοξέα, τα οποία με τη σειρά τους είναι οι θεμέλιοι λίθοι των πρωτεϊνών, της ουσίας που απαρτίζει τους ζωντανούς ιστούς. </a:t>
            </a:r>
          </a:p>
          <a:p>
            <a:endParaRPr lang="el-GR" dirty="0"/>
          </a:p>
        </p:txBody>
      </p:sp>
      <p:sp>
        <p:nvSpPr>
          <p:cNvPr id="3" name="2 - Τίτλος"/>
          <p:cNvSpPr>
            <a:spLocks noGrp="1"/>
          </p:cNvSpPr>
          <p:nvPr>
            <p:ph type="title"/>
          </p:nvPr>
        </p:nvSpPr>
        <p:spPr>
          <a:xfrm>
            <a:off x="457200" y="357166"/>
            <a:ext cx="8229600" cy="1014434"/>
          </a:xfrm>
        </p:spPr>
        <p:txBody>
          <a:bodyPr>
            <a:normAutofit fontScale="90000"/>
          </a:bodyPr>
          <a:lstStyle/>
          <a:p>
            <a:r>
              <a:rPr lang="el-GR" sz="4400" b="1" u="sng" dirty="0" smtClean="0">
                <a:solidFill>
                  <a:schemeClr val="bg1"/>
                </a:solidFill>
              </a:rPr>
              <a:t>ΓΕΩΧΗΜΕΙΑ</a:t>
            </a:r>
            <a:br>
              <a:rPr lang="el-GR" sz="4400" b="1" u="sng" dirty="0" smtClean="0">
                <a:solidFill>
                  <a:schemeClr val="bg1"/>
                </a:solidFill>
              </a:rPr>
            </a:br>
            <a:endParaRPr lang="el-GR"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sz="2800" dirty="0" smtClean="0">
                <a:solidFill>
                  <a:schemeClr val="bg1"/>
                </a:solidFill>
                <a:latin typeface="Georgia" pitchFamily="18" charset="0"/>
              </a:rPr>
              <a:t>Η σχετική αφθονία των υλικών αυτών στο διάστημα ωστόσο δεν αντανακλάται πάντα στην διαθεσιμότητά τους επί των διαφόρων πλανητών. Για παράδειγμα από τα τέσσερα αυτά στοιχεία, μόνο το οξυγόνο είναι διαθέσιμο σε αφθονία στον γήινο φλοιό. </a:t>
            </a:r>
          </a:p>
          <a:p>
            <a:r>
              <a:rPr lang="el-GR" sz="2800" dirty="0" smtClean="0">
                <a:solidFill>
                  <a:schemeClr val="bg1"/>
                </a:solidFill>
                <a:latin typeface="Georgia" pitchFamily="18" charset="0"/>
              </a:rPr>
              <a:t>Αυτό μπορεί να εξηγηθεί εν μέρει από το γεγονός ότι πολλά από αυτά τα στοιχεία, όπως το υδρογόνο και το άζωτο, μαζί και με τις πιο </a:t>
            </a:r>
            <a:r>
              <a:rPr lang="el-GR" sz="2800" dirty="0" err="1" smtClean="0">
                <a:solidFill>
                  <a:schemeClr val="bg1"/>
                </a:solidFill>
                <a:latin typeface="Georgia" pitchFamily="18" charset="0"/>
              </a:rPr>
              <a:t>συνηθείς</a:t>
            </a:r>
            <a:r>
              <a:rPr lang="el-GR" sz="2800" dirty="0" smtClean="0">
                <a:solidFill>
                  <a:schemeClr val="bg1"/>
                </a:solidFill>
                <a:latin typeface="Georgia" pitchFamily="18" charset="0"/>
              </a:rPr>
              <a:t> ενώσεις τους όπως διοξείδιο του άνθρακα, μονοξείδιο του άνθρακα, μεθάνιο, αμμωνία, και νερό, έχουν αέρια κατάσταση σε υψηλές θερμοκρασίες.</a:t>
            </a:r>
          </a:p>
          <a:p>
            <a:endParaRPr lang="el-GR" dirty="0"/>
          </a:p>
        </p:txBody>
      </p:sp>
      <p:sp>
        <p:nvSpPr>
          <p:cNvPr id="3" name="2 - Τίτλος"/>
          <p:cNvSpPr>
            <a:spLocks noGrp="1"/>
          </p:cNvSpPr>
          <p:nvPr>
            <p:ph type="title"/>
          </p:nvPr>
        </p:nvSpPr>
        <p:spPr/>
        <p:txBody>
          <a:bodyPr>
            <a:normAutofit fontScale="90000"/>
          </a:bodyPr>
          <a:lstStyle/>
          <a:p>
            <a:r>
              <a:rPr lang="el-GR" sz="4400" b="1" u="sng" dirty="0" smtClean="0">
                <a:solidFill>
                  <a:schemeClr val="bg1"/>
                </a:solidFill>
              </a:rPr>
              <a:t>ΓΕΩΧΗΜΕΙΑ</a:t>
            </a:r>
            <a:r>
              <a:rPr sz="4400" b="1" u="sng" smtClean="0">
                <a:solidFill>
                  <a:schemeClr val="bg1"/>
                </a:solidFill>
              </a:rPr>
              <a:t/>
            </a:r>
            <a:br>
              <a:rPr sz="4400" b="1" u="sng" smtClean="0">
                <a:solidFill>
                  <a:schemeClr val="bg1"/>
                </a:solidFill>
              </a:rPr>
            </a:br>
            <a:endParaRPr lang="el-GR" dirty="0"/>
          </a:p>
        </p:txBody>
      </p:sp>
    </p:spTree>
  </p:cSld>
  <p:clrMapOvr>
    <a:masterClrMapping/>
  </p:clrMapOvr>
  <p:transition>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sz="2800" b="1" dirty="0" smtClean="0">
                <a:solidFill>
                  <a:schemeClr val="bg1"/>
                </a:solidFill>
              </a:rPr>
              <a:t>Στην θερμή περιοχή κοντά στον Ήλιο, αυτές οι εύκολα εξατμιζόμενες ενώσεις δε μπορεί να έχουν διαδραματίσει σημαντικό ρόλο στην γεωλογική μορφοποίηση των πλανητών.</a:t>
            </a:r>
            <a:r>
              <a:rPr lang="el-GR" sz="2800" dirty="0" smtClean="0">
                <a:solidFill>
                  <a:schemeClr val="bg1"/>
                </a:solidFill>
              </a:rPr>
              <a:t> </a:t>
            </a:r>
            <a:r>
              <a:rPr lang="el-GR" sz="2800" b="1" dirty="0" smtClean="0">
                <a:solidFill>
                  <a:schemeClr val="bg1"/>
                </a:solidFill>
              </a:rPr>
              <a:t>Η διαφυγή των αερίων αυτών μέσα από τη Γη, μέσω των πρώτων ηφαιστείων, συνεισέφερε στον σχηματισμό της ατμόσφαιρας  των πλανητών.</a:t>
            </a:r>
          </a:p>
          <a:p>
            <a:r>
              <a:rPr lang="el-GR" sz="2800" b="1" dirty="0" smtClean="0">
                <a:solidFill>
                  <a:schemeClr val="bg1"/>
                </a:solidFill>
              </a:rPr>
              <a:t>Ακόμη και έτσι, οι ηφαιστειακές εξατμίσεις των στοιχείων αυτών δεν μπορούν να εξηγήσουν τον όγκο του νερού στους ωκεανούς της Γης. </a:t>
            </a:r>
          </a:p>
          <a:p>
            <a:r>
              <a:rPr lang="el-GR" sz="2800" b="1" dirty="0" smtClean="0">
                <a:solidFill>
                  <a:schemeClr val="bg1"/>
                </a:solidFill>
              </a:rPr>
              <a:t>Η μεγάλη πλειοψηφία του νερού —και ενδεχομένως και του άνθρακα— πιθανώς να προήλθε από το εξωτερικό μέρος του ηλιακού συστήματος, όπου μακριά από τη ζέστη του Ήλιου θα βρισκόταν σε στερεά μορφή. </a:t>
            </a:r>
          </a:p>
          <a:p>
            <a:endParaRPr lang="el-GR" dirty="0"/>
          </a:p>
        </p:txBody>
      </p:sp>
      <p:sp>
        <p:nvSpPr>
          <p:cNvPr id="3" name="2 - Τίτλος"/>
          <p:cNvSpPr>
            <a:spLocks noGrp="1"/>
          </p:cNvSpPr>
          <p:nvPr>
            <p:ph type="title"/>
          </p:nvPr>
        </p:nvSpPr>
        <p:spPr/>
        <p:txBody>
          <a:bodyPr>
            <a:normAutofit fontScale="90000"/>
          </a:bodyPr>
          <a:lstStyle/>
          <a:p>
            <a:pPr algn="ctr"/>
            <a:r>
              <a:rPr lang="el-GR" sz="4400" b="1" u="sng" dirty="0" smtClean="0">
                <a:solidFill>
                  <a:schemeClr val="bg1"/>
                </a:solidFill>
              </a:rPr>
              <a:t>ΓΕΩΧΗΜΕΙΑ</a:t>
            </a:r>
            <a:br>
              <a:rPr lang="el-GR" sz="4400" b="1" u="sng" dirty="0" smtClean="0">
                <a:solidFill>
                  <a:schemeClr val="bg1"/>
                </a:solidFill>
              </a:rPr>
            </a:br>
            <a:endParaRPr lang="el-GR" dirty="0"/>
          </a:p>
        </p:txBody>
      </p:sp>
    </p:spTree>
  </p:cSld>
  <p:clrMapOvr>
    <a:masterClrMapping/>
  </p:clrMapOvr>
  <p:transition>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800" b="1" dirty="0" smtClean="0">
                <a:solidFill>
                  <a:schemeClr val="bg1"/>
                </a:solidFill>
              </a:rPr>
              <a:t>Οι κομήτες οι οποίοι προσέκρουσαν στη Γη κατά την πρώιμη περίοδο του ηλιακού συστήματος, απέθεσαν τεράστιους όγκους νερού, μαζί και με άλλα εξατμίσιμα υλικά απαραίτητα για τη ζωή (όπως τα αμινοξέα), και ξεκίνησαν έτσι την προέλευση της ζωής με την αβιογένεση.</a:t>
            </a:r>
            <a:endParaRPr lang="el-GR" sz="2800" dirty="0" smtClean="0">
              <a:solidFill>
                <a:schemeClr val="bg1"/>
              </a:solidFill>
            </a:endParaRPr>
          </a:p>
          <a:p>
            <a:endParaRPr lang="el-GR" dirty="0"/>
          </a:p>
        </p:txBody>
      </p:sp>
      <p:sp>
        <p:nvSpPr>
          <p:cNvPr id="3" name="2 - Τίτλος"/>
          <p:cNvSpPr>
            <a:spLocks noGrp="1"/>
          </p:cNvSpPr>
          <p:nvPr>
            <p:ph type="title"/>
          </p:nvPr>
        </p:nvSpPr>
        <p:spPr/>
        <p:txBody>
          <a:bodyPr>
            <a:normAutofit fontScale="90000"/>
          </a:bodyPr>
          <a:lstStyle/>
          <a:p>
            <a:r>
              <a:rPr lang="el-GR" sz="4400" b="1" u="sng" dirty="0" smtClean="0">
                <a:solidFill>
                  <a:schemeClr val="bg1"/>
                </a:solidFill>
              </a:rPr>
              <a:t>ΓΕΩΧΗΜΕΙΑ</a:t>
            </a:r>
            <a:br>
              <a:rPr lang="el-GR" sz="4400" b="1" u="sng" dirty="0" smtClean="0">
                <a:solidFill>
                  <a:schemeClr val="bg1"/>
                </a:solidFill>
              </a:rPr>
            </a:br>
            <a:endParaRPr lang="el-GR" dirty="0"/>
          </a:p>
        </p:txBody>
      </p:sp>
    </p:spTree>
  </p:cSld>
  <p:clrMapOvr>
    <a:masterClrMapping/>
  </p:clrMapOvr>
  <p:transition>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sz="2800" dirty="0" smtClean="0">
                <a:solidFill>
                  <a:schemeClr val="bg1"/>
                </a:solidFill>
                <a:latin typeface="Georgia" pitchFamily="18" charset="0"/>
              </a:rPr>
              <a:t>Έτσι, ακόμη κι αν υπάρχουν καλοί λόγοι να θεωρείται πως τα τέσσερα βασικά χημικά στοιχεία της ζωής θα πρέπει να είναι διαθέσιμα σε μεγάλο βαθμό σε άλλα σημεία του διαστήματος .</a:t>
            </a:r>
          </a:p>
          <a:p>
            <a:endParaRPr lang="el-GR" sz="2800" dirty="0" smtClean="0">
              <a:solidFill>
                <a:schemeClr val="bg1"/>
              </a:solidFill>
              <a:latin typeface="Georgia" pitchFamily="18" charset="0"/>
            </a:endParaRPr>
          </a:p>
          <a:p>
            <a:pPr>
              <a:buNone/>
            </a:pPr>
            <a:endParaRPr lang="el-GR" sz="2800" dirty="0" smtClean="0">
              <a:solidFill>
                <a:schemeClr val="bg1"/>
              </a:solidFill>
              <a:latin typeface="Georgia" pitchFamily="18" charset="0"/>
            </a:endParaRPr>
          </a:p>
          <a:p>
            <a:r>
              <a:rPr lang="el-GR" sz="2800" dirty="0" smtClean="0">
                <a:solidFill>
                  <a:schemeClr val="bg1"/>
                </a:solidFill>
                <a:latin typeface="Georgia" pitchFamily="18" charset="0"/>
              </a:rPr>
              <a:t> Ένα κατοικήσιμο σύστημα πιθανώς να απαιτεί και την παρουσία ουράνιων σωμάτων όπως κομήτες και αστεροειδείς οι οποίοι θα διανείμουν τα υλικά αυτά στο εσωτερικό των πλανητών. Χωρίς τα σώματα αυτά είναι πιθανό πως η ζωή στη Γη δε θα υπήρχε όπως τη γνωρίζουμε.</a:t>
            </a:r>
          </a:p>
          <a:p>
            <a:endParaRPr lang="el-GR" dirty="0" smtClean="0"/>
          </a:p>
          <a:p>
            <a:endParaRPr lang="el-GR" dirty="0"/>
          </a:p>
        </p:txBody>
      </p:sp>
      <p:sp>
        <p:nvSpPr>
          <p:cNvPr id="3" name="2 - Τίτλος"/>
          <p:cNvSpPr>
            <a:spLocks noGrp="1"/>
          </p:cNvSpPr>
          <p:nvPr>
            <p:ph type="title"/>
          </p:nvPr>
        </p:nvSpPr>
        <p:spPr/>
        <p:txBody>
          <a:bodyPr>
            <a:normAutofit fontScale="90000"/>
          </a:bodyPr>
          <a:lstStyle/>
          <a:p>
            <a:r>
              <a:rPr lang="el-GR" sz="4400" b="1" u="sng" dirty="0" smtClean="0">
                <a:solidFill>
                  <a:schemeClr val="bg1"/>
                </a:solidFill>
              </a:rPr>
              <a:t>ΓΕΩΧΗΜΕΙΑ</a:t>
            </a:r>
            <a:br>
              <a:rPr lang="el-GR" sz="4400" b="1" u="sng" dirty="0" smtClean="0">
                <a:solidFill>
                  <a:schemeClr val="bg1"/>
                </a:solidFill>
              </a:rPr>
            </a:br>
            <a:endParaRPr lang="el-GR" dirty="0"/>
          </a:p>
        </p:txBody>
      </p:sp>
    </p:spTree>
  </p:cSld>
  <p:clrMapOvr>
    <a:masterClrMapping/>
  </p:clrMapOvr>
  <p:transition>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marL="0" lvl="0" indent="0" fontAlgn="base">
              <a:spcBef>
                <a:spcPct val="0"/>
              </a:spcBef>
              <a:spcAft>
                <a:spcPct val="0"/>
              </a:spcAft>
              <a:buClrTx/>
              <a:buSzTx/>
              <a:buNone/>
            </a:pPr>
            <a:r>
              <a:rPr lang="el-GR" sz="2800" dirty="0" smtClean="0">
                <a:solidFill>
                  <a:schemeClr val="bg1"/>
                </a:solidFill>
                <a:latin typeface="Georgia" pitchFamily="18" charset="0"/>
                <a:ea typeface="Arial Unicode MS" pitchFamily="34" charset="-128"/>
                <a:cs typeface="Times New Roman" pitchFamily="18" charset="0"/>
              </a:rPr>
              <a:t>Μια σημαντική κατηγοριοποίηση ως προς την κατοικησημότητα είναι μεταξύ των περιβαλλόντων τα οποία είναι κατοικημένα και τα περιβάλλοντα τα οποία είναι ακατοίκητα αλλά μπορούν να αναπτύξουν  ζωή . Τα ακατοίκητα περιβάλλοντα θα μπορούσαν να εμφανιστούν σε ένα πλανήτη όπου δεν έτυχε να αναπτυχθεί ζωή , ούτε και μεταφέρθηκε εκεί από κάποιο άλλο ουράνιο σώμα αλλά υπάρχουν οι κατάλληλες συνθήκες για ανάπτυξη .</a:t>
            </a:r>
            <a:endParaRPr lang="el-GR" sz="2800" dirty="0" smtClean="0">
              <a:solidFill>
                <a:schemeClr val="bg1"/>
              </a:solidFill>
              <a:latin typeface="Georgia" pitchFamily="18" charset="0"/>
            </a:endParaRPr>
          </a:p>
          <a:p>
            <a:pPr marL="0" lvl="0" indent="0" eaLnBrk="0" fontAlgn="base" hangingPunct="0">
              <a:spcBef>
                <a:spcPct val="0"/>
              </a:spcBef>
              <a:spcAft>
                <a:spcPct val="0"/>
              </a:spcAft>
              <a:buClrTx/>
              <a:buSzTx/>
              <a:buNone/>
            </a:pPr>
            <a:endParaRPr lang="en-US" sz="2800" dirty="0" smtClean="0">
              <a:solidFill>
                <a:schemeClr val="bg1"/>
              </a:solidFill>
              <a:latin typeface="Georgia" pitchFamily="18" charset="0"/>
              <a:ea typeface="Arial Unicode MS" pitchFamily="34" charset="-128"/>
              <a:cs typeface="Times New Roman" pitchFamily="18" charset="0"/>
            </a:endParaRPr>
          </a:p>
          <a:p>
            <a:pPr marL="0" lvl="0" indent="0" eaLnBrk="0" fontAlgn="base" hangingPunct="0">
              <a:spcBef>
                <a:spcPct val="0"/>
              </a:spcBef>
              <a:spcAft>
                <a:spcPct val="0"/>
              </a:spcAft>
              <a:buClrTx/>
              <a:buSzTx/>
              <a:buNone/>
            </a:pPr>
            <a:r>
              <a:rPr lang="el-GR" sz="2800" dirty="0" smtClean="0">
                <a:solidFill>
                  <a:schemeClr val="bg1"/>
                </a:solidFill>
                <a:latin typeface="Georgia" pitchFamily="18" charset="0"/>
                <a:ea typeface="Arial Unicode MS" pitchFamily="34" charset="-128"/>
                <a:cs typeface="Times New Roman" pitchFamily="18" charset="0"/>
              </a:rPr>
              <a:t>Θα μπορούσαν επίσης να εμφανιστούν σε έναν πλανήτη ο οποίος είναι κατοικημένος , αλλά η απουσία σύνδεσης μεταξύ των διαφόρων περιβαλλόντων αφήνει περιοχές του πλανήτη ακατοίκητες. Τα μη κατοικημένα περιβάλλοντα δείχνουν την σημασία της μη σύνδεσης της έννοιας της κατοικησημότητα και αυτής της παρουσίας ζωής , ενώ η κατοικησημότητα είναι απαραίτητη προϋπόθεση για ζωή.</a:t>
            </a:r>
            <a:endParaRPr lang="el-GR" sz="2800" dirty="0" smtClean="0">
              <a:solidFill>
                <a:schemeClr val="bg1"/>
              </a:solidFill>
              <a:latin typeface="Georgia" pitchFamily="18" charset="0"/>
            </a:endParaRPr>
          </a:p>
          <a:p>
            <a:endParaRPr lang="el-GR" dirty="0"/>
          </a:p>
        </p:txBody>
      </p:sp>
      <p:sp>
        <p:nvSpPr>
          <p:cNvPr id="3" name="2 - Τίτλος"/>
          <p:cNvSpPr>
            <a:spLocks noGrp="1"/>
          </p:cNvSpPr>
          <p:nvPr>
            <p:ph type="title"/>
          </p:nvPr>
        </p:nvSpPr>
        <p:spPr/>
        <p:txBody>
          <a:bodyPr/>
          <a:lstStyle/>
          <a:p>
            <a:pPr lvl="0" fontAlgn="base">
              <a:spcAft>
                <a:spcPct val="0"/>
              </a:spcAft>
            </a:pPr>
            <a:r>
              <a:rPr sz="4400" b="1" u="sng" smtClean="0">
                <a:ln>
                  <a:noFill/>
                </a:ln>
                <a:solidFill>
                  <a:schemeClr val="bg1"/>
                </a:solidFill>
                <a:effectLst/>
                <a:latin typeface="Calibri" pitchFamily="34" charset="0"/>
                <a:ea typeface="Arial Unicode MS" pitchFamily="34" charset="-128"/>
                <a:cs typeface="Times New Roman" pitchFamily="18" charset="0"/>
              </a:rPr>
              <a:t>4.</a:t>
            </a:r>
            <a:r>
              <a:rPr lang="el-GR" sz="4400" b="1" u="sng" dirty="0" smtClean="0">
                <a:ln>
                  <a:noFill/>
                </a:ln>
                <a:solidFill>
                  <a:schemeClr val="bg1"/>
                </a:solidFill>
                <a:effectLst/>
                <a:latin typeface="Calibri" pitchFamily="34" charset="0"/>
                <a:ea typeface="Arial Unicode MS" pitchFamily="34" charset="-128"/>
                <a:cs typeface="Times New Roman" pitchFamily="18" charset="0"/>
              </a:rPr>
              <a:t>ΑΚΑΤΟΙΚΗΤΑ ΠΕΡΙΒΑΛΛΟΝΤΑ</a:t>
            </a:r>
            <a:endParaRPr lang="el-GR" sz="4400" dirty="0" smtClean="0">
              <a:ln>
                <a:noFill/>
              </a:ln>
              <a:solidFill>
                <a:schemeClr val="bg1"/>
              </a:solidFill>
              <a:effectLst/>
              <a:latin typeface="Arial" pitchFamily="34" charset="0"/>
            </a:endParaRPr>
          </a:p>
        </p:txBody>
      </p:sp>
    </p:spTree>
  </p:cSld>
  <p:clrMapOvr>
    <a:masterClrMapping/>
  </p:clrMapOvr>
  <p:transition>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sz="4400" b="1" u="sng" dirty="0" smtClean="0">
                <a:solidFill>
                  <a:schemeClr val="bg1"/>
                </a:solidFill>
              </a:rPr>
              <a:t>5.ΓΑΛΑΞΙΑΚΗ</a:t>
            </a:r>
            <a:r>
              <a:rPr lang="el-GR" sz="4400" b="1" u="sng" dirty="0" smtClean="0"/>
              <a:t> </a:t>
            </a:r>
            <a:r>
              <a:rPr lang="el-GR" sz="4400" b="1" u="sng" dirty="0" smtClean="0">
                <a:solidFill>
                  <a:schemeClr val="bg1"/>
                </a:solidFill>
              </a:rPr>
              <a:t>ΓΕΙΤΟΝΙΑ </a:t>
            </a:r>
            <a:r>
              <a:rPr lang="el-GR" sz="4400" u="sng" dirty="0" smtClean="0">
                <a:solidFill>
                  <a:schemeClr val="bg1"/>
                </a:solidFill>
              </a:rPr>
              <a:t/>
            </a:r>
            <a:br>
              <a:rPr lang="el-GR" sz="4400" u="sng" dirty="0" smtClean="0">
                <a:solidFill>
                  <a:schemeClr val="bg1"/>
                </a:solidFill>
              </a:rPr>
            </a:br>
            <a:endParaRPr lang="el-GR" dirty="0"/>
          </a:p>
        </p:txBody>
      </p:sp>
      <p:sp>
        <p:nvSpPr>
          <p:cNvPr id="4" name="Rectangle 2"/>
          <p:cNvSpPr>
            <a:spLocks noGrp="1" noChangeArrowheads="1"/>
          </p:cNvSpPr>
          <p:nvPr>
            <p:ph idx="1"/>
          </p:nvPr>
        </p:nvSpPr>
        <p:spPr bwMode="auto">
          <a:xfrm>
            <a:off x="457200" y="1524000"/>
            <a:ext cx="804389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2400" dirty="0" smtClean="0">
                <a:solidFill>
                  <a:schemeClr val="bg1"/>
                </a:solidFill>
                <a:latin typeface="Georgia" pitchFamily="18" charset="0"/>
                <a:ea typeface="Arial Unicode MS" pitchFamily="34" charset="-128"/>
                <a:cs typeface="Times New Roman" pitchFamily="18" charset="0"/>
              </a:rPr>
              <a:t>- </a:t>
            </a:r>
            <a:r>
              <a:rPr kumimoji="0" lang="el-GR" sz="18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Άρα η σχετική απομόνωση είναι βασικό χαρακτηριστικό των συστημάτων που υποστηρίζουν ζωή. </a:t>
            </a:r>
            <a:endParaRPr kumimoji="0" lang="el-GR" sz="1800" i="0" u="none" strike="noStrike" cap="none" normalizeH="0" baseline="0" dirty="0" smtClean="0">
              <a:ln>
                <a:noFill/>
              </a:ln>
              <a:solidFill>
                <a:schemeClr val="bg1"/>
              </a:solidFill>
              <a:effectLst/>
              <a:latin typeface="Georgia" pitchFamily="18" charset="0"/>
            </a:endParaRPr>
          </a:p>
        </p:txBody>
      </p:sp>
      <p:sp>
        <p:nvSpPr>
          <p:cNvPr id="5" name="4 - Ορθογώνιο"/>
          <p:cNvSpPr/>
          <p:nvPr/>
        </p:nvSpPr>
        <p:spPr>
          <a:xfrm>
            <a:off x="500034" y="2500306"/>
            <a:ext cx="7715304" cy="1200329"/>
          </a:xfrm>
          <a:prstGeom prst="rect">
            <a:avLst/>
          </a:prstGeom>
        </p:spPr>
        <p:txBody>
          <a:bodyPr wrap="square">
            <a:spAutoFit/>
          </a:bodyPr>
          <a:lstStyle/>
          <a:p>
            <a:r>
              <a:rPr lang="el-GR" b="1" dirty="0" smtClean="0">
                <a:solidFill>
                  <a:schemeClr val="bg1"/>
                </a:solidFill>
              </a:rPr>
              <a:t>- </a:t>
            </a:r>
            <a:r>
              <a:rPr lang="el-GR" dirty="0" smtClean="0">
                <a:solidFill>
                  <a:schemeClr val="bg1"/>
                </a:solidFill>
                <a:latin typeface="Georgia" pitchFamily="18" charset="0"/>
              </a:rPr>
              <a:t>Κιόλας αν ο ήλιος ήταν συνωστισμένος ανάμεσα σε άλλα συστήματα , η πιθανότητα να βρίσκεται κοντά σε επικίνδυνες πηγές ακτινοβολίας θα ήταν πολύ μεγάλη . Επίσης η συσσώρευση πολλών άστρων είναι μειονεκτική για  ζωή , το ίδιο συμβαίνει με την ακραία απομόνωση . </a:t>
            </a:r>
            <a:endParaRPr lang="el-GR" dirty="0">
              <a:solidFill>
                <a:schemeClr val="bg1"/>
              </a:solidFill>
              <a:latin typeface="Georgia" pitchFamily="18" charset="0"/>
            </a:endParaRPr>
          </a:p>
        </p:txBody>
      </p:sp>
      <p:pic>
        <p:nvPicPr>
          <p:cNvPr id="6" name="5 - Εικόνα" descr="wwww.jpg"/>
          <p:cNvPicPr>
            <a:picLocks noChangeAspect="1"/>
          </p:cNvPicPr>
          <p:nvPr/>
        </p:nvPicPr>
        <p:blipFill>
          <a:blip r:embed="rId2"/>
          <a:stretch>
            <a:fillRect/>
          </a:stretch>
        </p:blipFill>
        <p:spPr>
          <a:xfrm>
            <a:off x="5286380" y="3929066"/>
            <a:ext cx="2857488" cy="2143116"/>
          </a:xfrm>
          <a:prstGeom prst="rect">
            <a:avLst/>
          </a:prstGeom>
        </p:spPr>
      </p:pic>
    </p:spTree>
  </p:cSld>
  <p:clrMapOvr>
    <a:masterClrMapping/>
  </p:clrMapOvr>
  <p:transition>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sz="4400" b="1" u="sng" dirty="0" smtClean="0">
                <a:solidFill>
                  <a:schemeClr val="bg1"/>
                </a:solidFill>
              </a:rPr>
              <a:t>ΓΑΛΑΞΙΑΚΗ ΓΕΙΤΟΝΙΑ</a:t>
            </a:r>
            <a:br>
              <a:rPr lang="el-GR" sz="4400" b="1" u="sng" dirty="0" smtClean="0">
                <a:solidFill>
                  <a:schemeClr val="bg1"/>
                </a:solidFill>
              </a:rPr>
            </a:br>
            <a:endParaRPr lang="el-GR" dirty="0"/>
          </a:p>
        </p:txBody>
      </p:sp>
      <p:sp>
        <p:nvSpPr>
          <p:cNvPr id="4" name="Rectangle 3"/>
          <p:cNvSpPr>
            <a:spLocks noGrp="1" noChangeArrowheads="1"/>
          </p:cNvSpPr>
          <p:nvPr>
            <p:ph idx="1"/>
          </p:nvPr>
        </p:nvSpPr>
        <p:spPr bwMode="auto">
          <a:xfrm>
            <a:off x="357158" y="-214338"/>
            <a:ext cx="8143932" cy="7171194"/>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lang="el-GR"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l-GR"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l-GR"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Έτσι μια τοποθεσία στα περίχωρα του γαλαξία είναι προτιμότερη από  το  κέντρο ή τα έσχατα άκρα του , ως προς το ενδεχόμενο κατοικησημότητα Μαζί με τα χαρακτηριστικά των πλανητών </a:t>
            </a:r>
            <a:r>
              <a:rPr kumimoji="0" lang="en-US"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και </a:t>
            </a:r>
            <a:r>
              <a:rPr kumimoji="0" lang="en-US"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των αστρικών συστημάτων τους , </a:t>
            </a:r>
            <a:r>
              <a:rPr kumimoji="0" lang="en-US"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το μεγαλύτερο γαλαξιακό περιβάλλον , μπορεί επίσης να επηρεάσει την κατοικησημότητα .</a:t>
            </a:r>
            <a:endParaRPr kumimoji="0" lang="en-US"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dirty="0" smtClean="0">
              <a:solidFill>
                <a:schemeClr val="bg1"/>
              </a:solidFill>
              <a:latin typeface="Georgia"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b="1" dirty="0" smtClean="0">
              <a:solidFill>
                <a:schemeClr val="bg1"/>
              </a:solidFill>
              <a:latin typeface="Calibri"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 </a:t>
            </a: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Οι επιστήμονες σκέφτηκαν το ενδεχόμενο πως κάποιες περιοχές των γαλαξιών είναι περισσότερο κατάλληλες για ανάπτυξη ζωής από ότι μερικές άλλες , με το ηλιακό σύστημα στο οποίο βρίσκεται η γη , στο άκρο του Ωρίωνα , στην άκρη του γαλαξία να θεωρείται ως ένα ευνοϊκό σημείο για ζωή και:</a:t>
            </a:r>
            <a:endParaRPr kumimoji="0" lang="el-GR" sz="2000" i="0" u="none" strike="noStrike" cap="none" normalizeH="0" baseline="0" dirty="0" smtClean="0">
              <a:ln>
                <a:noFill/>
              </a:ln>
              <a:solidFill>
                <a:schemeClr val="bg1"/>
              </a:solidFill>
              <a:effectLst/>
              <a:latin typeface="Georgia" pitchFamily="18" charset="0"/>
            </a:endParaRPr>
          </a:p>
        </p:txBody>
      </p:sp>
      <p:pic>
        <p:nvPicPr>
          <p:cNvPr id="6" name="5 - Εικόνα" descr="planet4.jpg"/>
          <p:cNvPicPr>
            <a:picLocks noChangeAspect="1"/>
          </p:cNvPicPr>
          <p:nvPr/>
        </p:nvPicPr>
        <p:blipFill>
          <a:blip r:embed="rId2"/>
          <a:stretch>
            <a:fillRect/>
          </a:stretch>
        </p:blipFill>
        <p:spPr>
          <a:xfrm>
            <a:off x="4500562" y="1214422"/>
            <a:ext cx="4250827" cy="2500330"/>
          </a:xfrm>
          <a:prstGeom prst="rect">
            <a:avLst/>
          </a:prstGeom>
        </p:spPr>
      </p:pic>
    </p:spTree>
  </p:cSld>
  <p:clrMapOvr>
    <a:masterClrMapping/>
  </p:clrMapOvr>
  <p:transition>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1800" dirty="0" smtClean="0">
                <a:solidFill>
                  <a:schemeClr val="bg1"/>
                </a:solidFill>
                <a:latin typeface="Georgia" pitchFamily="18" charset="0"/>
              </a:rPr>
              <a:t>Οι πλανήτες με ελάχιστη μάζα είναι κακοί υποψήφιοι για την υποστήριξη ζωής για δύο κυρίως λόγους.</a:t>
            </a:r>
          </a:p>
          <a:p>
            <a:r>
              <a:rPr lang="el-GR" sz="1800" dirty="0" smtClean="0">
                <a:solidFill>
                  <a:schemeClr val="bg1"/>
                </a:solidFill>
                <a:latin typeface="Georgia" pitchFamily="18" charset="0"/>
              </a:rPr>
              <a:t>Πρώτα από όλα , η χαμηλή τους βαρύτητα κάνει την κατακράτηση της ατμόσφαιρας δύσκολη. Οι πλανήτες χωρίς πυκνή ατμόσφαιρα δεν διαθέτουν την απαιτούμενη ύλη για την στοιχειώδη βιοχημεία , έχουν ελάχιστη μόνωση και φτωχή μεταφορά θερμότητας στην επιφάνειά τους</a:t>
            </a:r>
            <a:endParaRPr lang="en-US" sz="1800" dirty="0" smtClean="0">
              <a:solidFill>
                <a:schemeClr val="bg1"/>
              </a:solidFill>
              <a:latin typeface="Georgia" pitchFamily="18" charset="0"/>
            </a:endParaRPr>
          </a:p>
          <a:p>
            <a:r>
              <a:rPr lang="el-GR" sz="1800" dirty="0" smtClean="0">
                <a:solidFill>
                  <a:schemeClr val="bg1"/>
                </a:solidFill>
                <a:latin typeface="Georgia" pitchFamily="18" charset="0"/>
              </a:rPr>
              <a:t>Έχουν λιγότερη προστασία απέναντι στους </a:t>
            </a:r>
          </a:p>
          <a:p>
            <a:r>
              <a:rPr lang="en-US" sz="1800" dirty="0" smtClean="0">
                <a:solidFill>
                  <a:schemeClr val="bg1"/>
                </a:solidFill>
                <a:latin typeface="Georgia" pitchFamily="18" charset="0"/>
              </a:rPr>
              <a:t> </a:t>
            </a:r>
            <a:r>
              <a:rPr lang="el-GR" sz="1800" dirty="0" smtClean="0">
                <a:solidFill>
                  <a:schemeClr val="bg1"/>
                </a:solidFill>
                <a:latin typeface="Georgia" pitchFamily="18" charset="0"/>
              </a:rPr>
              <a:t>μετεωροειδείς και την ακτινοβολία υψηλών συχνοτήτων. Το εύρος θερμοκρασίας στο οποίο το νερό είναι σε υγρή μορφή είναι γενικά μικρότερο υπό τις συνθήκες χαμηλής πίεσης.</a:t>
            </a:r>
          </a:p>
          <a:p>
            <a:r>
              <a:rPr lang="el-GR" sz="1800" dirty="0" smtClean="0">
                <a:solidFill>
                  <a:schemeClr val="bg1"/>
                </a:solidFill>
                <a:latin typeface="Georgia" pitchFamily="18" charset="0"/>
              </a:rPr>
              <a:t>Για  παράδειγμα ο  Άρης  με την  λεπτή ατμόσφαιρά του είναι πιο ψυχρός από ότι η Γη θα ήταν αν βρισκόταν στην ίδια απόσταση με τον Ήλιο</a:t>
            </a:r>
          </a:p>
        </p:txBody>
      </p:sp>
      <p:sp>
        <p:nvSpPr>
          <p:cNvPr id="3" name="2 - Τίτλος"/>
          <p:cNvSpPr>
            <a:spLocks noGrp="1"/>
          </p:cNvSpPr>
          <p:nvPr>
            <p:ph type="title"/>
          </p:nvPr>
        </p:nvSpPr>
        <p:spPr/>
        <p:txBody>
          <a:bodyPr/>
          <a:lstStyle/>
          <a:p>
            <a:r>
              <a:rPr sz="4400" u="sng" smtClean="0">
                <a:solidFill>
                  <a:schemeClr val="bg1"/>
                </a:solidFill>
              </a:rPr>
              <a:t>6.</a:t>
            </a:r>
            <a:r>
              <a:rPr lang="el-GR" sz="4400" u="sng" dirty="0" smtClean="0">
                <a:solidFill>
                  <a:schemeClr val="bg1"/>
                </a:solidFill>
              </a:rPr>
              <a:t>Όγκος</a:t>
            </a:r>
            <a:endParaRPr lang="el-GR" dirty="0"/>
          </a:p>
        </p:txBody>
      </p:sp>
    </p:spTree>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sz="2000" dirty="0" smtClean="0">
                <a:solidFill>
                  <a:schemeClr val="bg1"/>
                </a:solidFill>
                <a:latin typeface="Georgia" pitchFamily="18" charset="0"/>
              </a:rPr>
              <a:t>Κατά δεύτερο λόγο, οι μικρότεροι πλανήτες έχουν μικρότερες διαμέτρους και επομένως υψηλότερη αναλογία μεταξύ επιφάνειας και όγκου από ότι οι μεγαλύτεροι πλανήτες.</a:t>
            </a:r>
            <a:endParaRPr lang="en-US" sz="2000" dirty="0" smtClean="0">
              <a:solidFill>
                <a:schemeClr val="bg1"/>
              </a:solidFill>
              <a:latin typeface="Georgia" pitchFamily="18" charset="0"/>
            </a:endParaRPr>
          </a:p>
          <a:p>
            <a:r>
              <a:rPr lang="el-GR" sz="2000" dirty="0" smtClean="0">
                <a:solidFill>
                  <a:schemeClr val="bg1"/>
                </a:solidFill>
                <a:latin typeface="Georgia" pitchFamily="18" charset="0"/>
              </a:rPr>
              <a:t> Αυτά τα σώματα τείνουν γρήγορα να χάνουν την ενέργεια η οποία έχει παραμείνει από τον αρχικό σχηματισμό τους και καταλήγουν να είναι γεωλογικά νεκροί.</a:t>
            </a:r>
            <a:endParaRPr lang="en-US" sz="2000" dirty="0" smtClean="0">
              <a:solidFill>
                <a:schemeClr val="bg1"/>
              </a:solidFill>
              <a:latin typeface="Georgia" pitchFamily="18" charset="0"/>
            </a:endParaRPr>
          </a:p>
          <a:p>
            <a:pPr algn="just"/>
            <a:r>
              <a:rPr lang="el-GR" sz="2000" dirty="0" smtClean="0">
                <a:solidFill>
                  <a:schemeClr val="bg1"/>
                </a:solidFill>
                <a:latin typeface="Georgia" pitchFamily="18" charset="0"/>
              </a:rPr>
              <a:t>Οι τεκτονικές πλάκες φαίνεται να είναι ιδιαίτερα σημαντικές , τουλάχιστον στη Γη όπου όχι μόνο η διαδικασία ανακυκλώνει σημαντικά χημικά στοιχεία και μέταλλα ,αλλά επίσης αναπτύσσει την βιοποικιλότητα</a:t>
            </a:r>
            <a:r>
              <a:rPr lang="en-US" sz="2000" dirty="0" smtClean="0">
                <a:solidFill>
                  <a:schemeClr val="bg1"/>
                </a:solidFill>
                <a:latin typeface="Georgia" pitchFamily="18" charset="0"/>
              </a:rPr>
              <a:t>.</a:t>
            </a:r>
            <a:r>
              <a:rPr lang="el-GR" sz="2000" dirty="0" smtClean="0">
                <a:solidFill>
                  <a:schemeClr val="bg1"/>
                </a:solidFill>
                <a:latin typeface="Georgia" pitchFamily="18" charset="0"/>
              </a:rPr>
              <a:t> </a:t>
            </a:r>
            <a:endParaRPr lang="en-US" sz="2000" dirty="0" smtClean="0">
              <a:solidFill>
                <a:schemeClr val="bg1"/>
              </a:solidFill>
              <a:latin typeface="Georgia" pitchFamily="18" charset="0"/>
            </a:endParaRPr>
          </a:p>
          <a:p>
            <a:pPr algn="just"/>
            <a:r>
              <a:rPr lang="el-GR" sz="2000" dirty="0" smtClean="0">
                <a:solidFill>
                  <a:schemeClr val="bg1"/>
                </a:solidFill>
                <a:latin typeface="Georgia" pitchFamily="18" charset="0"/>
              </a:rPr>
              <a:t>Η ελάχιστη μάζα είναι εν μέρει υποκειμενικός όρος, η ίδια η Γη διαθέτει χαμηλή μάζα όταν συγκρίνεται με τους γίγαντες αερίων του ηλιακού συστήματος, αλλά είναι ο μεγαλύτερος από όλους τους βραχώδεις πλανήτες σε διάμετρο, μάζα και πυκνότητας. </a:t>
            </a:r>
          </a:p>
          <a:p>
            <a:endParaRPr lang="en-US" sz="2000" b="1" dirty="0" smtClean="0">
              <a:solidFill>
                <a:schemeClr val="bg1"/>
              </a:solidFill>
            </a:endParaRPr>
          </a:p>
          <a:p>
            <a:endParaRPr lang="el-GR" sz="2000" dirty="0" smtClean="0">
              <a:solidFill>
                <a:schemeClr val="bg1"/>
              </a:solidFill>
            </a:endParaRPr>
          </a:p>
          <a:p>
            <a:endParaRPr lang="el-GR" dirty="0"/>
          </a:p>
        </p:txBody>
      </p:sp>
      <p:sp>
        <p:nvSpPr>
          <p:cNvPr id="3" name="2 - Τίτλος"/>
          <p:cNvSpPr>
            <a:spLocks noGrp="1"/>
          </p:cNvSpPr>
          <p:nvPr>
            <p:ph type="title"/>
          </p:nvPr>
        </p:nvSpPr>
        <p:spPr/>
        <p:txBody>
          <a:bodyPr>
            <a:normAutofit fontScale="90000"/>
          </a:bodyPr>
          <a:lstStyle/>
          <a:p>
            <a:r>
              <a:rPr lang="el-GR" sz="4400" u="sng" dirty="0" smtClean="0">
                <a:solidFill>
                  <a:schemeClr val="bg1"/>
                </a:solidFill>
              </a:rPr>
              <a:t>Όγκος</a:t>
            </a:r>
            <a:br>
              <a:rPr lang="el-GR" sz="4400" u="sng" dirty="0" smtClean="0">
                <a:solidFill>
                  <a:schemeClr val="bg1"/>
                </a:solidFill>
              </a:rPr>
            </a:br>
            <a:endParaRPr lang="el-GR"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freedom7png.png"/>
          <p:cNvPicPr>
            <a:picLocks noChangeAspect="1"/>
          </p:cNvPicPr>
          <p:nvPr/>
        </p:nvPicPr>
        <p:blipFill>
          <a:blip r:embed="rId2" cstate="email"/>
          <a:stretch>
            <a:fillRect/>
          </a:stretch>
        </p:blipFill>
        <p:spPr>
          <a:xfrm rot="3320682">
            <a:off x="5726318" y="2400183"/>
            <a:ext cx="1622814" cy="5214950"/>
          </a:xfrm>
          <a:prstGeom prst="rect">
            <a:avLst/>
          </a:prstGeom>
        </p:spPr>
      </p:pic>
      <p:sp>
        <p:nvSpPr>
          <p:cNvPr id="2" name="1 - Τίτλος"/>
          <p:cNvSpPr>
            <a:spLocks noGrp="1"/>
          </p:cNvSpPr>
          <p:nvPr>
            <p:ph type="title"/>
          </p:nvPr>
        </p:nvSpPr>
        <p:spPr>
          <a:xfrm>
            <a:off x="457200" y="0"/>
            <a:ext cx="8229600" cy="1000108"/>
          </a:xfrm>
        </p:spPr>
        <p:txBody>
          <a:bodyPr/>
          <a:lstStyle/>
          <a:p>
            <a:r>
              <a:rPr lang="en-US" b="1" i="1" dirty="0" smtClean="0">
                <a:solidFill>
                  <a:schemeClr val="bg1"/>
                </a:solidFill>
              </a:rPr>
              <a:t>Freedom 7</a:t>
            </a:r>
            <a:endParaRPr lang="el-GR" b="1" i="1" dirty="0">
              <a:solidFill>
                <a:schemeClr val="bg1"/>
              </a:solidFill>
            </a:endParaRPr>
          </a:p>
        </p:txBody>
      </p:sp>
      <p:sp>
        <p:nvSpPr>
          <p:cNvPr id="3" name="2 - Θέση περιεχομένου"/>
          <p:cNvSpPr>
            <a:spLocks noGrp="1"/>
          </p:cNvSpPr>
          <p:nvPr>
            <p:ph idx="1"/>
          </p:nvPr>
        </p:nvSpPr>
        <p:spPr>
          <a:xfrm>
            <a:off x="500034" y="1160465"/>
            <a:ext cx="8229600" cy="5197493"/>
          </a:xfrm>
        </p:spPr>
        <p:txBody>
          <a:bodyPr>
            <a:normAutofit/>
          </a:bodyPr>
          <a:lstStyle/>
          <a:p>
            <a:pPr>
              <a:buFont typeface="Wingdings" pitchFamily="2" charset="2"/>
              <a:buChar char="v"/>
            </a:pPr>
            <a:r>
              <a:rPr lang="el-GR" sz="2400" dirty="0">
                <a:solidFill>
                  <a:schemeClr val="bg1"/>
                </a:solidFill>
                <a:latin typeface="Georgia" pitchFamily="18" charset="0"/>
              </a:rPr>
              <a:t>Το Freedom 7 ή αλλιώς Mercury Freedom 7 ήταν η πρώτη επιτυχημένη προσπάθεια των Ηνωμένων Πολιτειών για επανδρωμένη αποστολή στο </a:t>
            </a:r>
            <a:r>
              <a:rPr lang="el-GR" sz="2400" dirty="0" smtClean="0">
                <a:solidFill>
                  <a:schemeClr val="bg1"/>
                </a:solidFill>
                <a:latin typeface="Georgia" pitchFamily="18" charset="0"/>
              </a:rPr>
              <a:t>διάστημα.</a:t>
            </a:r>
          </a:p>
          <a:p>
            <a:pPr>
              <a:buFont typeface="Wingdings" pitchFamily="2" charset="2"/>
              <a:buChar char="v"/>
            </a:pPr>
            <a:r>
              <a:rPr lang="el-GR" sz="2400" dirty="0" smtClean="0">
                <a:solidFill>
                  <a:schemeClr val="bg1"/>
                </a:solidFill>
                <a:latin typeface="Georgia" pitchFamily="18" charset="0"/>
              </a:rPr>
              <a:t>Ο </a:t>
            </a:r>
            <a:r>
              <a:rPr lang="el-GR" sz="2400" dirty="0">
                <a:solidFill>
                  <a:schemeClr val="bg1"/>
                </a:solidFill>
                <a:latin typeface="Georgia" pitchFamily="18" charset="0"/>
              </a:rPr>
              <a:t>πιλότος του ήταν ο Άλαν Σέφαρδ και η αποστολή του ήταν να μπει σε τροχιά γύρω από τη Γη και να επιστρέψει με επιτυχία εάν άντεχε την πίεση στο διάστημα και την επανείσοδο στην ατμόσφαιρα. </a:t>
            </a:r>
            <a:endParaRPr lang="el-GR" sz="2400" dirty="0" smtClean="0">
              <a:solidFill>
                <a:schemeClr val="bg1"/>
              </a:solidFill>
              <a:latin typeface="Georgia" pitchFamily="18" charset="0"/>
            </a:endParaRPr>
          </a:p>
          <a:p>
            <a:pPr>
              <a:buFont typeface="Wingdings" pitchFamily="2" charset="2"/>
              <a:buChar char="v"/>
            </a:pPr>
            <a:r>
              <a:rPr lang="el-GR" sz="2400" dirty="0" smtClean="0">
                <a:solidFill>
                  <a:schemeClr val="bg1"/>
                </a:solidFill>
                <a:latin typeface="Georgia" pitchFamily="18" charset="0"/>
              </a:rPr>
              <a:t>Η </a:t>
            </a:r>
            <a:r>
              <a:rPr lang="el-GR" sz="2400" dirty="0">
                <a:solidFill>
                  <a:schemeClr val="bg1"/>
                </a:solidFill>
                <a:latin typeface="Georgia" pitchFamily="18" charset="0"/>
              </a:rPr>
              <a:t>διάρκεια πτήσης του ήταν 15 λεπτά. Το επίτευγμα επιτεύχθηκε στις 5 </a:t>
            </a:r>
            <a:r>
              <a:rPr lang="el-GR" sz="2400" dirty="0" smtClean="0">
                <a:solidFill>
                  <a:schemeClr val="bg1"/>
                </a:solidFill>
                <a:latin typeface="Georgia" pitchFamily="18" charset="0"/>
              </a:rPr>
              <a:t>Μαΐου </a:t>
            </a:r>
            <a:r>
              <a:rPr lang="el-GR" sz="2400" dirty="0">
                <a:solidFill>
                  <a:schemeClr val="bg1"/>
                </a:solidFill>
                <a:latin typeface="Georgia" pitchFamily="18" charset="0"/>
              </a:rPr>
              <a:t>1961, 3 εβδομάδες </a:t>
            </a:r>
            <a:r>
              <a:rPr lang="el-GR" sz="2400" dirty="0" smtClean="0">
                <a:solidFill>
                  <a:schemeClr val="bg1"/>
                </a:solidFill>
                <a:latin typeface="Georgia" pitchFamily="18" charset="0"/>
              </a:rPr>
              <a:t>μετά</a:t>
            </a:r>
            <a:endParaRPr lang="en-US" sz="2400" dirty="0" smtClean="0">
              <a:solidFill>
                <a:schemeClr val="bg1"/>
              </a:solidFill>
              <a:latin typeface="Georgia" pitchFamily="18" charset="0"/>
            </a:endParaRPr>
          </a:p>
          <a:p>
            <a:pPr>
              <a:buNone/>
            </a:pPr>
            <a:r>
              <a:rPr lang="en-US" sz="2400" dirty="0" smtClean="0">
                <a:solidFill>
                  <a:schemeClr val="bg1"/>
                </a:solidFill>
                <a:latin typeface="Georgia" pitchFamily="18" charset="0"/>
              </a:rPr>
              <a:t>      </a:t>
            </a:r>
            <a:r>
              <a:rPr lang="el-GR" sz="2400" dirty="0" smtClean="0">
                <a:solidFill>
                  <a:schemeClr val="bg1"/>
                </a:solidFill>
                <a:latin typeface="Georgia" pitchFamily="18" charset="0"/>
              </a:rPr>
              <a:t>την </a:t>
            </a:r>
            <a:r>
              <a:rPr lang="el-GR" sz="2400" dirty="0">
                <a:solidFill>
                  <a:schemeClr val="bg1"/>
                </a:solidFill>
                <a:latin typeface="Georgia" pitchFamily="18" charset="0"/>
              </a:rPr>
              <a:t>εκτόξευση του </a:t>
            </a:r>
            <a:r>
              <a:rPr lang="el-GR" sz="2400" dirty="0" smtClean="0">
                <a:solidFill>
                  <a:schemeClr val="bg1"/>
                </a:solidFill>
                <a:latin typeface="Georgia" pitchFamily="18" charset="0"/>
              </a:rPr>
              <a:t>ρωσικού </a:t>
            </a:r>
            <a:r>
              <a:rPr lang="el-GR" sz="2400" dirty="0">
                <a:solidFill>
                  <a:schemeClr val="bg1"/>
                </a:solidFill>
                <a:latin typeface="Georgia" pitchFamily="18" charset="0"/>
              </a:rPr>
              <a:t>Βόστοκ </a:t>
            </a:r>
            <a:r>
              <a:rPr lang="el-GR" sz="2400" dirty="0" smtClean="0">
                <a:solidFill>
                  <a:schemeClr val="bg1"/>
                </a:solidFill>
                <a:latin typeface="Georgia" pitchFamily="18" charset="0"/>
              </a:rPr>
              <a:t>1</a:t>
            </a:r>
            <a:r>
              <a:rPr lang="en-US" sz="2400" dirty="0" smtClean="0">
                <a:solidFill>
                  <a:schemeClr val="bg1"/>
                </a:solidFill>
                <a:latin typeface="Georgia" pitchFamily="18" charset="0"/>
              </a:rPr>
              <a:t>.</a:t>
            </a:r>
            <a:endParaRPr lang="el-GR" sz="2400" dirty="0">
              <a:solidFill>
                <a:schemeClr val="bg1"/>
              </a:solidFill>
              <a:latin typeface="Georgia" pitchFamily="18" charset="0"/>
            </a:endParaRPr>
          </a:p>
          <a:p>
            <a:endParaRPr lang="el-GR" dirty="0"/>
          </a:p>
        </p:txBody>
      </p:sp>
    </p:spTree>
  </p:cSld>
  <p:clrMapOvr>
    <a:masterClrMapping/>
  </p:clrMapOvr>
  <p:transition>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sz="4400" dirty="0" smtClean="0">
                <a:solidFill>
                  <a:schemeClr val="bg1"/>
                </a:solidFill>
              </a:rPr>
              <a:t> </a:t>
            </a:r>
            <a:r>
              <a:rPr lang="el-GR" sz="4400" u="sng" dirty="0" smtClean="0">
                <a:solidFill>
                  <a:schemeClr val="bg1"/>
                </a:solidFill>
              </a:rPr>
              <a:t>Όγκος</a:t>
            </a:r>
            <a:endParaRPr lang="el-GR" dirty="0"/>
          </a:p>
        </p:txBody>
      </p:sp>
      <p:sp>
        <p:nvSpPr>
          <p:cNvPr id="4" name="2 - Θέση περιεχομένου"/>
          <p:cNvSpPr>
            <a:spLocks noGrp="1"/>
          </p:cNvSpPr>
          <p:nvPr>
            <p:ph idx="1"/>
          </p:nvPr>
        </p:nvSpPr>
        <p:spPr/>
        <p:txBody>
          <a:bodyPr>
            <a:noAutofit/>
          </a:bodyPr>
          <a:lstStyle/>
          <a:p>
            <a:r>
              <a:rPr lang="el-GR" sz="2100" dirty="0" smtClean="0">
                <a:solidFill>
                  <a:schemeClr val="bg1"/>
                </a:solidFill>
                <a:latin typeface="Georgia" pitchFamily="18" charset="0"/>
              </a:rPr>
              <a:t>Ένας μεγαλύτερος πλανήτης είναι πιθανό να έχει μεγαλύτερη ατμόσφαιρα. Ο συνδυασμός που προκύπτει με την υψηλή ταχύτητα απόδρασης για την διατήρηση των ελαφρύτερων ατόμων μπορεί να αυξήσει σημαντικά την ατμοσφαιρική πίεση και θερμοκρασία της επιφάνειας σε σχέση με την Γη.</a:t>
            </a:r>
            <a:endParaRPr lang="en-US" sz="2100" dirty="0" smtClean="0">
              <a:solidFill>
                <a:schemeClr val="bg1"/>
              </a:solidFill>
              <a:latin typeface="Georgia" pitchFamily="18" charset="0"/>
            </a:endParaRPr>
          </a:p>
          <a:p>
            <a:r>
              <a:rPr lang="el-GR" sz="2100" dirty="0" smtClean="0">
                <a:solidFill>
                  <a:schemeClr val="bg1"/>
                </a:solidFill>
                <a:latin typeface="Georgia" pitchFamily="18" charset="0"/>
              </a:rPr>
              <a:t> Το φαινόμενο του θερμοκηπίου μιας τόσο πυκνής ατμόσφαιρας κάνει πιθανό πως η κατοικήσιμη ζώνη θα πρέπει να βρίσκεται ακόμη πιο μακριά από το κεντρικό άστρο του ηλιακού συστήματος, όταν υπάρχουν τόσο μεγάλοι πλανήτες.</a:t>
            </a:r>
          </a:p>
          <a:p>
            <a:endParaRPr lang="el-GR" sz="2500" dirty="0"/>
          </a:p>
        </p:txBody>
      </p:sp>
      <p:pic>
        <p:nvPicPr>
          <p:cNvPr id="5" name="4 - Εικόνα" descr="ariw.jpg"/>
          <p:cNvPicPr>
            <a:picLocks noChangeAspect="1"/>
          </p:cNvPicPr>
          <p:nvPr/>
        </p:nvPicPr>
        <p:blipFill>
          <a:blip r:embed="rId2" cstate="email"/>
          <a:stretch>
            <a:fillRect/>
          </a:stretch>
        </p:blipFill>
        <p:spPr>
          <a:xfrm>
            <a:off x="6429388" y="4643446"/>
            <a:ext cx="2000264" cy="1656465"/>
          </a:xfrm>
          <a:prstGeom prst="rect">
            <a:avLst/>
          </a:prstGeom>
        </p:spPr>
      </p:pic>
    </p:spTree>
  </p:cSld>
  <p:clrMapOvr>
    <a:masterClrMapping/>
  </p:clrMapOvr>
  <p:transition>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928802"/>
            <a:ext cx="8229600" cy="4572000"/>
          </a:xfrm>
        </p:spPr>
        <p:txBody>
          <a:bodyPr/>
          <a:lstStyle/>
          <a:p>
            <a:r>
              <a:rPr lang="el-GR" sz="2800" dirty="0" smtClean="0">
                <a:solidFill>
                  <a:schemeClr val="bg1"/>
                </a:solidFill>
                <a:latin typeface="Georgia" pitchFamily="18" charset="0"/>
              </a:rPr>
              <a:t>Το αν υπάρχει ζωή σε άλλους πλανήτες είναι μια από τις ποιο κλασσικές ερωτήσεις της επιστήμης , της επιστημονικής φαντασίας αλλά και της θεολογίας .</a:t>
            </a:r>
            <a:endParaRPr lang="en-US" sz="2800" dirty="0" smtClean="0">
              <a:solidFill>
                <a:schemeClr val="bg1"/>
              </a:solidFill>
              <a:latin typeface="Georgia" pitchFamily="18" charset="0"/>
            </a:endParaRPr>
          </a:p>
          <a:p>
            <a:r>
              <a:rPr lang="el-GR" sz="2800" dirty="0" smtClean="0">
                <a:solidFill>
                  <a:schemeClr val="bg1"/>
                </a:solidFill>
                <a:latin typeface="Georgia" pitchFamily="18" charset="0"/>
                <a:ea typeface="Arial Unicode MS" pitchFamily="34" charset="-128"/>
                <a:cs typeface="Times New Roman" pitchFamily="18" charset="0"/>
              </a:rPr>
              <a:t>Το αν θα μπορούσε ο άνθρωπος να φέρει ζωή σε άλλους πλανήτες είναι άλλη υπόθεση και κινείται περί συζήτησης αποικισμού άλλων κόσμων από ανθρώπους</a:t>
            </a:r>
            <a:endParaRPr lang="el-GR" sz="2800" dirty="0" smtClean="0">
              <a:solidFill>
                <a:schemeClr val="bg1"/>
              </a:solidFill>
              <a:latin typeface="Georgia" pitchFamily="18" charset="0"/>
            </a:endParaRPr>
          </a:p>
          <a:p>
            <a:endParaRPr lang="el-GR" dirty="0"/>
          </a:p>
        </p:txBody>
      </p:sp>
      <p:sp>
        <p:nvSpPr>
          <p:cNvPr id="3" name="2 - Τίτλος"/>
          <p:cNvSpPr>
            <a:spLocks noGrp="1"/>
          </p:cNvSpPr>
          <p:nvPr>
            <p:ph type="title"/>
          </p:nvPr>
        </p:nvSpPr>
        <p:spPr>
          <a:xfrm>
            <a:off x="0" y="1142984"/>
            <a:ext cx="8229600" cy="1143032"/>
          </a:xfrm>
        </p:spPr>
        <p:txBody>
          <a:bodyPr>
            <a:normAutofit fontScale="90000"/>
          </a:bodyPr>
          <a:lstStyle/>
          <a:p>
            <a:pPr lvl="0"/>
            <a:r>
              <a:rPr lang="el-GR" sz="4400" b="1" dirty="0" smtClean="0">
                <a:ln>
                  <a:noFill/>
                </a:ln>
                <a:solidFill>
                  <a:schemeClr val="bg1"/>
                </a:solidFill>
                <a:effectLst/>
                <a:latin typeface="Calibri" pitchFamily="34" charset="0"/>
                <a:ea typeface="Arial Unicode MS" pitchFamily="34" charset="-128"/>
                <a:cs typeface="Times New Roman" pitchFamily="18" charset="0"/>
              </a:rPr>
              <a:t>ΜΕΘΟΔΟΛΟΓΙΑ</a:t>
            </a:r>
            <a:r>
              <a:rPr sz="4400" b="1" smtClean="0">
                <a:ln>
                  <a:noFill/>
                </a:ln>
                <a:solidFill>
                  <a:schemeClr val="bg1"/>
                </a:solidFill>
                <a:effectLst/>
                <a:latin typeface="Calibri" pitchFamily="34" charset="0"/>
                <a:ea typeface="Arial Unicode MS" pitchFamily="34" charset="-128"/>
                <a:cs typeface="Times New Roman" pitchFamily="18" charset="0"/>
              </a:rPr>
              <a:t> </a:t>
            </a:r>
            <a:r>
              <a:rPr lang="el-GR" sz="4400" b="1" dirty="0" smtClean="0">
                <a:ln>
                  <a:noFill/>
                </a:ln>
                <a:solidFill>
                  <a:schemeClr val="bg1"/>
                </a:solidFill>
                <a:effectLst/>
                <a:latin typeface="Calibri" pitchFamily="34" charset="0"/>
                <a:ea typeface="Arial Unicode MS" pitchFamily="34" charset="-128"/>
                <a:cs typeface="Times New Roman" pitchFamily="18" charset="0"/>
              </a:rPr>
              <a:t>ΚΑΙ ΕΥΡΗΜΑΤΑ  ΤΩΝ ΕΡΩΤΗΜΑΤΩΝ </a:t>
            </a:r>
            <a:r>
              <a:rPr sz="4400" b="1" smtClean="0">
                <a:ln>
                  <a:noFill/>
                </a:ln>
                <a:solidFill>
                  <a:schemeClr val="bg1"/>
                </a:solidFill>
                <a:effectLst/>
                <a:latin typeface="Arial" pitchFamily="34" charset="0"/>
                <a:ea typeface="Arial Unicode MS" pitchFamily="34" charset="-128"/>
                <a:cs typeface="Times New Roman" pitchFamily="18" charset="0"/>
              </a:rPr>
              <a:t/>
            </a:r>
            <a:br>
              <a:rPr sz="4400" b="1" smtClean="0">
                <a:ln>
                  <a:noFill/>
                </a:ln>
                <a:solidFill>
                  <a:schemeClr val="bg1"/>
                </a:solidFill>
                <a:effectLst/>
                <a:latin typeface="Arial" pitchFamily="34" charset="0"/>
                <a:ea typeface="Arial Unicode MS" pitchFamily="34" charset="-128"/>
                <a:cs typeface="Times New Roman" pitchFamily="18" charset="0"/>
              </a:rPr>
            </a:br>
            <a:endParaRPr lang="el-GR" dirty="0"/>
          </a:p>
        </p:txBody>
      </p:sp>
    </p:spTree>
  </p:cSld>
  <p:clrMapOvr>
    <a:masterClrMapping/>
  </p:clrMapOvr>
  <p:transition>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sz="2800" dirty="0" smtClean="0">
                <a:solidFill>
                  <a:schemeClr val="bg1"/>
                </a:solidFill>
                <a:latin typeface="Georgia" pitchFamily="18" charset="0"/>
              </a:rPr>
              <a:t>Για να υπάρχει ζωή σε άλλους πλανήτες είναι αρκετά δύσκολο καθώς είναι πολλοί οι παράγοντες  που χρειάζεται ένας πλανήτης για να έχει κατοικησημότητα ίδια με της γης .</a:t>
            </a:r>
            <a:endParaRPr lang="en-US" sz="2800" dirty="0" smtClean="0">
              <a:solidFill>
                <a:schemeClr val="bg1"/>
              </a:solidFill>
              <a:latin typeface="Georgia" pitchFamily="18" charset="0"/>
            </a:endParaRPr>
          </a:p>
          <a:p>
            <a:r>
              <a:rPr lang="el-GR" sz="2800" dirty="0" smtClean="0">
                <a:solidFill>
                  <a:schemeClr val="bg1"/>
                </a:solidFill>
                <a:latin typeface="Georgia" pitchFamily="18" charset="0"/>
              </a:rPr>
              <a:t>- Στον γαλαξία μας ο αριθμός των πλανητών που διαθέτουν μορφή και συνθήκες παρόμοιες με αυτές της γης ανέρχεται σε δεκάδες δισεκατομμύρια</a:t>
            </a:r>
            <a:endParaRPr lang="en-US" sz="2800" dirty="0" smtClean="0">
              <a:solidFill>
                <a:schemeClr val="bg1"/>
              </a:solidFill>
              <a:latin typeface="Georgia" pitchFamily="18" charset="0"/>
            </a:endParaRPr>
          </a:p>
          <a:p>
            <a:pPr lvl="0"/>
            <a:r>
              <a:rPr lang="el-GR" sz="2800" dirty="0" smtClean="0">
                <a:solidFill>
                  <a:schemeClr val="bg1"/>
                </a:solidFill>
                <a:latin typeface="Georgia" pitchFamily="18" charset="0"/>
                <a:ea typeface="Arial Unicode MS" pitchFamily="34" charset="-128"/>
                <a:cs typeface="Times New Roman" pitchFamily="18" charset="0"/>
              </a:rPr>
              <a:t>- Πολλοί εξωηλιακοί πλανήτες στον γαλαξία μας , οι οποίοι σχεδόν όλοι σαν γίγαντες αερίου , και σε αυτούς επικρατούν ακραίες συνθήκες που δεν επιτρέπουν την ανάπτυξη μορφών ζωής , πέρα ίσως από κάποιον μικροβιακών .</a:t>
            </a:r>
            <a:endParaRPr lang="el-GR" sz="2800" dirty="0" smtClean="0">
              <a:solidFill>
                <a:schemeClr val="bg1"/>
              </a:solidFill>
              <a:latin typeface="Georgia" pitchFamily="18" charset="0"/>
            </a:endParaRPr>
          </a:p>
          <a:p>
            <a:endParaRPr lang="el-GR" dirty="0"/>
          </a:p>
        </p:txBody>
      </p:sp>
      <p:sp>
        <p:nvSpPr>
          <p:cNvPr id="3" name="2 - Τίτλος"/>
          <p:cNvSpPr>
            <a:spLocks noGrp="1"/>
          </p:cNvSpPr>
          <p:nvPr>
            <p:ph type="title"/>
          </p:nvPr>
        </p:nvSpPr>
        <p:spPr/>
        <p:txBody>
          <a:bodyPr>
            <a:normAutofit fontScale="90000"/>
          </a:bodyPr>
          <a:lstStyle/>
          <a:p>
            <a:r>
              <a:rPr lang="el-GR" sz="4400" b="1" dirty="0" smtClean="0">
                <a:solidFill>
                  <a:schemeClr val="bg1"/>
                </a:solidFill>
              </a:rPr>
              <a:t>ΣΥΜΠΕΡΑΣΜΑΤΑ ΚΑΙ ΠΡΟΤΑΣΕΙΣ</a:t>
            </a:r>
            <a:r>
              <a:rPr lang="el-GR" sz="4400" dirty="0" smtClean="0">
                <a:solidFill>
                  <a:schemeClr val="bg1"/>
                </a:solidFill>
              </a:rPr>
              <a:t/>
            </a:r>
            <a:br>
              <a:rPr lang="el-GR" sz="4400" dirty="0" smtClean="0">
                <a:solidFill>
                  <a:schemeClr val="bg1"/>
                </a:solidFill>
              </a:rPr>
            </a:br>
            <a:endParaRPr lang="el-GR" dirty="0"/>
          </a:p>
        </p:txBody>
      </p:sp>
    </p:spTree>
  </p:cSld>
  <p:clrMapOvr>
    <a:masterClrMapping/>
  </p:clrMapOvr>
  <p:transition>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sz="2800" dirty="0" smtClean="0">
                <a:solidFill>
                  <a:schemeClr val="bg1"/>
                </a:solidFill>
                <a:latin typeface="Georgia" pitchFamily="18" charset="0"/>
              </a:rPr>
              <a:t>Επίσης με τους παράγοντες που επηρεάζουν την εμφάνιση της ζωής , είναι η ιδέα πως η ίδια η γη , όταν εμφανιστεί , αποτελεί παράγοντα κατοικησημότητας από μόνη της .</a:t>
            </a:r>
            <a:endParaRPr lang="en-US" sz="2800" dirty="0" smtClean="0">
              <a:solidFill>
                <a:schemeClr val="bg1"/>
              </a:solidFill>
              <a:latin typeface="Georgia" pitchFamily="18" charset="0"/>
            </a:endParaRPr>
          </a:p>
          <a:p>
            <a:r>
              <a:rPr lang="el-GR" sz="2800" dirty="0" smtClean="0">
                <a:solidFill>
                  <a:schemeClr val="bg1"/>
                </a:solidFill>
                <a:latin typeface="Georgia" pitchFamily="18" charset="0"/>
              </a:rPr>
              <a:t>- Άλλες θεωρίες υποστηρίζουν περί ζωντανών κόσμων όπου η κατανόηση για το τι συνιστά κατοικησημότητα δεν μπορεί να διαχειριστεί από την ίδια την ζωή σε έναν πλανήτη</a:t>
            </a:r>
            <a:endParaRPr lang="en-US" sz="2800" dirty="0" smtClean="0">
              <a:solidFill>
                <a:schemeClr val="bg1"/>
              </a:solidFill>
              <a:latin typeface="Georgia" pitchFamily="18" charset="0"/>
            </a:endParaRPr>
          </a:p>
          <a:p>
            <a:r>
              <a:rPr lang="el-GR" sz="2800" dirty="0" smtClean="0">
                <a:solidFill>
                  <a:schemeClr val="bg1"/>
                </a:solidFill>
                <a:latin typeface="Georgia" pitchFamily="18" charset="0"/>
              </a:rPr>
              <a:t>- Οι πλανήτες που είναι γεωλογικά και μετεωρολογικά ενεργοί είναι πολύ ποιο πιθανό να είναι και βιολογικά ενεργοί , ώστε ο πλανήτης και η ζωή πάνω του να αναπτύσσονται παράλληλα</a:t>
            </a:r>
            <a:endParaRPr lang="el-GR" dirty="0">
              <a:latin typeface="Georgia" pitchFamily="18" charset="0"/>
            </a:endParaRPr>
          </a:p>
        </p:txBody>
      </p:sp>
      <p:sp>
        <p:nvSpPr>
          <p:cNvPr id="3" name="2 - Τίτλος"/>
          <p:cNvSpPr>
            <a:spLocks noGrp="1"/>
          </p:cNvSpPr>
          <p:nvPr>
            <p:ph type="title"/>
          </p:nvPr>
        </p:nvSpPr>
        <p:spPr/>
        <p:txBody>
          <a:bodyPr>
            <a:normAutofit fontScale="90000"/>
          </a:bodyPr>
          <a:lstStyle/>
          <a:p>
            <a:r>
              <a:rPr lang="el-GR" sz="4400" dirty="0" smtClean="0">
                <a:solidFill>
                  <a:schemeClr val="bg1"/>
                </a:solidFill>
              </a:rPr>
              <a:t>ΣΥΜΠΕΡΑΣΜΑΤΑ ΚΑΙ ΠΡΟΤΑΣΕΙΣ</a:t>
            </a:r>
            <a:br>
              <a:rPr lang="el-GR" sz="4400" dirty="0" smtClean="0">
                <a:solidFill>
                  <a:schemeClr val="bg1"/>
                </a:solidFill>
              </a:rPr>
            </a:br>
            <a:endParaRPr lang="el-GR" dirty="0"/>
          </a:p>
        </p:txBody>
      </p:sp>
      <p:sp>
        <p:nvSpPr>
          <p:cNvPr id="4" name="3 - TextBox"/>
          <p:cNvSpPr txBox="1"/>
          <p:nvPr/>
        </p:nvSpPr>
        <p:spPr>
          <a:xfrm>
            <a:off x="7500958" y="6143644"/>
            <a:ext cx="1357322" cy="369332"/>
          </a:xfrm>
          <a:prstGeom prst="rect">
            <a:avLst/>
          </a:prstGeom>
          <a:noFill/>
        </p:spPr>
        <p:txBody>
          <a:bodyPr wrap="square" rtlCol="0">
            <a:spAutoFit/>
          </a:bodyPr>
          <a:lstStyle/>
          <a:p>
            <a:r>
              <a:rPr lang="el-GR" dirty="0" smtClean="0">
                <a:hlinkClick r:id="rId2" action="ppaction://hlinksldjump"/>
              </a:rPr>
              <a:t>Επιλογές</a:t>
            </a:r>
            <a:endParaRPr lang="el-GR"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vostok6png.png"/>
          <p:cNvPicPr>
            <a:picLocks noChangeAspect="1"/>
          </p:cNvPicPr>
          <p:nvPr/>
        </p:nvPicPr>
        <p:blipFill>
          <a:blip r:embed="rId2"/>
          <a:stretch>
            <a:fillRect/>
          </a:stretch>
        </p:blipFill>
        <p:spPr>
          <a:xfrm rot="632509">
            <a:off x="860121" y="3815328"/>
            <a:ext cx="3761699" cy="2721532"/>
          </a:xfrm>
          <a:prstGeom prst="rect">
            <a:avLst/>
          </a:prstGeom>
        </p:spPr>
      </p:pic>
      <p:sp>
        <p:nvSpPr>
          <p:cNvPr id="2" name="1 - Τίτλος"/>
          <p:cNvSpPr>
            <a:spLocks noGrp="1"/>
          </p:cNvSpPr>
          <p:nvPr>
            <p:ph type="title"/>
          </p:nvPr>
        </p:nvSpPr>
        <p:spPr>
          <a:xfrm>
            <a:off x="485804" y="142876"/>
            <a:ext cx="8229600" cy="1071546"/>
          </a:xfrm>
        </p:spPr>
        <p:txBody>
          <a:bodyPr/>
          <a:lstStyle/>
          <a:p>
            <a:r>
              <a:rPr lang="el-GR" b="1" i="1" dirty="0" smtClean="0">
                <a:solidFill>
                  <a:schemeClr val="bg1"/>
                </a:solidFill>
              </a:rPr>
              <a:t>Βόστοκ 6</a:t>
            </a:r>
            <a:endParaRPr lang="el-GR" b="1" i="1" dirty="0">
              <a:solidFill>
                <a:schemeClr val="bg1"/>
              </a:solidFill>
            </a:endParaRPr>
          </a:p>
        </p:txBody>
      </p:sp>
      <p:sp>
        <p:nvSpPr>
          <p:cNvPr id="3" name="2 - Θέση περιεχομένου"/>
          <p:cNvSpPr>
            <a:spLocks noGrp="1"/>
          </p:cNvSpPr>
          <p:nvPr>
            <p:ph idx="1"/>
          </p:nvPr>
        </p:nvSpPr>
        <p:spPr>
          <a:xfrm>
            <a:off x="457200" y="1428736"/>
            <a:ext cx="8229600" cy="5197493"/>
          </a:xfrm>
        </p:spPr>
        <p:txBody>
          <a:bodyPr>
            <a:normAutofit/>
          </a:bodyPr>
          <a:lstStyle/>
          <a:p>
            <a:pPr>
              <a:buFont typeface="Wingdings" pitchFamily="2" charset="2"/>
              <a:buChar char="v"/>
            </a:pPr>
            <a:r>
              <a:rPr lang="el-GR" sz="2400" dirty="0">
                <a:solidFill>
                  <a:schemeClr val="bg1"/>
                </a:solidFill>
                <a:latin typeface="Georgia" pitchFamily="18" charset="0"/>
              </a:rPr>
              <a:t>Η Βαλεντίνα Βλαντιμίροβνα Τερέσκοβα γεννήθηκε στις 6 Μαρτίου 1937 στην κεντρική Ρωσία. Ήταν η πρώτη γυναίκα που ταξίδεψε στο </a:t>
            </a:r>
            <a:r>
              <a:rPr lang="el-GR" sz="2400" dirty="0" smtClean="0">
                <a:solidFill>
                  <a:schemeClr val="bg1"/>
                </a:solidFill>
                <a:latin typeface="Georgia" pitchFamily="18" charset="0"/>
              </a:rPr>
              <a:t>διάστημα. </a:t>
            </a:r>
          </a:p>
          <a:p>
            <a:pPr>
              <a:buFont typeface="Wingdings" pitchFamily="2" charset="2"/>
              <a:buChar char="v"/>
            </a:pPr>
            <a:r>
              <a:rPr lang="el-GR" sz="2400" dirty="0" smtClean="0">
                <a:solidFill>
                  <a:schemeClr val="bg1"/>
                </a:solidFill>
                <a:latin typeface="Georgia" pitchFamily="18" charset="0"/>
              </a:rPr>
              <a:t>Η </a:t>
            </a:r>
            <a:r>
              <a:rPr lang="el-GR" sz="2400" dirty="0">
                <a:solidFill>
                  <a:schemeClr val="bg1"/>
                </a:solidFill>
                <a:latin typeface="Georgia" pitchFamily="18" charset="0"/>
              </a:rPr>
              <a:t>αποστολή της ξεκίνησε στις 16 Ιουνίου του 1963 και τελείωσε έπειτα από τρεις </a:t>
            </a:r>
            <a:r>
              <a:rPr lang="el-GR" sz="2400" dirty="0" smtClean="0">
                <a:solidFill>
                  <a:schemeClr val="bg1"/>
                </a:solidFill>
                <a:latin typeface="Georgia" pitchFamily="18" charset="0"/>
              </a:rPr>
              <a:t>μέρες.</a:t>
            </a:r>
            <a:endParaRPr lang="el-GR" sz="2400" dirty="0">
              <a:solidFill>
                <a:schemeClr val="bg1"/>
              </a:solidFill>
              <a:latin typeface="Georgia" pitchFamily="18" charset="0"/>
            </a:endParaRPr>
          </a:p>
          <a:p>
            <a:pPr>
              <a:buFont typeface="Wingdings" pitchFamily="2" charset="2"/>
              <a:buChar char="v"/>
            </a:pPr>
            <a:r>
              <a:rPr lang="el-GR" sz="2400" dirty="0" smtClean="0">
                <a:solidFill>
                  <a:schemeClr val="bg1"/>
                </a:solidFill>
                <a:latin typeface="Georgia" pitchFamily="18" charset="0"/>
              </a:rPr>
              <a:t>Η </a:t>
            </a:r>
            <a:r>
              <a:rPr lang="el-GR" sz="2400" dirty="0">
                <a:solidFill>
                  <a:schemeClr val="bg1"/>
                </a:solidFill>
                <a:latin typeface="Georgia" pitchFamily="18" charset="0"/>
              </a:rPr>
              <a:t>τεχνολογία πυραύλων που χρησιμοποιήθηκε ήταν ο Vostok-K (8K72K</a:t>
            </a:r>
            <a:r>
              <a:rPr lang="el-GR" sz="2400" dirty="0" smtClean="0">
                <a:solidFill>
                  <a:schemeClr val="bg1"/>
                </a:solidFill>
                <a:latin typeface="Georgia" pitchFamily="18" charset="0"/>
              </a:rPr>
              <a:t>).</a:t>
            </a:r>
          </a:p>
          <a:p>
            <a:pPr>
              <a:buFont typeface="Wingdings" pitchFamily="2" charset="2"/>
              <a:buChar char="v"/>
            </a:pPr>
            <a:r>
              <a:rPr lang="el-GR" sz="2400" dirty="0" smtClean="0">
                <a:solidFill>
                  <a:schemeClr val="bg1"/>
                </a:solidFill>
                <a:latin typeface="Georgia" pitchFamily="18" charset="0"/>
              </a:rPr>
              <a:t>Τα </a:t>
            </a:r>
            <a:r>
              <a:rPr lang="el-GR" sz="2400" dirty="0">
                <a:solidFill>
                  <a:schemeClr val="bg1"/>
                </a:solidFill>
                <a:latin typeface="Georgia" pitchFamily="18" charset="0"/>
              </a:rPr>
              <a:t>κυρίως επιτεύγματα ήταν το απόγειο (231 χλμ) και ο περίγειος (180 χλμ) καθώς και η περίοδος τροχιάς 87,8 λεπτά.</a:t>
            </a:r>
          </a:p>
          <a:p>
            <a:pPr>
              <a:buNone/>
            </a:pPr>
            <a:r>
              <a:rPr lang="el-GR" sz="2400" dirty="0">
                <a:solidFill>
                  <a:schemeClr val="bg1"/>
                </a:solidFill>
              </a:rPr>
              <a:t> </a:t>
            </a:r>
          </a:p>
          <a:p>
            <a:endParaRPr lang="el-GR" sz="24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ντίγραφο από voskhod2png.png"/>
          <p:cNvPicPr>
            <a:picLocks noChangeAspect="1"/>
          </p:cNvPicPr>
          <p:nvPr/>
        </p:nvPicPr>
        <p:blipFill>
          <a:blip r:embed="rId2"/>
          <a:stretch>
            <a:fillRect/>
          </a:stretch>
        </p:blipFill>
        <p:spPr>
          <a:xfrm rot="20930111">
            <a:off x="5200286" y="3817037"/>
            <a:ext cx="3625754" cy="3638566"/>
          </a:xfrm>
          <a:prstGeom prst="rect">
            <a:avLst/>
          </a:prstGeom>
        </p:spPr>
      </p:pic>
      <p:sp>
        <p:nvSpPr>
          <p:cNvPr id="2" name="1 - Τίτλος"/>
          <p:cNvSpPr>
            <a:spLocks noGrp="1"/>
          </p:cNvSpPr>
          <p:nvPr>
            <p:ph type="title"/>
          </p:nvPr>
        </p:nvSpPr>
        <p:spPr>
          <a:xfrm>
            <a:off x="457200" y="274638"/>
            <a:ext cx="8229600" cy="868346"/>
          </a:xfrm>
        </p:spPr>
        <p:txBody>
          <a:bodyPr>
            <a:normAutofit/>
          </a:bodyPr>
          <a:lstStyle/>
          <a:p>
            <a:pPr lvl="0"/>
            <a:r>
              <a:rPr lang="en-US" b="1" i="1" dirty="0" smtClean="0">
                <a:solidFill>
                  <a:schemeClr val="bg1"/>
                </a:solidFill>
              </a:rPr>
              <a:t>Voskhod 2</a:t>
            </a:r>
            <a:endParaRPr lang="el-GR" b="1" dirty="0"/>
          </a:p>
        </p:txBody>
      </p:sp>
      <p:sp>
        <p:nvSpPr>
          <p:cNvPr id="3" name="2 - Θέση περιεχομένου"/>
          <p:cNvSpPr>
            <a:spLocks noGrp="1"/>
          </p:cNvSpPr>
          <p:nvPr>
            <p:ph idx="1"/>
          </p:nvPr>
        </p:nvSpPr>
        <p:spPr>
          <a:xfrm>
            <a:off x="428596" y="1285860"/>
            <a:ext cx="8229600" cy="4525963"/>
          </a:xfrm>
        </p:spPr>
        <p:txBody>
          <a:bodyPr>
            <a:normAutofit fontScale="85000" lnSpcReduction="20000"/>
          </a:bodyPr>
          <a:lstStyle/>
          <a:p>
            <a:pPr>
              <a:buFont typeface="Wingdings" pitchFamily="2" charset="2"/>
              <a:buChar char="v"/>
            </a:pPr>
            <a:r>
              <a:rPr lang="el-GR" sz="3100" dirty="0" smtClean="0">
                <a:solidFill>
                  <a:schemeClr val="bg1"/>
                </a:solidFill>
                <a:latin typeface="Georgia" pitchFamily="18" charset="0"/>
              </a:rPr>
              <a:t>Το </a:t>
            </a:r>
            <a:r>
              <a:rPr lang="en-US" sz="3100" dirty="0" smtClean="0">
                <a:solidFill>
                  <a:schemeClr val="bg1"/>
                </a:solidFill>
                <a:latin typeface="Georgia" pitchFamily="18" charset="0"/>
              </a:rPr>
              <a:t>Voskhod</a:t>
            </a:r>
            <a:r>
              <a:rPr lang="el-GR" sz="3100" dirty="0" smtClean="0">
                <a:solidFill>
                  <a:schemeClr val="bg1"/>
                </a:solidFill>
                <a:latin typeface="Georgia" pitchFamily="18" charset="0"/>
              </a:rPr>
              <a:t> 2 ήταν μια επανδρωμένη αποστολή της σοβιετικής ένωσης που έγινε τον Μάρτιο του 1965.</a:t>
            </a:r>
          </a:p>
          <a:p>
            <a:pPr>
              <a:buFont typeface="Wingdings" pitchFamily="2" charset="2"/>
              <a:buChar char="v"/>
            </a:pPr>
            <a:r>
              <a:rPr lang="el-GR" sz="3100" dirty="0" smtClean="0">
                <a:solidFill>
                  <a:schemeClr val="bg1"/>
                </a:solidFill>
                <a:latin typeface="Georgia" pitchFamily="18" charset="0"/>
              </a:rPr>
              <a:t>Το διαστημόπλοιο είχε δύο επιβάτες, τον </a:t>
            </a:r>
            <a:r>
              <a:rPr lang="en-US" sz="3100" dirty="0" smtClean="0">
                <a:solidFill>
                  <a:schemeClr val="bg1"/>
                </a:solidFill>
                <a:latin typeface="Georgia" pitchFamily="18" charset="0"/>
              </a:rPr>
              <a:t>Pavel Belyayev</a:t>
            </a:r>
            <a:r>
              <a:rPr lang="el-GR" sz="3100" dirty="0" smtClean="0">
                <a:solidFill>
                  <a:schemeClr val="bg1"/>
                </a:solidFill>
                <a:latin typeface="Georgia" pitchFamily="18" charset="0"/>
              </a:rPr>
              <a:t> και τον </a:t>
            </a:r>
            <a:r>
              <a:rPr lang="en-US" sz="3100" dirty="0" smtClean="0">
                <a:solidFill>
                  <a:schemeClr val="bg1"/>
                </a:solidFill>
                <a:latin typeface="Georgia" pitchFamily="18" charset="0"/>
              </a:rPr>
              <a:t>Alexey Leonov</a:t>
            </a:r>
            <a:r>
              <a:rPr lang="el-GR" sz="3100" dirty="0" smtClean="0">
                <a:solidFill>
                  <a:schemeClr val="bg1"/>
                </a:solidFill>
                <a:latin typeface="Georgia" pitchFamily="18" charset="0"/>
              </a:rPr>
              <a:t>.</a:t>
            </a:r>
          </a:p>
          <a:p>
            <a:pPr>
              <a:buFont typeface="Wingdings" pitchFamily="2" charset="2"/>
              <a:buChar char="v"/>
            </a:pPr>
            <a:r>
              <a:rPr lang="el-GR" sz="3100" dirty="0" smtClean="0">
                <a:solidFill>
                  <a:schemeClr val="bg1"/>
                </a:solidFill>
                <a:latin typeface="Georgia" pitchFamily="18" charset="0"/>
              </a:rPr>
              <a:t>Το </a:t>
            </a:r>
            <a:r>
              <a:rPr lang="en-US" sz="3100" dirty="0" smtClean="0">
                <a:solidFill>
                  <a:schemeClr val="bg1"/>
                </a:solidFill>
                <a:latin typeface="Georgia" pitchFamily="18" charset="0"/>
              </a:rPr>
              <a:t>Voskhod</a:t>
            </a:r>
            <a:r>
              <a:rPr lang="el-GR" sz="3100" dirty="0" smtClean="0">
                <a:solidFill>
                  <a:schemeClr val="bg1"/>
                </a:solidFill>
                <a:latin typeface="Georgia" pitchFamily="18" charset="0"/>
              </a:rPr>
              <a:t> 2 κατόρθωσε ένα πολύ σημαντικό επίτευγμα στην εξερεύνηση του διαστήματος καθώς ο </a:t>
            </a:r>
            <a:r>
              <a:rPr lang="en-US" sz="3100" dirty="0" smtClean="0">
                <a:solidFill>
                  <a:schemeClr val="bg1"/>
                </a:solidFill>
                <a:latin typeface="Georgia" pitchFamily="18" charset="0"/>
              </a:rPr>
              <a:t>Alexey</a:t>
            </a:r>
            <a:r>
              <a:rPr lang="el-GR" sz="3100" dirty="0" smtClean="0">
                <a:solidFill>
                  <a:schemeClr val="bg1"/>
                </a:solidFill>
                <a:latin typeface="Georgia" pitchFamily="18" charset="0"/>
              </a:rPr>
              <a:t> έγινε ο πρώτος άνθρωπος που βγήκε από το διαστημόπλοιο του και έκανε έναν διαστημικό περίπατο για 12 λεπτά.</a:t>
            </a:r>
          </a:p>
          <a:p>
            <a:pPr>
              <a:buFont typeface="Wingdings" pitchFamily="2" charset="2"/>
              <a:buChar char="v"/>
            </a:pPr>
            <a:r>
              <a:rPr lang="el-GR" sz="3100" dirty="0" smtClean="0">
                <a:solidFill>
                  <a:schemeClr val="bg1"/>
                </a:solidFill>
                <a:latin typeface="Georgia" pitchFamily="18" charset="0"/>
              </a:rPr>
              <a:t>Το </a:t>
            </a:r>
            <a:r>
              <a:rPr lang="en-US" sz="3100" dirty="0" smtClean="0">
                <a:solidFill>
                  <a:schemeClr val="bg1"/>
                </a:solidFill>
                <a:latin typeface="Georgia" pitchFamily="18" charset="0"/>
              </a:rPr>
              <a:t>Voskhod</a:t>
            </a:r>
            <a:r>
              <a:rPr lang="el-GR" sz="3100" dirty="0" smtClean="0">
                <a:solidFill>
                  <a:schemeClr val="bg1"/>
                </a:solidFill>
                <a:latin typeface="Georgia" pitchFamily="18" charset="0"/>
              </a:rPr>
              <a:t> 2 ζύγιζε σχεδόν 6 τόνους </a:t>
            </a:r>
            <a:r>
              <a:rPr lang="el-GR" sz="3100" dirty="0" smtClean="0">
                <a:solidFill>
                  <a:schemeClr val="bg1">
                    <a:lumMod val="75000"/>
                  </a:schemeClr>
                </a:solidFill>
                <a:latin typeface="Georgia" pitchFamily="18" charset="0"/>
              </a:rPr>
              <a:t>κα</a:t>
            </a:r>
            <a:r>
              <a:rPr lang="el-GR" sz="3100" dirty="0" smtClean="0">
                <a:solidFill>
                  <a:schemeClr val="bg1">
                    <a:lumMod val="85000"/>
                  </a:schemeClr>
                </a:solidFill>
                <a:latin typeface="Georgia" pitchFamily="18" charset="0"/>
              </a:rPr>
              <a:t>ι</a:t>
            </a:r>
            <a:r>
              <a:rPr lang="el-GR" sz="3100" dirty="0" smtClean="0">
                <a:solidFill>
                  <a:schemeClr val="bg1"/>
                </a:solidFill>
                <a:latin typeface="Georgia" pitchFamily="18" charset="0"/>
              </a:rPr>
              <a:t> έφτασε σε απόγειο 475 χιλιομέτρων και περίγειο  167 χιλιομέτρων καθώς και περίοδο μίας ώρας και 30.9 λεπτών.</a:t>
            </a:r>
          </a:p>
          <a:p>
            <a:endParaRPr lang="el-GR"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soyuz1png.png"/>
          <p:cNvPicPr>
            <a:picLocks noChangeAspect="1"/>
          </p:cNvPicPr>
          <p:nvPr/>
        </p:nvPicPr>
        <p:blipFill>
          <a:blip r:embed="rId2"/>
          <a:stretch>
            <a:fillRect/>
          </a:stretch>
        </p:blipFill>
        <p:spPr>
          <a:xfrm rot="718798">
            <a:off x="4259007" y="4019616"/>
            <a:ext cx="4626451" cy="2976577"/>
          </a:xfrm>
          <a:prstGeom prst="rect">
            <a:avLst/>
          </a:prstGeom>
        </p:spPr>
      </p:pic>
      <p:sp>
        <p:nvSpPr>
          <p:cNvPr id="2" name="1 - Τίτλος"/>
          <p:cNvSpPr>
            <a:spLocks noGrp="1"/>
          </p:cNvSpPr>
          <p:nvPr>
            <p:ph type="title"/>
          </p:nvPr>
        </p:nvSpPr>
        <p:spPr/>
        <p:txBody>
          <a:bodyPr>
            <a:normAutofit/>
          </a:bodyPr>
          <a:lstStyle/>
          <a:p>
            <a:pPr lvl="0"/>
            <a:r>
              <a:rPr lang="en-US" b="1" i="1" dirty="0" smtClean="0">
                <a:solidFill>
                  <a:schemeClr val="bg1"/>
                </a:solidFill>
              </a:rPr>
              <a:t>Soyuz 1</a:t>
            </a:r>
            <a:endParaRPr lang="el-GR" b="1" dirty="0">
              <a:solidFill>
                <a:schemeClr val="bg1"/>
              </a:solidFill>
            </a:endParaRPr>
          </a:p>
        </p:txBody>
      </p:sp>
      <p:sp>
        <p:nvSpPr>
          <p:cNvPr id="3" name="2 - Θέση περιεχομένου"/>
          <p:cNvSpPr>
            <a:spLocks noGrp="1"/>
          </p:cNvSpPr>
          <p:nvPr>
            <p:ph idx="1"/>
          </p:nvPr>
        </p:nvSpPr>
        <p:spPr>
          <a:xfrm>
            <a:off x="428596" y="1500174"/>
            <a:ext cx="8229600" cy="4525963"/>
          </a:xfrm>
        </p:spPr>
        <p:txBody>
          <a:bodyPr>
            <a:normAutofit/>
          </a:bodyPr>
          <a:lstStyle/>
          <a:p>
            <a:pPr lvl="0">
              <a:buFont typeface="Wingdings" pitchFamily="2" charset="2"/>
              <a:buChar char="v"/>
            </a:pPr>
            <a:r>
              <a:rPr lang="el-GR" sz="2600" dirty="0" smtClean="0">
                <a:solidFill>
                  <a:schemeClr val="bg1"/>
                </a:solidFill>
                <a:latin typeface="Georgia" pitchFamily="18" charset="0"/>
              </a:rPr>
              <a:t>Στις 23 Απριλίου του 1967 η Σοβιετική Ένωση ανακοίνωσε την έναρξη μιας νέας γενιάς διαστημικό σκάφος, το </a:t>
            </a:r>
            <a:r>
              <a:rPr lang="en-US" sz="2600" dirty="0" smtClean="0">
                <a:solidFill>
                  <a:schemeClr val="bg1"/>
                </a:solidFill>
                <a:latin typeface="Georgia" pitchFamily="18" charset="0"/>
              </a:rPr>
              <a:t>Soyuz</a:t>
            </a:r>
            <a:r>
              <a:rPr lang="el-GR" sz="2600" dirty="0" smtClean="0">
                <a:solidFill>
                  <a:schemeClr val="bg1"/>
                </a:solidFill>
                <a:latin typeface="Georgia" pitchFamily="18" charset="0"/>
              </a:rPr>
              <a:t>(=ένωση) με πλήρωμα τον βετεράνο κοσμοναύτη Βλάντιμιρ Κόμαροβ. </a:t>
            </a:r>
          </a:p>
          <a:p>
            <a:pPr lvl="0">
              <a:buFont typeface="Wingdings" pitchFamily="2" charset="2"/>
              <a:buChar char="v"/>
            </a:pPr>
            <a:r>
              <a:rPr lang="el-GR" sz="2600" dirty="0" smtClean="0">
                <a:solidFill>
                  <a:schemeClr val="bg1"/>
                </a:solidFill>
                <a:latin typeface="Georgia" pitchFamily="18" charset="0"/>
              </a:rPr>
              <a:t>Στην πτήση του </a:t>
            </a:r>
            <a:r>
              <a:rPr lang="en-US" sz="2600" dirty="0" smtClean="0">
                <a:solidFill>
                  <a:schemeClr val="bg1"/>
                </a:solidFill>
                <a:latin typeface="Georgia" pitchFamily="18" charset="0"/>
              </a:rPr>
              <a:t>Soyuz</a:t>
            </a:r>
            <a:r>
              <a:rPr lang="el-GR" sz="2600" dirty="0" smtClean="0">
                <a:solidFill>
                  <a:schemeClr val="bg1"/>
                </a:solidFill>
                <a:latin typeface="Georgia" pitchFamily="18" charset="0"/>
              </a:rPr>
              <a:t> 1 δημιουργήθηκαν τεχνικά προβλήματα με τον Κόμαροβ να χάνει τη ζωή του λόγω αποτυχίας ομαλής προσγείωσης καθώς το αλεξίπτωτο του δεν άνοιξε. Αυτός ήταν ο πρώτος θάνατος σε πτήση στην ιστορία των διαστημικών ταξιδιών.</a:t>
            </a:r>
          </a:p>
          <a:p>
            <a:endParaRPr lang="el-GR"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pollopng1.png"/>
          <p:cNvPicPr>
            <a:picLocks noChangeAspect="1"/>
          </p:cNvPicPr>
          <p:nvPr/>
        </p:nvPicPr>
        <p:blipFill>
          <a:blip r:embed="rId2" cstate="email"/>
          <a:stretch>
            <a:fillRect/>
          </a:stretch>
        </p:blipFill>
        <p:spPr>
          <a:xfrm>
            <a:off x="0" y="4052888"/>
            <a:ext cx="2705100" cy="2805112"/>
          </a:xfrm>
          <a:prstGeom prst="rect">
            <a:avLst/>
          </a:prstGeom>
        </p:spPr>
      </p:pic>
      <p:sp>
        <p:nvSpPr>
          <p:cNvPr id="2" name="1 - Τίτλος"/>
          <p:cNvSpPr>
            <a:spLocks noGrp="1"/>
          </p:cNvSpPr>
          <p:nvPr>
            <p:ph type="title"/>
          </p:nvPr>
        </p:nvSpPr>
        <p:spPr/>
        <p:txBody>
          <a:bodyPr>
            <a:normAutofit/>
          </a:bodyPr>
          <a:lstStyle/>
          <a:p>
            <a:pPr lvl="0"/>
            <a:r>
              <a:rPr lang="en-US" b="1" i="1" dirty="0" smtClean="0">
                <a:solidFill>
                  <a:schemeClr val="bg1"/>
                </a:solidFill>
              </a:rPr>
              <a:t>Apollo 1</a:t>
            </a:r>
            <a:endParaRPr lang="el-GR" b="1" i="1" dirty="0">
              <a:solidFill>
                <a:schemeClr val="bg1"/>
              </a:solidFill>
            </a:endParaRPr>
          </a:p>
        </p:txBody>
      </p:sp>
      <p:sp>
        <p:nvSpPr>
          <p:cNvPr id="3" name="2 - Θέση περιεχομένου"/>
          <p:cNvSpPr>
            <a:spLocks noGrp="1"/>
          </p:cNvSpPr>
          <p:nvPr>
            <p:ph idx="1"/>
          </p:nvPr>
        </p:nvSpPr>
        <p:spPr/>
        <p:txBody>
          <a:bodyPr>
            <a:normAutofit/>
          </a:bodyPr>
          <a:lstStyle/>
          <a:p>
            <a:pPr>
              <a:buFont typeface="Wingdings" pitchFamily="2" charset="2"/>
              <a:buChar char="v"/>
            </a:pPr>
            <a:r>
              <a:rPr lang="el-GR" dirty="0" smtClean="0">
                <a:solidFill>
                  <a:schemeClr val="bg1"/>
                </a:solidFill>
                <a:latin typeface="Georgia" pitchFamily="18" charset="0"/>
              </a:rPr>
              <a:t>Στις 27 Ιανουαρίου του 1967, σε μια γενική δοκιμή ρουτίνας για την προγραμματισμένη πτήση στις 21 Φεβρουαρίου, στο ακρωτήριο Κένεντι  παρουσιάστηκαν οι 3 αστροναύτες του Απόλλων 1, της πρώτης επανδρωμένης αποστολής της Αμερικής,  Έντουαρντ Γουάιτ, Βίρτζιλ Γκρίσομ και Ρότζερ Τσάφι. </a:t>
            </a:r>
          </a:p>
          <a:p>
            <a:pPr>
              <a:buFont typeface="Wingdings" pitchFamily="2" charset="2"/>
              <a:buChar char="v"/>
            </a:pPr>
            <a:r>
              <a:rPr lang="el-GR" dirty="0" smtClean="0">
                <a:solidFill>
                  <a:schemeClr val="bg1"/>
                </a:solidFill>
                <a:latin typeface="Georgia" pitchFamily="18" charset="0"/>
              </a:rPr>
              <a:t>Στις 18.31.03 το απόγευμα εντοπίστηκε μία βλάβη από την οποία προέκυψε φωτιά στον θάλαμο. Ο θάλαμος τυλίχτηκε στις φλόγες και οι αστροναύτες κάηκαν ζωντανοί.</a:t>
            </a:r>
          </a:p>
          <a:p>
            <a:endParaRPr lang="el-G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pollopng2.png"/>
          <p:cNvPicPr>
            <a:picLocks noChangeAspect="1"/>
          </p:cNvPicPr>
          <p:nvPr/>
        </p:nvPicPr>
        <p:blipFill>
          <a:blip r:embed="rId2" cstate="email"/>
          <a:stretch>
            <a:fillRect/>
          </a:stretch>
        </p:blipFill>
        <p:spPr>
          <a:xfrm rot="720542">
            <a:off x="4962645" y="3533893"/>
            <a:ext cx="3429000" cy="3429000"/>
          </a:xfrm>
          <a:prstGeom prst="rect">
            <a:avLst/>
          </a:prstGeom>
        </p:spPr>
      </p:pic>
      <p:sp>
        <p:nvSpPr>
          <p:cNvPr id="2" name="1 - Τίτλος"/>
          <p:cNvSpPr>
            <a:spLocks noGrp="1"/>
          </p:cNvSpPr>
          <p:nvPr>
            <p:ph type="title"/>
          </p:nvPr>
        </p:nvSpPr>
        <p:spPr>
          <a:xfrm>
            <a:off x="557242" y="209536"/>
            <a:ext cx="8229600" cy="1219200"/>
          </a:xfrm>
        </p:spPr>
        <p:txBody>
          <a:bodyPr>
            <a:normAutofit/>
          </a:bodyPr>
          <a:lstStyle/>
          <a:p>
            <a:pPr lvl="0"/>
            <a:r>
              <a:rPr lang="en-US" b="1" i="1" dirty="0" smtClean="0">
                <a:solidFill>
                  <a:schemeClr val="bg1"/>
                </a:solidFill>
              </a:rPr>
              <a:t>Apollo 8</a:t>
            </a:r>
            <a:endParaRPr lang="el-GR" b="1" i="1" dirty="0">
              <a:solidFill>
                <a:schemeClr val="bg1"/>
              </a:solidFill>
            </a:endParaRPr>
          </a:p>
        </p:txBody>
      </p:sp>
      <p:sp>
        <p:nvSpPr>
          <p:cNvPr id="3" name="2 - Θέση περιεχομένου"/>
          <p:cNvSpPr>
            <a:spLocks noGrp="1"/>
          </p:cNvSpPr>
          <p:nvPr>
            <p:ph idx="1"/>
          </p:nvPr>
        </p:nvSpPr>
        <p:spPr>
          <a:xfrm>
            <a:off x="457200" y="1643050"/>
            <a:ext cx="8229600" cy="4572000"/>
          </a:xfrm>
        </p:spPr>
        <p:txBody>
          <a:bodyPr>
            <a:normAutofit fontScale="62500" lnSpcReduction="20000"/>
          </a:bodyPr>
          <a:lstStyle/>
          <a:p>
            <a:pPr>
              <a:buFont typeface="Wingdings" pitchFamily="2" charset="2"/>
              <a:buChar char="v"/>
            </a:pPr>
            <a:r>
              <a:rPr lang="el-GR" sz="3400" dirty="0" smtClean="0">
                <a:solidFill>
                  <a:schemeClr val="bg1"/>
                </a:solidFill>
                <a:latin typeface="Georgia" pitchFamily="18" charset="0"/>
              </a:rPr>
              <a:t>Στις 21 Δεκεμβρίου του 1968 εκτοξεύτηκε από το διαστημικό κέντρο Κένεντι το μεγαλύτερο διαστημόπλοιο στον κόσμο, το </a:t>
            </a:r>
            <a:r>
              <a:rPr lang="el-GR" sz="3400" b="1" dirty="0" smtClean="0">
                <a:solidFill>
                  <a:schemeClr val="bg1"/>
                </a:solidFill>
                <a:latin typeface="Georgia" pitchFamily="18" charset="0"/>
              </a:rPr>
              <a:t>Απόλλων 8</a:t>
            </a:r>
            <a:r>
              <a:rPr lang="el-GR" sz="3400" dirty="0" smtClean="0">
                <a:solidFill>
                  <a:schemeClr val="bg1"/>
                </a:solidFill>
                <a:latin typeface="Georgia" pitchFamily="18" charset="0"/>
              </a:rPr>
              <a:t> με τεχνολογία πυραύλων Κρόνος 5. </a:t>
            </a:r>
          </a:p>
          <a:p>
            <a:pPr>
              <a:buFont typeface="Wingdings" pitchFamily="2" charset="2"/>
              <a:buChar char="v"/>
            </a:pPr>
            <a:r>
              <a:rPr lang="en-US" sz="3400" dirty="0" smtClean="0">
                <a:solidFill>
                  <a:schemeClr val="bg1"/>
                </a:solidFill>
                <a:latin typeface="Georgia" pitchFamily="18" charset="0"/>
              </a:rPr>
              <a:t>Με πλήρωμα τους </a:t>
            </a:r>
            <a:r>
              <a:rPr lang="en-US" sz="3400" i="1" dirty="0" smtClean="0">
                <a:solidFill>
                  <a:schemeClr val="bg1"/>
                </a:solidFill>
                <a:latin typeface="Georgia" pitchFamily="18" charset="0"/>
              </a:rPr>
              <a:t>Frank Borman, James Lovell</a:t>
            </a:r>
            <a:r>
              <a:rPr lang="en-US" sz="3400" dirty="0" smtClean="0">
                <a:solidFill>
                  <a:schemeClr val="bg1"/>
                </a:solidFill>
                <a:latin typeface="Georgia" pitchFamily="18" charset="0"/>
              </a:rPr>
              <a:t> και </a:t>
            </a:r>
            <a:r>
              <a:rPr lang="en-US" sz="3400" i="1" dirty="0" smtClean="0">
                <a:solidFill>
                  <a:schemeClr val="bg1"/>
                </a:solidFill>
                <a:latin typeface="Georgia" pitchFamily="18" charset="0"/>
              </a:rPr>
              <a:t>William Anders</a:t>
            </a:r>
            <a:r>
              <a:rPr lang="en-US" sz="3400" dirty="0" smtClean="0">
                <a:solidFill>
                  <a:schemeClr val="bg1"/>
                </a:solidFill>
                <a:latin typeface="Georgia" pitchFamily="18" charset="0"/>
              </a:rPr>
              <a:t>. </a:t>
            </a:r>
            <a:r>
              <a:rPr lang="el-GR" sz="3400" dirty="0" smtClean="0">
                <a:solidFill>
                  <a:schemeClr val="bg1"/>
                </a:solidFill>
                <a:latin typeface="Georgia" pitchFamily="18" charset="0"/>
              </a:rPr>
              <a:t>Στις 23 Δεκεμβρίου, το διαστημόπλοιο βγήκε από το μαγνητικό πεδίο της Γης και εισήλθε στης Σελήνης. Ήταν η πρώτη επανδρωμένη αποστολή που έφερε τους αστροναύτες στα πρόθυρα της σελήνης επιτρέποντας τους να δουν τη σκοτεινή της πλευρά. </a:t>
            </a:r>
          </a:p>
          <a:p>
            <a:pPr>
              <a:buFont typeface="Wingdings" pitchFamily="2" charset="2"/>
              <a:buChar char="v"/>
            </a:pPr>
            <a:r>
              <a:rPr lang="el-GR" sz="3400" dirty="0" smtClean="0">
                <a:solidFill>
                  <a:schemeClr val="bg1"/>
                </a:solidFill>
                <a:latin typeface="Georgia" pitchFamily="18" charset="0"/>
              </a:rPr>
              <a:t>Επιτεύχθηκαν 10 περιφορές της σελήνης σε σύνολο και παρέμεινε γύρω από αυτήν για 20 ώρες και 10 λεπτά.</a:t>
            </a:r>
          </a:p>
          <a:p>
            <a:pPr>
              <a:buFont typeface="Wingdings" pitchFamily="2" charset="2"/>
              <a:buChar char="v"/>
            </a:pPr>
            <a:r>
              <a:rPr lang="el-GR" sz="3400" dirty="0" smtClean="0">
                <a:solidFill>
                  <a:schemeClr val="bg1"/>
                </a:solidFill>
                <a:latin typeface="Georgia" pitchFamily="18" charset="0"/>
              </a:rPr>
              <a:t>Αποτέλεσε ένα από τα πιο σημαντικά επιστημονικά επιτεύγματα και έδρασε ως καταλυτικός παράγοντας για την περεταίρω εξερεύνηση του διαστήματος.</a:t>
            </a:r>
          </a:p>
          <a:p>
            <a:endParaRPr lang="el-GR"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7242" y="138098"/>
            <a:ext cx="8229600" cy="1219200"/>
          </a:xfrm>
        </p:spPr>
        <p:txBody>
          <a:bodyPr/>
          <a:lstStyle/>
          <a:p>
            <a:r>
              <a:rPr b="1" i="1" smtClean="0">
                <a:solidFill>
                  <a:schemeClr val="bg1"/>
                </a:solidFill>
              </a:rPr>
              <a:t>Apollo 10</a:t>
            </a:r>
            <a:endParaRPr lang="el-GR" b="1" i="1" dirty="0">
              <a:solidFill>
                <a:schemeClr val="bg1"/>
              </a:solidFill>
            </a:endParaRPr>
          </a:p>
        </p:txBody>
      </p:sp>
      <p:sp>
        <p:nvSpPr>
          <p:cNvPr id="3" name="2 - Θέση περιεχομένου"/>
          <p:cNvSpPr>
            <a:spLocks noGrp="1"/>
          </p:cNvSpPr>
          <p:nvPr>
            <p:ph sz="half" idx="1"/>
          </p:nvPr>
        </p:nvSpPr>
        <p:spPr/>
        <p:txBody>
          <a:bodyPr>
            <a:normAutofit fontScale="77500" lnSpcReduction="20000"/>
          </a:bodyPr>
          <a:lstStyle/>
          <a:p>
            <a:pPr>
              <a:buFont typeface="Wingdings" pitchFamily="2" charset="2"/>
              <a:buChar char="v"/>
            </a:pPr>
            <a:r>
              <a:rPr lang="el-GR" dirty="0" smtClean="0">
                <a:solidFill>
                  <a:schemeClr val="bg1"/>
                </a:solidFill>
                <a:latin typeface="Georgia" pitchFamily="18" charset="0"/>
              </a:rPr>
              <a:t>Η αποστολή Απόλλων 10 ήταν μέρος του Προγράμματος Απόλλων της </a:t>
            </a:r>
            <a:r>
              <a:rPr lang="en-US" dirty="0" smtClean="0">
                <a:solidFill>
                  <a:schemeClr val="bg1"/>
                </a:solidFill>
                <a:latin typeface="Georgia" pitchFamily="18" charset="0"/>
              </a:rPr>
              <a:t>NASA</a:t>
            </a:r>
            <a:r>
              <a:rPr lang="el-GR" dirty="0" smtClean="0">
                <a:solidFill>
                  <a:schemeClr val="bg1"/>
                </a:solidFill>
                <a:latin typeface="Georgia" pitchFamily="18" charset="0"/>
              </a:rPr>
              <a:t>, η οποία είχε τελικό του στόχο είχε την προσεδάφιση ανθρώπων στη Σελήνη. </a:t>
            </a:r>
          </a:p>
          <a:p>
            <a:pPr>
              <a:buFont typeface="Wingdings" pitchFamily="2" charset="2"/>
              <a:buChar char="v"/>
            </a:pPr>
            <a:r>
              <a:rPr lang="el-GR" dirty="0" smtClean="0">
                <a:solidFill>
                  <a:schemeClr val="bg1"/>
                </a:solidFill>
                <a:latin typeface="Georgia" pitchFamily="18" charset="0"/>
              </a:rPr>
              <a:t>Το διαστημόπλοιο εκτοξεύτηκε τον Μάιο του 1969 από το συγκρότημα εκτοξεύσεων </a:t>
            </a:r>
            <a:r>
              <a:rPr lang="en-US" dirty="0" smtClean="0">
                <a:solidFill>
                  <a:schemeClr val="bg1"/>
                </a:solidFill>
                <a:latin typeface="Georgia" pitchFamily="18" charset="0"/>
              </a:rPr>
              <a:t>LC</a:t>
            </a:r>
            <a:r>
              <a:rPr lang="el-GR" dirty="0" smtClean="0">
                <a:solidFill>
                  <a:schemeClr val="bg1"/>
                </a:solidFill>
                <a:latin typeface="Georgia" pitchFamily="18" charset="0"/>
              </a:rPr>
              <a:t>-39, με πλήρωμα τρείς Αμερικάνους. Η συγκεκριμένη αποστολή είχε σαν απώτερο στόχο να δοκιμαστεί η σεληνάκατος για πρώτη φορά κάτω από πραγματικές συνθήκες.</a:t>
            </a:r>
          </a:p>
          <a:p>
            <a:endParaRPr lang="el-GR" dirty="0"/>
          </a:p>
        </p:txBody>
      </p:sp>
      <p:pic>
        <p:nvPicPr>
          <p:cNvPr id="5" name="Picture 2" descr="\\mainteacher\mathites\pc01\Α3\665490_210ed0fc70cf7f089904efe0f4876904.png_256"/>
          <p:cNvPicPr>
            <a:picLocks noGrp="1" noChangeAspect="1" noChangeArrowheads="1"/>
          </p:cNvPicPr>
          <p:nvPr>
            <p:ph sz="half" idx="2"/>
          </p:nvPr>
        </p:nvPicPr>
        <p:blipFill>
          <a:blip r:embed="rId2"/>
          <a:srcRect/>
          <a:stretch>
            <a:fillRect/>
          </a:stretch>
        </p:blipFill>
        <p:spPr bwMode="auto">
          <a:xfrm rot="20951483">
            <a:off x="4706152" y="1947789"/>
            <a:ext cx="3561429" cy="3291429"/>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pollopng.png"/>
          <p:cNvPicPr>
            <a:picLocks noChangeAspect="1"/>
          </p:cNvPicPr>
          <p:nvPr/>
        </p:nvPicPr>
        <p:blipFill>
          <a:blip r:embed="rId2" cstate="email"/>
          <a:stretch>
            <a:fillRect/>
          </a:stretch>
        </p:blipFill>
        <p:spPr>
          <a:xfrm>
            <a:off x="5929314" y="3643314"/>
            <a:ext cx="3214686" cy="3214686"/>
          </a:xfrm>
          <a:prstGeom prst="rect">
            <a:avLst/>
          </a:prstGeom>
        </p:spPr>
      </p:pic>
      <p:sp>
        <p:nvSpPr>
          <p:cNvPr id="2" name="1 - Τίτλος"/>
          <p:cNvSpPr>
            <a:spLocks noGrp="1"/>
          </p:cNvSpPr>
          <p:nvPr>
            <p:ph type="title"/>
          </p:nvPr>
        </p:nvSpPr>
        <p:spPr/>
        <p:txBody>
          <a:bodyPr>
            <a:normAutofit/>
          </a:bodyPr>
          <a:lstStyle/>
          <a:p>
            <a:pPr lvl="0"/>
            <a:r>
              <a:rPr lang="en-US" b="1" i="1" dirty="0" smtClean="0">
                <a:solidFill>
                  <a:schemeClr val="bg1"/>
                </a:solidFill>
              </a:rPr>
              <a:t>Apollo 11</a:t>
            </a:r>
            <a:endParaRPr lang="el-GR" b="1" i="1" dirty="0">
              <a:solidFill>
                <a:schemeClr val="bg1"/>
              </a:solidFill>
            </a:endParaRPr>
          </a:p>
        </p:txBody>
      </p:sp>
      <p:sp>
        <p:nvSpPr>
          <p:cNvPr id="3" name="2 - Θέση περιεχομένου"/>
          <p:cNvSpPr>
            <a:spLocks noGrp="1"/>
          </p:cNvSpPr>
          <p:nvPr>
            <p:ph idx="1"/>
          </p:nvPr>
        </p:nvSpPr>
        <p:spPr/>
        <p:txBody>
          <a:bodyPr>
            <a:normAutofit fontScale="92500" lnSpcReduction="10000"/>
          </a:bodyPr>
          <a:lstStyle/>
          <a:p>
            <a:pPr>
              <a:buFont typeface="Wingdings" pitchFamily="2" charset="2"/>
              <a:buChar char="v"/>
            </a:pPr>
            <a:r>
              <a:rPr lang="el-GR" sz="2800" dirty="0" smtClean="0">
                <a:solidFill>
                  <a:schemeClr val="bg1"/>
                </a:solidFill>
                <a:latin typeface="Georgia" pitchFamily="18" charset="0"/>
              </a:rPr>
              <a:t>Η αποστολή  Απόλλων  11  ήταν η πρώτη αποστολή που προσεδάφισε  τους  πρώτους δύο ανθρώπους στη Σελήνη. Στις</a:t>
            </a:r>
            <a:r>
              <a:rPr lang="el-GR" sz="2800" u="sng" dirty="0" smtClean="0">
                <a:solidFill>
                  <a:schemeClr val="bg1"/>
                </a:solidFill>
                <a:latin typeface="Georgia" pitchFamily="18" charset="0"/>
              </a:rPr>
              <a:t> </a:t>
            </a:r>
            <a:r>
              <a:rPr lang="el-GR" sz="2800" dirty="0" smtClean="0">
                <a:solidFill>
                  <a:schemeClr val="bg1"/>
                </a:solidFill>
                <a:latin typeface="Georgia" pitchFamily="18" charset="0"/>
              </a:rPr>
              <a:t> 02:56:15 </a:t>
            </a:r>
            <a:r>
              <a:rPr lang="en-US" sz="2800" dirty="0" smtClean="0">
                <a:solidFill>
                  <a:schemeClr val="bg1"/>
                </a:solidFill>
                <a:latin typeface="Georgia" pitchFamily="18" charset="0"/>
              </a:rPr>
              <a:t>UTC</a:t>
            </a:r>
            <a:r>
              <a:rPr lang="el-GR" sz="2800" dirty="0" smtClean="0">
                <a:solidFill>
                  <a:schemeClr val="bg1"/>
                </a:solidFill>
                <a:latin typeface="Georgia" pitchFamily="18" charset="0"/>
              </a:rPr>
              <a:t>, ο Άρμστρονγκ έγινε ο πρώτος άνθρωπος που πάτησε στην επιφάνεια της Σελήνης. Οι Άρμστρονγκ και Όλντριν πέρασαν σχεδόν μία ημέρα στη σεληνιακή επιφάνεια προτού επανέλθουν στο </a:t>
            </a:r>
            <a:r>
              <a:rPr lang="en-US" sz="2800" dirty="0" smtClean="0">
                <a:solidFill>
                  <a:schemeClr val="bg1"/>
                </a:solidFill>
                <a:latin typeface="Georgia" pitchFamily="18" charset="0"/>
              </a:rPr>
              <a:t>Columbia</a:t>
            </a:r>
            <a:r>
              <a:rPr lang="el-GR" sz="2800" dirty="0" smtClean="0">
                <a:solidFill>
                  <a:schemeClr val="bg1"/>
                </a:solidFill>
                <a:latin typeface="Georgia" pitchFamily="18" charset="0"/>
              </a:rPr>
              <a:t> σε σεληνιακή τροχιά. </a:t>
            </a:r>
          </a:p>
          <a:p>
            <a:pPr>
              <a:buFont typeface="Wingdings" pitchFamily="2" charset="2"/>
              <a:buChar char="v"/>
            </a:pPr>
            <a:r>
              <a:rPr lang="el-GR" sz="2800" dirty="0" smtClean="0">
                <a:solidFill>
                  <a:schemeClr val="bg1"/>
                </a:solidFill>
                <a:latin typeface="Georgia" pitchFamily="18" charset="0"/>
              </a:rPr>
              <a:t>Το Απόλλων 11 εκτοξεύτηκε με έναν πύραυλο </a:t>
            </a:r>
            <a:r>
              <a:rPr lang="en-US" sz="2800" dirty="0" smtClean="0">
                <a:solidFill>
                  <a:schemeClr val="bg1"/>
                </a:solidFill>
                <a:latin typeface="Georgia" pitchFamily="18" charset="0"/>
              </a:rPr>
              <a:t>Saturn V</a:t>
            </a:r>
            <a:r>
              <a:rPr lang="el-GR" sz="2800" dirty="0" smtClean="0">
                <a:solidFill>
                  <a:schemeClr val="bg1"/>
                </a:solidFill>
                <a:latin typeface="Georgia" pitchFamily="18" charset="0"/>
              </a:rPr>
              <a:t> από το Διαστημικό Κέντρο Κένεντι. </a:t>
            </a:r>
          </a:p>
          <a:p>
            <a:pPr>
              <a:buFont typeface="Wingdings" pitchFamily="2" charset="2"/>
              <a:buChar char="v"/>
            </a:pPr>
            <a:r>
              <a:rPr lang="el-GR" sz="2800" dirty="0" smtClean="0">
                <a:solidFill>
                  <a:schemeClr val="bg1"/>
                </a:solidFill>
                <a:latin typeface="Georgia" pitchFamily="18" charset="0"/>
              </a:rPr>
              <a:t>Επέστρεψαν στη Γη προσγειώμενοι στον Ειρηνικό Ωκεανό στις 24 Ιουλίου. Ολοκλήρωσε 30 περιφορές σελήνης , με περίοδο τροχιάς 2 ώρες.</a:t>
            </a:r>
          </a:p>
          <a:p>
            <a:endParaRPr lang="el-GR"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teacher\mathites\pc01\Α3\challengerpng.png"/>
          <p:cNvPicPr>
            <a:picLocks noChangeAspect="1" noChangeArrowheads="1"/>
          </p:cNvPicPr>
          <p:nvPr/>
        </p:nvPicPr>
        <p:blipFill>
          <a:blip r:embed="rId2" cstate="email"/>
          <a:srcRect/>
          <a:stretch>
            <a:fillRect/>
          </a:stretch>
        </p:blipFill>
        <p:spPr bwMode="auto">
          <a:xfrm>
            <a:off x="6858016" y="2520399"/>
            <a:ext cx="1700221" cy="4337601"/>
          </a:xfrm>
          <a:prstGeom prst="rect">
            <a:avLst/>
          </a:prstGeom>
          <a:noFill/>
        </p:spPr>
      </p:pic>
      <p:sp>
        <p:nvSpPr>
          <p:cNvPr id="2" name="1 - Τίτλος"/>
          <p:cNvSpPr>
            <a:spLocks noGrp="1"/>
          </p:cNvSpPr>
          <p:nvPr>
            <p:ph type="title"/>
          </p:nvPr>
        </p:nvSpPr>
        <p:spPr/>
        <p:txBody>
          <a:bodyPr>
            <a:normAutofit/>
          </a:bodyPr>
          <a:lstStyle/>
          <a:p>
            <a:pPr lvl="0"/>
            <a:r>
              <a:rPr lang="en-US" b="1" dirty="0" smtClean="0">
                <a:solidFill>
                  <a:schemeClr val="bg1"/>
                </a:solidFill>
              </a:rPr>
              <a:t>Challenger &amp; Columbia</a:t>
            </a:r>
            <a:r>
              <a:rPr lang="el-GR" b="1" dirty="0" smtClean="0">
                <a:solidFill>
                  <a:schemeClr val="bg1"/>
                </a:solidFill>
              </a:rPr>
              <a:t> </a:t>
            </a:r>
            <a:endParaRPr lang="el-GR" b="1" dirty="0">
              <a:solidFill>
                <a:schemeClr val="bg1"/>
              </a:solidFill>
            </a:endParaRPr>
          </a:p>
        </p:txBody>
      </p:sp>
      <p:sp>
        <p:nvSpPr>
          <p:cNvPr id="3" name="2 - Θέση περιεχομένου"/>
          <p:cNvSpPr>
            <a:spLocks noGrp="1"/>
          </p:cNvSpPr>
          <p:nvPr>
            <p:ph idx="1"/>
          </p:nvPr>
        </p:nvSpPr>
        <p:spPr/>
        <p:txBody>
          <a:bodyPr>
            <a:normAutofit fontScale="70000" lnSpcReduction="20000"/>
          </a:bodyPr>
          <a:lstStyle/>
          <a:p>
            <a:pPr>
              <a:buFont typeface="Wingdings" pitchFamily="2" charset="2"/>
              <a:buChar char="v"/>
            </a:pPr>
            <a:r>
              <a:rPr lang="el-GR" sz="3400" dirty="0" smtClean="0">
                <a:solidFill>
                  <a:schemeClr val="bg1"/>
                </a:solidFill>
                <a:latin typeface="Georgia" pitchFamily="18" charset="0"/>
              </a:rPr>
              <a:t>Στις 28 Ιανουαρίου του 1986 το διαστημικό λεωφορείο </a:t>
            </a:r>
            <a:r>
              <a:rPr lang="en-US" sz="3400" dirty="0" smtClean="0">
                <a:solidFill>
                  <a:schemeClr val="bg1"/>
                </a:solidFill>
                <a:latin typeface="Georgia" pitchFamily="18" charset="0"/>
              </a:rPr>
              <a:t>Challenger</a:t>
            </a:r>
            <a:r>
              <a:rPr lang="el-GR" sz="3400" dirty="0" smtClean="0">
                <a:solidFill>
                  <a:schemeClr val="bg1"/>
                </a:solidFill>
                <a:latin typeface="Georgia" pitchFamily="18" charset="0"/>
              </a:rPr>
              <a:t> διαλύθηκε 73 δευτερόλεπτα μετά την εκτόξευση του με συνέπεια τον θάνατο του επταμελούς πληρώματός του στο οποίο συμπεριλαμβανόταν και η δασκάλα Κρίστα Μακόλιφ, η πρώτη πολίτης σε διαστημική αποστολή.. </a:t>
            </a:r>
          </a:p>
          <a:p>
            <a:pPr>
              <a:buFont typeface="Wingdings" pitchFamily="2" charset="2"/>
              <a:buChar char="v"/>
            </a:pPr>
            <a:r>
              <a:rPr lang="el-GR" sz="3400" dirty="0" smtClean="0">
                <a:solidFill>
                  <a:schemeClr val="bg1"/>
                </a:solidFill>
                <a:latin typeface="Georgia" pitchFamily="18" charset="0"/>
              </a:rPr>
              <a:t> Δεκαεπτά χρόνια αργότερα, το διαστημικό</a:t>
            </a:r>
            <a:endParaRPr lang="en-US" sz="3400" dirty="0" smtClean="0">
              <a:solidFill>
                <a:schemeClr val="bg1"/>
              </a:solidFill>
              <a:latin typeface="Georgia" pitchFamily="18" charset="0"/>
            </a:endParaRPr>
          </a:p>
          <a:p>
            <a:pPr>
              <a:buNone/>
            </a:pPr>
            <a:r>
              <a:rPr lang="en-US" sz="3400" dirty="0" smtClean="0">
                <a:solidFill>
                  <a:schemeClr val="bg1"/>
                </a:solidFill>
                <a:latin typeface="Georgia" pitchFamily="18" charset="0"/>
              </a:rPr>
              <a:t>     </a:t>
            </a:r>
            <a:r>
              <a:rPr lang="el-GR" sz="3400" dirty="0" smtClean="0">
                <a:solidFill>
                  <a:schemeClr val="bg1"/>
                </a:solidFill>
                <a:latin typeface="Georgia" pitchFamily="18" charset="0"/>
              </a:rPr>
              <a:t>λεωφορείο Κολούμπια διαλύθηκε πάνω από</a:t>
            </a:r>
            <a:endParaRPr lang="en-US" sz="3400" dirty="0" smtClean="0">
              <a:solidFill>
                <a:schemeClr val="bg1"/>
              </a:solidFill>
              <a:latin typeface="Georgia" pitchFamily="18" charset="0"/>
            </a:endParaRPr>
          </a:p>
          <a:p>
            <a:pPr>
              <a:buNone/>
            </a:pPr>
            <a:r>
              <a:rPr lang="en-US" sz="3400" dirty="0" smtClean="0">
                <a:solidFill>
                  <a:schemeClr val="bg1"/>
                </a:solidFill>
                <a:latin typeface="Georgia" pitchFamily="18" charset="0"/>
              </a:rPr>
              <a:t>     </a:t>
            </a:r>
            <a:r>
              <a:rPr lang="el-GR" sz="3400" dirty="0" smtClean="0">
                <a:solidFill>
                  <a:schemeClr val="bg1"/>
                </a:solidFill>
                <a:latin typeface="Georgia" pitchFamily="18" charset="0"/>
              </a:rPr>
              <a:t>το Τέξας και τη Λουιζιάνα των ΗΠΑ την ώρα</a:t>
            </a:r>
            <a:endParaRPr lang="en-US" sz="3400" dirty="0" smtClean="0">
              <a:solidFill>
                <a:schemeClr val="bg1"/>
              </a:solidFill>
              <a:latin typeface="Georgia" pitchFamily="18" charset="0"/>
            </a:endParaRPr>
          </a:p>
          <a:p>
            <a:pPr>
              <a:buNone/>
            </a:pPr>
            <a:r>
              <a:rPr lang="en-US" sz="3400" dirty="0" smtClean="0">
                <a:solidFill>
                  <a:schemeClr val="bg1"/>
                </a:solidFill>
                <a:latin typeface="Georgia" pitchFamily="18" charset="0"/>
              </a:rPr>
              <a:t>     </a:t>
            </a:r>
            <a:r>
              <a:rPr lang="el-GR" sz="3400" dirty="0" smtClean="0">
                <a:solidFill>
                  <a:schemeClr val="bg1"/>
                </a:solidFill>
                <a:latin typeface="Georgia" pitchFamily="18" charset="0"/>
              </a:rPr>
              <a:t>που αυτό εισερχόταν στην γήινη</a:t>
            </a:r>
            <a:endParaRPr lang="en-US" sz="3400" dirty="0" smtClean="0">
              <a:solidFill>
                <a:schemeClr val="bg1"/>
              </a:solidFill>
              <a:latin typeface="Georgia" pitchFamily="18" charset="0"/>
            </a:endParaRPr>
          </a:p>
          <a:p>
            <a:pPr>
              <a:buNone/>
            </a:pPr>
            <a:r>
              <a:rPr lang="en-US" sz="3400" dirty="0" smtClean="0">
                <a:solidFill>
                  <a:schemeClr val="bg1"/>
                </a:solidFill>
                <a:latin typeface="Georgia" pitchFamily="18" charset="0"/>
              </a:rPr>
              <a:t>     </a:t>
            </a:r>
            <a:r>
              <a:rPr lang="el-GR" sz="3400" dirty="0" smtClean="0">
                <a:solidFill>
                  <a:schemeClr val="bg1"/>
                </a:solidFill>
                <a:latin typeface="Georgia" pitchFamily="18" charset="0"/>
              </a:rPr>
              <a:t>ατμόσφαιρα οδηγώντας το επταμελές</a:t>
            </a:r>
            <a:endParaRPr lang="en-US" sz="3400" dirty="0" smtClean="0">
              <a:solidFill>
                <a:schemeClr val="bg1"/>
              </a:solidFill>
              <a:latin typeface="Georgia" pitchFamily="18" charset="0"/>
            </a:endParaRPr>
          </a:p>
          <a:p>
            <a:pPr>
              <a:buNone/>
            </a:pPr>
            <a:r>
              <a:rPr lang="en-US" sz="3400" dirty="0" smtClean="0">
                <a:solidFill>
                  <a:schemeClr val="bg1"/>
                </a:solidFill>
                <a:latin typeface="Georgia" pitchFamily="18" charset="0"/>
              </a:rPr>
              <a:t>     </a:t>
            </a:r>
            <a:r>
              <a:rPr lang="el-GR" sz="3400" dirty="0" smtClean="0">
                <a:solidFill>
                  <a:schemeClr val="bg1"/>
                </a:solidFill>
                <a:latin typeface="Georgia" pitchFamily="18" charset="0"/>
              </a:rPr>
              <a:t>πλήρωμα του στον θάνατο.</a:t>
            </a:r>
          </a:p>
          <a:p>
            <a:endParaRPr lang="el-GR"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500174"/>
            <a:ext cx="7858180" cy="2500330"/>
          </a:xfrm>
        </p:spPr>
        <p:txBody>
          <a:bodyPr>
            <a:normAutofit fontScale="90000"/>
          </a:bodyPr>
          <a:lstStyle/>
          <a:p>
            <a:r>
              <a:rPr lang="el-GR" sz="3100" dirty="0" smtClean="0">
                <a:solidFill>
                  <a:schemeClr val="accent3">
                    <a:lumMod val="75000"/>
                  </a:schemeClr>
                </a:solidFill>
                <a:hlinkClick r:id="rId2" action="ppaction://hlinksldjump"/>
              </a:rPr>
              <a:t/>
            </a:r>
            <a:br>
              <a:rPr lang="el-GR" sz="3100" dirty="0" smtClean="0">
                <a:solidFill>
                  <a:schemeClr val="accent3">
                    <a:lumMod val="75000"/>
                  </a:schemeClr>
                </a:solidFill>
                <a:hlinkClick r:id="rId2" action="ppaction://hlinksldjump"/>
              </a:rPr>
            </a:br>
            <a:r>
              <a:rPr lang="el-GR" sz="3200" b="1" i="1" dirty="0" smtClean="0">
                <a:solidFill>
                  <a:schemeClr val="accent1"/>
                </a:solidFill>
                <a:hlinkClick r:id="rId2" action="ppaction://hlinksldjump"/>
              </a:rPr>
              <a:t>Τα </a:t>
            </a:r>
            <a:r>
              <a:rPr lang="el-GR" sz="3200" b="1" i="1" dirty="0" err="1" smtClean="0">
                <a:solidFill>
                  <a:schemeClr val="accent1"/>
                </a:solidFill>
                <a:hlinkClick r:id="rId2" action="ppaction://hlinksldjump"/>
              </a:rPr>
              <a:t>επιτευγματα</a:t>
            </a:r>
            <a:r>
              <a:rPr lang="el-GR" sz="3200" b="1" i="1" dirty="0" smtClean="0">
                <a:solidFill>
                  <a:schemeClr val="accent1"/>
                </a:solidFill>
                <a:hlinkClick r:id="rId2" action="ppaction://hlinksldjump"/>
              </a:rPr>
              <a:t> της </a:t>
            </a:r>
            <a:r>
              <a:rPr lang="el-GR" sz="3200" b="1" i="1" dirty="0" err="1" smtClean="0">
                <a:solidFill>
                  <a:schemeClr val="accent1"/>
                </a:solidFill>
                <a:hlinkClick r:id="rId2" action="ppaction://hlinksldjump"/>
              </a:rPr>
              <a:t>ανθρωποτητας</a:t>
            </a:r>
            <a:r>
              <a:rPr lang="el-GR" sz="3200" b="1" i="1" dirty="0" smtClean="0">
                <a:solidFill>
                  <a:schemeClr val="accent1"/>
                </a:solidFill>
                <a:hlinkClick r:id="rId2" action="ppaction://hlinksldjump"/>
              </a:rPr>
              <a:t> σε </a:t>
            </a:r>
            <a:r>
              <a:rPr lang="el-GR" sz="3200" b="1" i="1" dirty="0" err="1" smtClean="0">
                <a:solidFill>
                  <a:schemeClr val="accent1"/>
                </a:solidFill>
                <a:hlinkClick r:id="rId2" action="ppaction://hlinksldjump"/>
              </a:rPr>
              <a:t>διαστημικα</a:t>
            </a:r>
            <a:r>
              <a:rPr lang="el-GR" sz="3200" b="1" i="1" dirty="0" smtClean="0">
                <a:solidFill>
                  <a:schemeClr val="accent1"/>
                </a:solidFill>
                <a:hlinkClick r:id="rId2" action="ppaction://hlinksldjump"/>
              </a:rPr>
              <a:t> </a:t>
            </a:r>
            <a:r>
              <a:rPr lang="el-GR" sz="3200" b="1" i="1" dirty="0" err="1" smtClean="0">
                <a:solidFill>
                  <a:schemeClr val="accent1"/>
                </a:solidFill>
                <a:hlinkClick r:id="rId2" action="ppaction://hlinksldjump"/>
              </a:rPr>
              <a:t>ταξιδια</a:t>
            </a:r>
            <a:r>
              <a:rPr lang="el-GR" sz="3200" b="1" i="1" dirty="0" smtClean="0">
                <a:solidFill>
                  <a:schemeClr val="accent1"/>
                </a:solidFill>
                <a:hlinkClick r:id="rId2" action="ppaction://hlinksldjump"/>
              </a:rPr>
              <a:t/>
            </a:r>
            <a:br>
              <a:rPr lang="el-GR" sz="3200" b="1" i="1" dirty="0" smtClean="0">
                <a:solidFill>
                  <a:schemeClr val="accent1"/>
                </a:solidFill>
                <a:hlinkClick r:id="rId2" action="ppaction://hlinksldjump"/>
              </a:rPr>
            </a:br>
            <a:r>
              <a:rPr lang="el-GR" sz="3200" b="1" i="1" dirty="0" smtClean="0">
                <a:solidFill>
                  <a:schemeClr val="accent1"/>
                </a:solidFill>
                <a:hlinkClick r:id="rId3" action="ppaction://hlinksldjump"/>
              </a:rPr>
              <a:t>Μελλοντικά ταξίδια στο διάστημα</a:t>
            </a:r>
            <a:r>
              <a:rPr lang="el-GR" sz="3200" b="1" i="1" dirty="0" smtClean="0">
                <a:solidFill>
                  <a:schemeClr val="accent1"/>
                </a:solidFill>
                <a:hlinkClick r:id="rId2" action="ppaction://hlinksldjump"/>
              </a:rPr>
              <a:t/>
            </a:r>
            <a:br>
              <a:rPr lang="el-GR" sz="3200" b="1" i="1" dirty="0" smtClean="0">
                <a:solidFill>
                  <a:schemeClr val="accent1"/>
                </a:solidFill>
                <a:hlinkClick r:id="rId2" action="ppaction://hlinksldjump"/>
              </a:rPr>
            </a:br>
            <a:r>
              <a:rPr lang="el-GR" sz="3200" dirty="0" smtClean="0">
                <a:solidFill>
                  <a:schemeClr val="accent1"/>
                </a:solidFill>
                <a:latin typeface="Georgia" pitchFamily="18" charset="0"/>
                <a:hlinkClick r:id="rId4" action="ppaction://hlinksldjump"/>
              </a:rPr>
              <a:t>Μπορούμε να κατοικήσουμε σε άλλους πλανήτες;</a:t>
            </a:r>
            <a:r>
              <a:rPr lang="el-GR" sz="3200" dirty="0" smtClean="0">
                <a:solidFill>
                  <a:schemeClr val="accent1"/>
                </a:solidFill>
                <a:latin typeface="Georgia" pitchFamily="18" charset="0"/>
              </a:rPr>
              <a:t/>
            </a:r>
            <a:br>
              <a:rPr lang="el-GR" sz="3200" dirty="0" smtClean="0">
                <a:solidFill>
                  <a:schemeClr val="accent1"/>
                </a:solidFill>
                <a:latin typeface="Georgia" pitchFamily="18" charset="0"/>
              </a:rPr>
            </a:br>
            <a:r>
              <a:rPr lang="el-GR" sz="3200" dirty="0" smtClean="0">
                <a:solidFill>
                  <a:schemeClr val="accent1"/>
                </a:solidFill>
                <a:hlinkClick r:id="rId5" action="ppaction://hlinksldjump"/>
              </a:rPr>
              <a:t>Εξωγήινη ζωή στον πλανήτη γη</a:t>
            </a:r>
            <a:r>
              <a:rPr lang="el-GR" sz="3200" dirty="0" smtClean="0"/>
              <a:t/>
            </a:r>
            <a:br>
              <a:rPr lang="el-GR" sz="3200" dirty="0" smtClean="0"/>
            </a:br>
            <a:r>
              <a:rPr lang="el-GR" b="1" dirty="0" smtClean="0">
                <a:ln>
                  <a:noFill/>
                </a:ln>
                <a:solidFill>
                  <a:schemeClr val="accent1"/>
                </a:solidFill>
                <a:effectLst/>
                <a:latin typeface="Georgia" pitchFamily="18" charset="0"/>
                <a:ea typeface="Arial Unicode MS" pitchFamily="34" charset="-128"/>
                <a:cs typeface="Times New Roman" pitchFamily="18" charset="0"/>
              </a:rPr>
              <a:t> </a:t>
            </a:r>
            <a:r>
              <a:rPr lang="el-GR" sz="3100" dirty="0" smtClean="0">
                <a:ln>
                  <a:noFill/>
                </a:ln>
                <a:solidFill>
                  <a:schemeClr val="accent1"/>
                </a:solidFill>
                <a:effectLst/>
                <a:latin typeface="Georgia" pitchFamily="18" charset="0"/>
                <a:ea typeface="Arial Unicode MS" pitchFamily="34" charset="-128"/>
                <a:cs typeface="Times New Roman" pitchFamily="18" charset="0"/>
                <a:hlinkClick r:id="rId6" action="ppaction://hlinksldjump"/>
              </a:rPr>
              <a:t>ΥΠΑΡΧΕΙ ΖΩΗ ΣΕ ΑΛΛΟΥΣ ΠΛΑΝΗΤΕΣ</a:t>
            </a:r>
            <a:endParaRPr lang="el-GR" sz="3100" dirty="0">
              <a:solidFill>
                <a:schemeClr val="accent1"/>
              </a:solidFill>
              <a:hlinkClick r:id="rId2" action="ppaction://hlinksldjump"/>
            </a:endParaRPr>
          </a:p>
        </p:txBody>
      </p:sp>
      <p:sp>
        <p:nvSpPr>
          <p:cNvPr id="5" name="4 - TextBox"/>
          <p:cNvSpPr txBox="1"/>
          <p:nvPr/>
        </p:nvSpPr>
        <p:spPr>
          <a:xfrm>
            <a:off x="285720" y="500042"/>
            <a:ext cx="7143800" cy="1015663"/>
          </a:xfrm>
          <a:prstGeom prst="rect">
            <a:avLst/>
          </a:prstGeom>
          <a:noFill/>
        </p:spPr>
        <p:txBody>
          <a:bodyPr wrap="square" rtlCol="0">
            <a:spAutoFit/>
          </a:bodyPr>
          <a:lstStyle/>
          <a:p>
            <a:r>
              <a:rPr lang="el-GR" sz="6000" b="1" dirty="0" smtClean="0">
                <a:solidFill>
                  <a:schemeClr val="bg1"/>
                </a:solidFill>
              </a:rPr>
              <a:t>Επιλογές</a:t>
            </a:r>
            <a:endParaRPr lang="el-GR" sz="6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inteacher\mathites\pc01\Α3\ASTP-patch.png"/>
          <p:cNvPicPr>
            <a:picLocks noChangeAspect="1" noChangeArrowheads="1"/>
          </p:cNvPicPr>
          <p:nvPr/>
        </p:nvPicPr>
        <p:blipFill>
          <a:blip r:embed="rId2"/>
          <a:srcRect/>
          <a:stretch>
            <a:fillRect/>
          </a:stretch>
        </p:blipFill>
        <p:spPr bwMode="auto">
          <a:xfrm>
            <a:off x="7000884" y="4714884"/>
            <a:ext cx="2143116" cy="2143116"/>
          </a:xfrm>
          <a:prstGeom prst="rect">
            <a:avLst/>
          </a:prstGeom>
          <a:noFill/>
        </p:spPr>
      </p:pic>
      <p:sp>
        <p:nvSpPr>
          <p:cNvPr id="2" name="1 - Τίτλος"/>
          <p:cNvSpPr>
            <a:spLocks noGrp="1"/>
          </p:cNvSpPr>
          <p:nvPr>
            <p:ph type="title"/>
          </p:nvPr>
        </p:nvSpPr>
        <p:spPr/>
        <p:txBody>
          <a:bodyPr>
            <a:normAutofit fontScale="90000"/>
          </a:bodyPr>
          <a:lstStyle/>
          <a:p>
            <a:r>
              <a:rPr lang="el-GR" dirty="0" smtClean="0"/>
              <a:t> </a:t>
            </a:r>
            <a:br>
              <a:rPr lang="el-GR" dirty="0" smtClean="0"/>
            </a:br>
            <a:r>
              <a:rPr lang="en-US" b="1" dirty="0" smtClean="0">
                <a:solidFill>
                  <a:schemeClr val="bg1"/>
                </a:solidFill>
              </a:rPr>
              <a:t>Apollo</a:t>
            </a:r>
            <a:r>
              <a:rPr lang="el-GR" b="1" dirty="0" smtClean="0">
                <a:solidFill>
                  <a:schemeClr val="bg1"/>
                </a:solidFill>
              </a:rPr>
              <a:t>-</a:t>
            </a:r>
            <a:r>
              <a:rPr lang="en-US" b="1" dirty="0" smtClean="0">
                <a:solidFill>
                  <a:schemeClr val="bg1"/>
                </a:solidFill>
              </a:rPr>
              <a:t>Soyuz Test Project</a:t>
            </a:r>
            <a:r>
              <a:rPr lang="el-GR" b="1" dirty="0" smtClean="0">
                <a:solidFill>
                  <a:schemeClr val="bg1"/>
                </a:solidFill>
              </a:rPr>
              <a:t/>
            </a:r>
            <a:br>
              <a:rPr lang="el-GR" b="1" dirty="0" smtClean="0">
                <a:solidFill>
                  <a:schemeClr val="bg1"/>
                </a:solidFill>
              </a:rPr>
            </a:br>
            <a:endParaRPr lang="el-GR" b="1" dirty="0">
              <a:solidFill>
                <a:schemeClr val="bg1"/>
              </a:solidFill>
            </a:endParaRPr>
          </a:p>
        </p:txBody>
      </p:sp>
      <p:sp>
        <p:nvSpPr>
          <p:cNvPr id="3" name="2 - Θέση περιεχομένου"/>
          <p:cNvSpPr>
            <a:spLocks noGrp="1"/>
          </p:cNvSpPr>
          <p:nvPr>
            <p:ph idx="1"/>
          </p:nvPr>
        </p:nvSpPr>
        <p:spPr/>
        <p:txBody>
          <a:bodyPr>
            <a:normAutofit/>
          </a:bodyPr>
          <a:lstStyle/>
          <a:p>
            <a:r>
              <a:rPr lang="el-GR" sz="2600" dirty="0" smtClean="0">
                <a:solidFill>
                  <a:schemeClr val="bg1"/>
                </a:solidFill>
                <a:latin typeface="Georgia" pitchFamily="18" charset="0"/>
              </a:rPr>
              <a:t>Το </a:t>
            </a:r>
            <a:r>
              <a:rPr lang="en-US" sz="2600" dirty="0" smtClean="0">
                <a:solidFill>
                  <a:schemeClr val="bg1"/>
                </a:solidFill>
                <a:latin typeface="Georgia" pitchFamily="18" charset="0"/>
              </a:rPr>
              <a:t>Apollo</a:t>
            </a:r>
            <a:r>
              <a:rPr lang="el-GR" sz="2600" dirty="0" smtClean="0">
                <a:solidFill>
                  <a:schemeClr val="bg1"/>
                </a:solidFill>
                <a:latin typeface="Georgia" pitchFamily="18" charset="0"/>
              </a:rPr>
              <a:t>-</a:t>
            </a:r>
            <a:r>
              <a:rPr lang="en-US" sz="2600" dirty="0" smtClean="0">
                <a:solidFill>
                  <a:schemeClr val="bg1"/>
                </a:solidFill>
                <a:latin typeface="Georgia" pitchFamily="18" charset="0"/>
              </a:rPr>
              <a:t>Soyuz test project</a:t>
            </a:r>
            <a:r>
              <a:rPr lang="el-GR" sz="2600" dirty="0" smtClean="0">
                <a:solidFill>
                  <a:schemeClr val="bg1"/>
                </a:solidFill>
                <a:latin typeface="Georgia" pitchFamily="18" charset="0"/>
              </a:rPr>
              <a:t> ήταν μια σειρά  αποστολών και δοκιμών που έγιναν για πρώτη φορά από την Αμερική και την Ρωσία μαζί. Τον Ιούλιο του 1975 έγινε το πρώτο βήμα για την γεφύρωση του χάσματος ανάμεσα στην Αμερική και την Ρωσία. Το πρότζεκτ περιλάμβανε την αποβίβαση μιας μονάδας εντολών με το Σοβιετικό </a:t>
            </a:r>
            <a:r>
              <a:rPr lang="en-US" sz="2600" dirty="0" smtClean="0">
                <a:solidFill>
                  <a:schemeClr val="bg1"/>
                </a:solidFill>
                <a:latin typeface="Georgia" pitchFamily="18" charset="0"/>
              </a:rPr>
              <a:t>Soyuz</a:t>
            </a:r>
            <a:r>
              <a:rPr lang="el-GR" sz="2600" dirty="0" smtClean="0">
                <a:solidFill>
                  <a:schemeClr val="bg1"/>
                </a:solidFill>
                <a:latin typeface="Georgia" pitchFamily="18" charset="0"/>
              </a:rPr>
              <a:t> 19 και την βοήθεια των Αμερικάνων που διέθεσαν ένα όχημα </a:t>
            </a:r>
            <a:r>
              <a:rPr lang="en-US" sz="2600" dirty="0" smtClean="0">
                <a:solidFill>
                  <a:schemeClr val="bg1"/>
                </a:solidFill>
                <a:latin typeface="Georgia" pitchFamily="18" charset="0"/>
              </a:rPr>
              <a:t>Apollo</a:t>
            </a:r>
            <a:r>
              <a:rPr lang="el-GR" sz="2600" dirty="0" smtClean="0">
                <a:solidFill>
                  <a:schemeClr val="bg1"/>
                </a:solidFill>
                <a:latin typeface="Georgia" pitchFamily="18" charset="0"/>
              </a:rPr>
              <a:t> που είχε ξεμείνει  από προηγούμενη αποστολή των Αμερικάνων από το πρόγραμμα </a:t>
            </a:r>
            <a:r>
              <a:rPr lang="en-US" sz="2600" dirty="0" smtClean="0">
                <a:solidFill>
                  <a:schemeClr val="bg1"/>
                </a:solidFill>
                <a:latin typeface="Georgia" pitchFamily="18" charset="0"/>
              </a:rPr>
              <a:t>Apollo</a:t>
            </a:r>
            <a:r>
              <a:rPr lang="el-GR" sz="2600" dirty="0" smtClean="0">
                <a:solidFill>
                  <a:schemeClr val="bg1"/>
                </a:solidFill>
                <a:latin typeface="Georgia" pitchFamily="18" charset="0"/>
              </a:rPr>
              <a:t>. </a:t>
            </a:r>
          </a:p>
          <a:p>
            <a:endParaRPr lang="el-GR"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irpng.png"/>
          <p:cNvPicPr>
            <a:picLocks noChangeAspect="1"/>
          </p:cNvPicPr>
          <p:nvPr/>
        </p:nvPicPr>
        <p:blipFill>
          <a:blip r:embed="rId2" cstate="email"/>
          <a:stretch>
            <a:fillRect/>
          </a:stretch>
        </p:blipFill>
        <p:spPr>
          <a:xfrm>
            <a:off x="4214810" y="4480357"/>
            <a:ext cx="4301461" cy="2377643"/>
          </a:xfrm>
          <a:prstGeom prst="rect">
            <a:avLst/>
          </a:prstGeom>
        </p:spPr>
      </p:pic>
      <p:sp>
        <p:nvSpPr>
          <p:cNvPr id="2" name="1 - Τίτλος"/>
          <p:cNvSpPr>
            <a:spLocks noGrp="1"/>
          </p:cNvSpPr>
          <p:nvPr>
            <p:ph type="title"/>
          </p:nvPr>
        </p:nvSpPr>
        <p:spPr/>
        <p:txBody>
          <a:bodyPr>
            <a:normAutofit/>
          </a:bodyPr>
          <a:lstStyle/>
          <a:p>
            <a:pPr lvl="0"/>
            <a:r>
              <a:rPr lang="en-US" b="1" dirty="0" smtClean="0">
                <a:solidFill>
                  <a:schemeClr val="bg1"/>
                </a:solidFill>
              </a:rPr>
              <a:t>Mir</a:t>
            </a:r>
            <a:endParaRPr lang="el-GR" b="1" dirty="0">
              <a:solidFill>
                <a:schemeClr val="bg1"/>
              </a:solidFill>
            </a:endParaRPr>
          </a:p>
        </p:txBody>
      </p:sp>
      <p:sp>
        <p:nvSpPr>
          <p:cNvPr id="3" name="2 - Θέση περιεχομένου"/>
          <p:cNvSpPr>
            <a:spLocks noGrp="1"/>
          </p:cNvSpPr>
          <p:nvPr>
            <p:ph idx="1"/>
          </p:nvPr>
        </p:nvSpPr>
        <p:spPr/>
        <p:txBody>
          <a:bodyPr>
            <a:normAutofit fontScale="70000" lnSpcReduction="20000"/>
          </a:bodyPr>
          <a:lstStyle/>
          <a:p>
            <a:pPr>
              <a:buFont typeface="Wingdings" pitchFamily="2" charset="2"/>
              <a:buChar char="v"/>
            </a:pPr>
            <a:r>
              <a:rPr lang="el-GR" sz="3400" dirty="0" smtClean="0">
                <a:solidFill>
                  <a:schemeClr val="bg1"/>
                </a:solidFill>
                <a:latin typeface="Georgia" pitchFamily="18" charset="0"/>
              </a:rPr>
              <a:t>Ο Μιρ ήταν ο 1</a:t>
            </a:r>
            <a:r>
              <a:rPr lang="el-GR" sz="3400" baseline="30000" dirty="0" smtClean="0">
                <a:solidFill>
                  <a:schemeClr val="bg1"/>
                </a:solidFill>
                <a:latin typeface="Georgia" pitchFamily="18" charset="0"/>
              </a:rPr>
              <a:t>ος</a:t>
            </a:r>
            <a:r>
              <a:rPr lang="el-GR" sz="3400" dirty="0" smtClean="0">
                <a:solidFill>
                  <a:schemeClr val="bg1"/>
                </a:solidFill>
                <a:latin typeface="Georgia" pitchFamily="18" charset="0"/>
              </a:rPr>
              <a:t> διαστημικός σταθμός που εκτόξευσε η Σοβιετική ένωση το 1981.</a:t>
            </a:r>
          </a:p>
          <a:p>
            <a:pPr>
              <a:buFont typeface="Wingdings" pitchFamily="2" charset="2"/>
              <a:buChar char="v"/>
            </a:pPr>
            <a:r>
              <a:rPr lang="el-GR" sz="3400" dirty="0" smtClean="0">
                <a:solidFill>
                  <a:schemeClr val="bg1"/>
                </a:solidFill>
                <a:latin typeface="Georgia" pitchFamily="18" charset="0"/>
              </a:rPr>
              <a:t>Ήταν ο 1</a:t>
            </a:r>
            <a:r>
              <a:rPr lang="el-GR" sz="3400" baseline="30000" dirty="0" smtClean="0">
                <a:solidFill>
                  <a:schemeClr val="bg1"/>
                </a:solidFill>
                <a:latin typeface="Georgia" pitchFamily="18" charset="0"/>
              </a:rPr>
              <a:t>ος</a:t>
            </a:r>
            <a:r>
              <a:rPr lang="el-GR" sz="3400" dirty="0" smtClean="0">
                <a:solidFill>
                  <a:schemeClr val="bg1"/>
                </a:solidFill>
                <a:latin typeface="Georgia" pitchFamily="18" charset="0"/>
              </a:rPr>
              <a:t> διαστημικός σταθμός που συμμετείχαν πληρώματα από τη Ρωσία , τις ΗΠΑ , την Ιαπωνία την Ευρώπη αλλά και την Αμερική.</a:t>
            </a:r>
          </a:p>
          <a:p>
            <a:pPr>
              <a:buFont typeface="Wingdings" pitchFamily="2" charset="2"/>
              <a:buChar char="v"/>
            </a:pPr>
            <a:r>
              <a:rPr lang="el-GR" sz="3400" dirty="0" smtClean="0">
                <a:solidFill>
                  <a:schemeClr val="bg1"/>
                </a:solidFill>
                <a:latin typeface="Georgia" pitchFamily="18" charset="0"/>
              </a:rPr>
              <a:t>Ήταν σε τροχιά για 15 χρόνια και πραγματοποίησε 89.067 περιστροφές της Γης, είχε παραπάνω από 1.000 βλάβες, μια πυρκαγιά και παραλίγο μια σύγκρουση με ανεφοδιαστικό σκάφος</a:t>
            </a:r>
          </a:p>
          <a:p>
            <a:pPr>
              <a:buFont typeface="Wingdings" pitchFamily="2" charset="2"/>
              <a:buChar char="v"/>
            </a:pPr>
            <a:r>
              <a:rPr lang="el-GR" sz="3400" dirty="0" smtClean="0">
                <a:solidFill>
                  <a:schemeClr val="bg1"/>
                </a:solidFill>
                <a:latin typeface="Georgia" pitchFamily="18" charset="0"/>
              </a:rPr>
              <a:t>Το τέλος του Μιρ ήταν στις 23 Μαρτίου 2001 κατά την επανείσοδο του στην ατμόσφαιρα. Τα κομμάτια του συνολικού βάρους 120 τόνων έπεσαν στον Ειρηνικό Ωκεανό σε μια περιοχή ανάμεσα στη Νέα Ζηλανδία και τη Χιλή, κοντά στα νησιά Φίτζι.</a:t>
            </a:r>
          </a:p>
          <a:p>
            <a:endParaRPr lang="el-G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buranpng.png"/>
          <p:cNvPicPr>
            <a:picLocks noChangeAspect="1"/>
          </p:cNvPicPr>
          <p:nvPr/>
        </p:nvPicPr>
        <p:blipFill>
          <a:blip r:embed="rId2" cstate="email"/>
          <a:stretch>
            <a:fillRect/>
          </a:stretch>
        </p:blipFill>
        <p:spPr>
          <a:xfrm rot="347938">
            <a:off x="4876041" y="4490309"/>
            <a:ext cx="4159024" cy="2366961"/>
          </a:xfrm>
          <a:prstGeom prst="rect">
            <a:avLst/>
          </a:prstGeom>
        </p:spPr>
      </p:pic>
      <p:sp>
        <p:nvSpPr>
          <p:cNvPr id="2" name="1 - Τίτλος"/>
          <p:cNvSpPr>
            <a:spLocks noGrp="1"/>
          </p:cNvSpPr>
          <p:nvPr>
            <p:ph type="title"/>
          </p:nvPr>
        </p:nvSpPr>
        <p:spPr/>
        <p:txBody>
          <a:bodyPr>
            <a:normAutofit/>
          </a:bodyPr>
          <a:lstStyle/>
          <a:p>
            <a:pPr lvl="0"/>
            <a:r>
              <a:rPr lang="en-US" b="1" dirty="0" smtClean="0">
                <a:solidFill>
                  <a:schemeClr val="bg1"/>
                </a:solidFill>
              </a:rPr>
              <a:t>Buran</a:t>
            </a:r>
            <a:endParaRPr lang="el-GR" b="1" dirty="0">
              <a:solidFill>
                <a:schemeClr val="bg1"/>
              </a:solidFill>
            </a:endParaRPr>
          </a:p>
        </p:txBody>
      </p:sp>
      <p:sp>
        <p:nvSpPr>
          <p:cNvPr id="3" name="2 - Θέση περιεχομένου"/>
          <p:cNvSpPr>
            <a:spLocks noGrp="1"/>
          </p:cNvSpPr>
          <p:nvPr>
            <p:ph idx="1"/>
          </p:nvPr>
        </p:nvSpPr>
        <p:spPr>
          <a:xfrm>
            <a:off x="500034" y="1500174"/>
            <a:ext cx="8229600" cy="4525963"/>
          </a:xfrm>
        </p:spPr>
        <p:txBody>
          <a:bodyPr>
            <a:normAutofit fontScale="77500" lnSpcReduction="20000"/>
          </a:bodyPr>
          <a:lstStyle/>
          <a:p>
            <a:pPr>
              <a:buFont typeface="Wingdings" pitchFamily="2" charset="2"/>
              <a:buChar char="v"/>
            </a:pPr>
            <a:r>
              <a:rPr lang="el-GR" sz="3100" dirty="0" smtClean="0">
                <a:solidFill>
                  <a:schemeClr val="bg1"/>
                </a:solidFill>
                <a:latin typeface="Georgia" pitchFamily="18" charset="0"/>
              </a:rPr>
              <a:t>Το Μπουράν αποτέλεσε το πρώτο και το μοναδικό διαστημικό λεωφορείο της Σοβιετικής Ένωσης. Το Μπουράν είχε σχεδιαστεί για μεταφορά κοσμοναυτών, εφοδίων, διαστημοπλοίων από την Γη στο διάστημα και αντίστροφα. Επίσης το λεωφορείο είχε σχεδιαστεί για εκτόξευση από συγκρότημα εκτόξευσης πάνω σε μεγάλο αεροπλάνο. </a:t>
            </a:r>
          </a:p>
          <a:p>
            <a:pPr>
              <a:buFont typeface="Wingdings" pitchFamily="2" charset="2"/>
              <a:buChar char="v"/>
            </a:pPr>
            <a:r>
              <a:rPr lang="el-GR" sz="3100" dirty="0" smtClean="0">
                <a:solidFill>
                  <a:schemeClr val="bg1"/>
                </a:solidFill>
                <a:latin typeface="Georgia" pitchFamily="18" charset="0"/>
              </a:rPr>
              <a:t>Το Μπουράν ολοκλήρωσε μια μη επανδρωμένη πτήση το 1988 πριν από την ακύρωση του Σοβιετικού προγράμματος το 1993. Στις 12 Μαΐου 2002 το υπόστεγο όπου στεγαζόταν το Μπουράν στο Καζακστάν κατέρρευσε, λόγω κακής συντήρησης.</a:t>
            </a:r>
          </a:p>
          <a:p>
            <a:pPr>
              <a:buFont typeface="Wingdings" pitchFamily="2" charset="2"/>
              <a:buChar char="v"/>
            </a:pPr>
            <a:r>
              <a:rPr lang="el-GR" sz="3100" dirty="0" smtClean="0">
                <a:solidFill>
                  <a:schemeClr val="bg1"/>
                </a:solidFill>
                <a:latin typeface="Georgia" pitchFamily="18" charset="0"/>
              </a:rPr>
              <a:t> Τα επιτευγματα του Μπουράν ήταν η διπλή περιστροφή γύρω από την γη σε 3 ώρες και 25 λεπτά.</a:t>
            </a:r>
          </a:p>
          <a:p>
            <a:endParaRPr lang="el-GR"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inteacher\mathites\pc01\Α3\ISS-01b.png"/>
          <p:cNvPicPr>
            <a:picLocks noChangeAspect="1" noChangeArrowheads="1"/>
          </p:cNvPicPr>
          <p:nvPr/>
        </p:nvPicPr>
        <p:blipFill>
          <a:blip r:embed="rId2" cstate="email"/>
          <a:srcRect/>
          <a:stretch>
            <a:fillRect/>
          </a:stretch>
        </p:blipFill>
        <p:spPr bwMode="auto">
          <a:xfrm rot="923258">
            <a:off x="5019538" y="3671716"/>
            <a:ext cx="3846369" cy="2972801"/>
          </a:xfrm>
          <a:prstGeom prst="rect">
            <a:avLst/>
          </a:prstGeom>
          <a:noFill/>
        </p:spPr>
      </p:pic>
      <p:sp>
        <p:nvSpPr>
          <p:cNvPr id="2" name="1 - Τίτλος"/>
          <p:cNvSpPr>
            <a:spLocks noGrp="1"/>
          </p:cNvSpPr>
          <p:nvPr>
            <p:ph type="title"/>
          </p:nvPr>
        </p:nvSpPr>
        <p:spPr>
          <a:xfrm>
            <a:off x="414366" y="214298"/>
            <a:ext cx="8229600" cy="1143000"/>
          </a:xfrm>
        </p:spPr>
        <p:txBody>
          <a:bodyPr>
            <a:normAutofit fontScale="90000"/>
          </a:bodyPr>
          <a:lstStyle/>
          <a:p>
            <a:pPr lvl="0"/>
            <a:r>
              <a:rPr lang="en-US" i="1" u="sng" dirty="0" smtClean="0">
                <a:solidFill>
                  <a:schemeClr val="bg1"/>
                </a:solidFill>
              </a:rPr>
              <a:t>ISS</a:t>
            </a:r>
            <a:r>
              <a:rPr lang="el-GR" i="1" u="sng" dirty="0" smtClean="0">
                <a:solidFill>
                  <a:schemeClr val="bg1"/>
                </a:solidFill>
              </a:rPr>
              <a:t> (</a:t>
            </a:r>
            <a:r>
              <a:rPr lang="el-GR" b="1" dirty="0" smtClean="0">
                <a:solidFill>
                  <a:schemeClr val="bg1"/>
                </a:solidFill>
              </a:rPr>
              <a:t>Διεθνής Διαστημικός Σταθμός</a:t>
            </a:r>
            <a:r>
              <a:rPr b="1" smtClean="0">
                <a:solidFill>
                  <a:schemeClr val="bg1"/>
                </a:solidFill>
              </a:rPr>
              <a:t>)</a:t>
            </a:r>
            <a:endParaRPr lang="el-GR" b="1" dirty="0">
              <a:solidFill>
                <a:schemeClr val="bg1"/>
              </a:solidFill>
            </a:endParaRPr>
          </a:p>
        </p:txBody>
      </p:sp>
      <p:sp>
        <p:nvSpPr>
          <p:cNvPr id="3" name="2 - Θέση περιεχομένου"/>
          <p:cNvSpPr>
            <a:spLocks noGrp="1"/>
          </p:cNvSpPr>
          <p:nvPr>
            <p:ph idx="1"/>
          </p:nvPr>
        </p:nvSpPr>
        <p:spPr/>
        <p:txBody>
          <a:bodyPr>
            <a:normAutofit fontScale="47500" lnSpcReduction="20000"/>
          </a:bodyPr>
          <a:lstStyle/>
          <a:p>
            <a:pPr>
              <a:buFont typeface="Wingdings" pitchFamily="2" charset="2"/>
              <a:buChar char="v"/>
            </a:pPr>
            <a:r>
              <a:rPr lang="el-GR" sz="4400" dirty="0" smtClean="0">
                <a:solidFill>
                  <a:schemeClr val="bg1"/>
                </a:solidFill>
                <a:latin typeface="Georgia" pitchFamily="18" charset="0"/>
              </a:rPr>
              <a:t>Ο </a:t>
            </a:r>
            <a:r>
              <a:rPr lang="en-US" sz="4400" dirty="0" smtClean="0">
                <a:solidFill>
                  <a:schemeClr val="bg1"/>
                </a:solidFill>
                <a:latin typeface="Georgia" pitchFamily="18" charset="0"/>
              </a:rPr>
              <a:t>ISS</a:t>
            </a:r>
            <a:r>
              <a:rPr lang="el-GR" sz="4400" dirty="0" smtClean="0">
                <a:solidFill>
                  <a:schemeClr val="bg1"/>
                </a:solidFill>
                <a:latin typeface="Georgia" pitchFamily="18" charset="0"/>
              </a:rPr>
              <a:t> (</a:t>
            </a:r>
            <a:r>
              <a:rPr lang="en-US" sz="4400" dirty="0" smtClean="0">
                <a:solidFill>
                  <a:schemeClr val="bg1"/>
                </a:solidFill>
                <a:latin typeface="Georgia" pitchFamily="18" charset="0"/>
              </a:rPr>
              <a:t>International Space Station</a:t>
            </a:r>
            <a:r>
              <a:rPr lang="el-GR" sz="4400" dirty="0" smtClean="0">
                <a:solidFill>
                  <a:schemeClr val="bg1"/>
                </a:solidFill>
                <a:latin typeface="Georgia" pitchFamily="18" charset="0"/>
              </a:rPr>
              <a:t>) δηλαδή ο Διεθνής Διαστημικός Σταθμός είναι ένα ογκώδες διαστημόπλοιο που περιφέρεται γύρω από τη Γη και μάλιστα σε απόσταση 220μίλια από αυτή. Λειτουργεί ως διαστημικό εργαστήριο όπου εργάζονται και μένουν αστροναύτες. Ο σταθμός αποτελείται από αρκετά κομμάτια, τα οποία συναρμολογήθηκαν στο διάστημα. Το πρώτο κομμάτι  τοποθετήθηκε το 1998 από Ρωσικό πύραυλο. Στις 2 Νοέμβρη του 2000 έφτασε το πρώτο πλήρωμα που επάνδρωσε τον σταθμό. Το 2011 τοποθετήθηκε και το τελευταίο κομμάτι. </a:t>
            </a:r>
          </a:p>
          <a:p>
            <a:pPr>
              <a:buFont typeface="Wingdings" pitchFamily="2" charset="2"/>
              <a:buChar char="v"/>
            </a:pPr>
            <a:r>
              <a:rPr lang="el-GR" sz="4400" dirty="0" smtClean="0">
                <a:solidFill>
                  <a:schemeClr val="bg1"/>
                </a:solidFill>
                <a:latin typeface="Georgia" pitchFamily="18" charset="0"/>
              </a:rPr>
              <a:t> </a:t>
            </a:r>
            <a:r>
              <a:rPr lang="en-US" sz="4400" dirty="0" smtClean="0">
                <a:solidFill>
                  <a:schemeClr val="bg1"/>
                </a:solidFill>
                <a:latin typeface="Georgia" pitchFamily="18" charset="0"/>
              </a:rPr>
              <a:t>O</a:t>
            </a:r>
            <a:r>
              <a:rPr lang="el-GR" sz="4400" dirty="0" smtClean="0">
                <a:solidFill>
                  <a:schemeClr val="bg1"/>
                </a:solidFill>
                <a:latin typeface="Georgia" pitchFamily="18" charset="0"/>
              </a:rPr>
              <a:t> σταθμός εσωτερικά είναι τόσο </a:t>
            </a:r>
            <a:endParaRPr lang="en-US" sz="4400" dirty="0" smtClean="0">
              <a:solidFill>
                <a:schemeClr val="bg1"/>
              </a:solidFill>
              <a:latin typeface="Georgia" pitchFamily="18" charset="0"/>
            </a:endParaRPr>
          </a:p>
          <a:p>
            <a:pPr>
              <a:buNone/>
            </a:pPr>
            <a:r>
              <a:rPr lang="en-US" sz="4400" dirty="0" smtClean="0">
                <a:solidFill>
                  <a:schemeClr val="bg1"/>
                </a:solidFill>
                <a:latin typeface="Georgia" pitchFamily="18" charset="0"/>
              </a:rPr>
              <a:t>       </a:t>
            </a:r>
            <a:r>
              <a:rPr lang="el-GR" sz="4400" dirty="0" smtClean="0">
                <a:solidFill>
                  <a:schemeClr val="bg1"/>
                </a:solidFill>
                <a:latin typeface="Georgia" pitchFamily="18" charset="0"/>
              </a:rPr>
              <a:t>μεγάλος όσο ένα σπίτι με πέντε υπνοδωμάτια. </a:t>
            </a:r>
            <a:endParaRPr lang="en-US" sz="4400" dirty="0" smtClean="0">
              <a:solidFill>
                <a:schemeClr val="bg1"/>
              </a:solidFill>
              <a:latin typeface="Georgia" pitchFamily="18" charset="0"/>
            </a:endParaRPr>
          </a:p>
          <a:p>
            <a:pPr>
              <a:buNone/>
            </a:pPr>
            <a:r>
              <a:rPr lang="en-US" sz="4400" dirty="0" smtClean="0">
                <a:solidFill>
                  <a:schemeClr val="bg1"/>
                </a:solidFill>
                <a:latin typeface="Georgia" pitchFamily="18" charset="0"/>
              </a:rPr>
              <a:t>       </a:t>
            </a:r>
            <a:r>
              <a:rPr lang="el-GR" sz="4400" dirty="0" smtClean="0">
                <a:solidFill>
                  <a:schemeClr val="bg1"/>
                </a:solidFill>
                <a:latin typeface="Georgia" pitchFamily="18" charset="0"/>
              </a:rPr>
              <a:t>Έχει δύο τουαλέτες, ένα γυμναστήριο, και ένα μεγάλο καμαροειδές  </a:t>
            </a:r>
            <a:r>
              <a:rPr lang="en-US" sz="4400" dirty="0" smtClean="0">
                <a:solidFill>
                  <a:schemeClr val="bg1"/>
                </a:solidFill>
                <a:latin typeface="Georgia" pitchFamily="18" charset="0"/>
              </a:rPr>
              <a:t>  </a:t>
            </a:r>
            <a:r>
              <a:rPr lang="el-GR" sz="4400" dirty="0" smtClean="0">
                <a:solidFill>
                  <a:schemeClr val="bg1"/>
                </a:solidFill>
                <a:latin typeface="Georgia" pitchFamily="18" charset="0"/>
              </a:rPr>
              <a:t>παράθυρο με θέα στο διάστημα και την Γη.</a:t>
            </a:r>
            <a:endParaRPr lang="en-US" sz="4400" dirty="0" smtClean="0">
              <a:solidFill>
                <a:schemeClr val="bg1"/>
              </a:solidFill>
              <a:latin typeface="Georgia" pitchFamily="18" charset="0"/>
            </a:endParaRPr>
          </a:p>
          <a:p>
            <a:pPr>
              <a:buNone/>
            </a:pPr>
            <a:r>
              <a:rPr lang="en-US" sz="4400" dirty="0" smtClean="0">
                <a:solidFill>
                  <a:schemeClr val="bg1"/>
                </a:solidFill>
                <a:latin typeface="Georgia" pitchFamily="18" charset="0"/>
              </a:rPr>
              <a:t>      </a:t>
            </a:r>
            <a:r>
              <a:rPr lang="el-GR" sz="4400" dirty="0" smtClean="0">
                <a:solidFill>
                  <a:schemeClr val="bg1"/>
                </a:solidFill>
                <a:latin typeface="Georgia" pitchFamily="18" charset="0"/>
              </a:rPr>
              <a:t>Περιέχει εργαστήρια της ΗΠΑ, της Ρωσίας, </a:t>
            </a:r>
            <a:endParaRPr lang="en-US" sz="4400" dirty="0" smtClean="0">
              <a:solidFill>
                <a:schemeClr val="bg1"/>
              </a:solidFill>
              <a:latin typeface="Georgia" pitchFamily="18" charset="0"/>
            </a:endParaRPr>
          </a:p>
          <a:p>
            <a:pPr>
              <a:buNone/>
            </a:pPr>
            <a:r>
              <a:rPr lang="en-US" sz="4400" dirty="0" smtClean="0">
                <a:solidFill>
                  <a:schemeClr val="bg1"/>
                </a:solidFill>
                <a:latin typeface="Georgia" pitchFamily="18" charset="0"/>
              </a:rPr>
              <a:t>      </a:t>
            </a:r>
            <a:r>
              <a:rPr lang="el-GR" sz="4400" dirty="0" smtClean="0">
                <a:solidFill>
                  <a:schemeClr val="bg1"/>
                </a:solidFill>
                <a:latin typeface="Georgia" pitchFamily="18" charset="0"/>
              </a:rPr>
              <a:t>της Ιαπωνίας και της Ευρώπης. </a:t>
            </a:r>
          </a:p>
          <a:p>
            <a:endParaRPr lang="el-GR"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ΣΥΜΠΕΡΑΣΜΑ ΕΡΕΥΝΑΣ</a:t>
            </a:r>
            <a:endParaRPr lang="el-GR" dirty="0">
              <a:solidFill>
                <a:schemeClr val="bg1"/>
              </a:solidFill>
            </a:endParaRPr>
          </a:p>
        </p:txBody>
      </p:sp>
      <p:sp>
        <p:nvSpPr>
          <p:cNvPr id="3" name="2 - Θέση περιεχομένου"/>
          <p:cNvSpPr>
            <a:spLocks noGrp="1"/>
          </p:cNvSpPr>
          <p:nvPr>
            <p:ph idx="1"/>
          </p:nvPr>
        </p:nvSpPr>
        <p:spPr/>
        <p:txBody>
          <a:bodyPr>
            <a:normAutofit/>
          </a:bodyPr>
          <a:lstStyle/>
          <a:p>
            <a:pPr>
              <a:buFont typeface="Wingdings" pitchFamily="2" charset="2"/>
              <a:buChar char="v"/>
            </a:pPr>
            <a:r>
              <a:rPr lang="el-GR" dirty="0" smtClean="0">
                <a:solidFill>
                  <a:schemeClr val="bg1"/>
                </a:solidFill>
                <a:latin typeface="Georgia" pitchFamily="18" charset="0"/>
              </a:rPr>
              <a:t>Αν αναλογιστούμε τις αποστολές που ήδη έχουν γίνει, καθώς και το χρονικό διάστημα μεταξύ αυτών, μπορούμε να δούμε την ραγδαία εξέλιξη της τεχνολογίας των πυραύλων και των διαστημοπλοίων τα τελευταία χρόνια. Αν και σημαντικά, θέλουμε να πιστεύουμε πως τα βήματα που έχουν γίνει τα τελευταία χρόνια στην εξερεύνηση και κατανόηση του διαστήματος είναι μονάχα η αρχή μιας ατελείωτης περιπέτειας στο άπειρο διάστημα.</a:t>
            </a:r>
          </a:p>
          <a:p>
            <a:endParaRPr lang="el-GR" dirty="0"/>
          </a:p>
        </p:txBody>
      </p:sp>
      <p:sp>
        <p:nvSpPr>
          <p:cNvPr id="4" name="3 - TextBox"/>
          <p:cNvSpPr txBox="1"/>
          <p:nvPr/>
        </p:nvSpPr>
        <p:spPr>
          <a:xfrm>
            <a:off x="6715140" y="6072206"/>
            <a:ext cx="1928826" cy="461665"/>
          </a:xfrm>
          <a:prstGeom prst="rect">
            <a:avLst/>
          </a:prstGeom>
          <a:noFill/>
        </p:spPr>
        <p:txBody>
          <a:bodyPr wrap="square" rtlCol="0">
            <a:spAutoFit/>
          </a:bodyPr>
          <a:lstStyle/>
          <a:p>
            <a:r>
              <a:rPr lang="el-GR" sz="2400" dirty="0" smtClean="0">
                <a:hlinkClick r:id="rId2" action="ppaction://hlinksldjump"/>
              </a:rPr>
              <a:t>Επιλογές</a:t>
            </a:r>
            <a:endParaRPr lang="el-GR" sz="2400"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214414" y="3786190"/>
            <a:ext cx="6400800" cy="1752600"/>
          </a:xfrm>
        </p:spPr>
        <p:txBody>
          <a:bodyPr>
            <a:normAutofit fontScale="25000" lnSpcReduction="20000"/>
          </a:bodyPr>
          <a:lstStyle/>
          <a:p>
            <a:r>
              <a:rPr lang="el-GR" sz="8000" dirty="0" smtClean="0">
                <a:solidFill>
                  <a:schemeClr val="bg1"/>
                </a:solidFill>
                <a:latin typeface="Georgia" pitchFamily="18" charset="0"/>
              </a:rPr>
              <a:t>ΕΙΡΗΝΗ ΜΟΥΣΤΑΚΗ</a:t>
            </a:r>
          </a:p>
          <a:p>
            <a:r>
              <a:rPr lang="el-GR" sz="8000" dirty="0" smtClean="0">
                <a:solidFill>
                  <a:schemeClr val="bg1"/>
                </a:solidFill>
                <a:latin typeface="Georgia" pitchFamily="18" charset="0"/>
              </a:rPr>
              <a:t>ΖΩΗ ΜΠΑΚΗ</a:t>
            </a:r>
          </a:p>
          <a:p>
            <a:r>
              <a:rPr lang="el-GR" sz="8000" dirty="0" smtClean="0">
                <a:solidFill>
                  <a:schemeClr val="bg1"/>
                </a:solidFill>
                <a:latin typeface="Georgia" pitchFamily="18" charset="0"/>
              </a:rPr>
              <a:t>ΘΑΝΟΣ ΠΑΠΑΔΟΓΙΑΝΝΗΣ</a:t>
            </a:r>
          </a:p>
          <a:p>
            <a:r>
              <a:rPr lang="el-GR" sz="8000" dirty="0" smtClean="0">
                <a:solidFill>
                  <a:schemeClr val="bg1"/>
                </a:solidFill>
                <a:latin typeface="Georgia" pitchFamily="18" charset="0"/>
              </a:rPr>
              <a:t>ΠΕΛΑ ΠΑΠΑΖΗΣΗ</a:t>
            </a:r>
          </a:p>
          <a:p>
            <a:r>
              <a:rPr lang="el-GR" sz="8000" dirty="0" smtClean="0">
                <a:solidFill>
                  <a:schemeClr val="bg1"/>
                </a:solidFill>
                <a:latin typeface="Georgia" pitchFamily="18" charset="0"/>
              </a:rPr>
              <a:t>Α3 2017</a:t>
            </a:r>
          </a:p>
          <a:p>
            <a:r>
              <a:rPr lang="el-GR" sz="8000" dirty="0" smtClean="0">
                <a:solidFill>
                  <a:schemeClr val="bg1"/>
                </a:solidFill>
                <a:latin typeface="Georgia" pitchFamily="18" charset="0"/>
              </a:rPr>
              <a:t>3</a:t>
            </a:r>
            <a:r>
              <a:rPr lang="el-GR" sz="8000" baseline="30000" dirty="0" smtClean="0">
                <a:solidFill>
                  <a:schemeClr val="bg1"/>
                </a:solidFill>
                <a:latin typeface="Georgia" pitchFamily="18" charset="0"/>
              </a:rPr>
              <a:t>Ο</a:t>
            </a:r>
            <a:r>
              <a:rPr lang="el-GR" sz="8000" dirty="0" smtClean="0">
                <a:solidFill>
                  <a:schemeClr val="bg1"/>
                </a:solidFill>
                <a:latin typeface="Georgia" pitchFamily="18" charset="0"/>
              </a:rPr>
              <a:t> ΓΕΝΙΚΟ ΛΥΚΕΙΟ ΠΑΛΑΙΟΥ ΦΑΛΗΡΟΥ</a:t>
            </a:r>
          </a:p>
          <a:p>
            <a:endParaRPr lang="el-GR" sz="9300" dirty="0" smtClean="0"/>
          </a:p>
        </p:txBody>
      </p:sp>
      <p:sp>
        <p:nvSpPr>
          <p:cNvPr id="2" name="1 - Τίτλος"/>
          <p:cNvSpPr>
            <a:spLocks noGrp="1"/>
          </p:cNvSpPr>
          <p:nvPr>
            <p:ph type="ctrTitle"/>
          </p:nvPr>
        </p:nvSpPr>
        <p:spPr>
          <a:xfrm>
            <a:off x="428596" y="1500174"/>
            <a:ext cx="8305800" cy="1981200"/>
          </a:xfrm>
        </p:spPr>
        <p:txBody>
          <a:bodyPr>
            <a:noAutofit/>
          </a:bodyPr>
          <a:lstStyle/>
          <a:p>
            <a:r>
              <a:rPr lang="el-GR" sz="3600" b="1" dirty="0" smtClean="0">
                <a:solidFill>
                  <a:schemeClr val="bg1"/>
                </a:solidFill>
              </a:rPr>
              <a:t>ΜΕΛΛΟΝΤΙΚΑ ΤΑΞΙΔΙΑ ΣΤΟ ΔΙΑΣΤΗΜΑ </a:t>
            </a:r>
            <a:endParaRPr lang="el-GR" sz="3600" b="1"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ΕΙΣΑΓΩΓΗ</a:t>
            </a:r>
            <a:endParaRPr lang="el-GR" dirty="0">
              <a:solidFill>
                <a:schemeClr val="bg1"/>
              </a:solidFill>
            </a:endParaRPr>
          </a:p>
        </p:txBody>
      </p:sp>
      <p:sp>
        <p:nvSpPr>
          <p:cNvPr id="3" name="2 - Θέση περιεχομένου"/>
          <p:cNvSpPr>
            <a:spLocks noGrp="1"/>
          </p:cNvSpPr>
          <p:nvPr>
            <p:ph sz="half" idx="1"/>
          </p:nvPr>
        </p:nvSpPr>
        <p:spPr/>
        <p:txBody>
          <a:bodyPr>
            <a:normAutofit fontScale="77500" lnSpcReduction="20000"/>
          </a:bodyPr>
          <a:lstStyle/>
          <a:p>
            <a:r>
              <a:rPr lang="el-GR" sz="2800" dirty="0" smtClean="0">
                <a:solidFill>
                  <a:schemeClr val="bg1"/>
                </a:solidFill>
              </a:rPr>
              <a:t>Το διάστημα είναι ένας αχανής χώρος στον οποίο κινούνται τα ουράνια σώματα , το ταξίδι σε αυτό είναι ένα θέμα το οποίο έχει απασχολήσει τους ανθρώπους εδώ και πολλά χρόνια . Ενώ έχουν αναπτυχτεί πολλοί τρόποι για να επιτευχτεί αυτό, οι επιστήμονες προσπαθούν μέχρι και σήμερα να βρουν νέες μεθόδους  για να γίνονται ταξίδια με μεγαλύτερη διάρκεια και επιτυχία.</a:t>
            </a:r>
          </a:p>
          <a:p>
            <a:endParaRPr lang="el-GR" dirty="0"/>
          </a:p>
        </p:txBody>
      </p:sp>
      <p:sp>
        <p:nvSpPr>
          <p:cNvPr id="4" name="3 - Θέση περιεχομένου"/>
          <p:cNvSpPr>
            <a:spLocks noGrp="1"/>
          </p:cNvSpPr>
          <p:nvPr>
            <p:ph sz="half" idx="2"/>
          </p:nvPr>
        </p:nvSpPr>
        <p:spPr/>
        <p:txBody>
          <a:bodyPr>
            <a:normAutofit fontScale="77500" lnSpcReduction="20000"/>
          </a:bodyPr>
          <a:lstStyle/>
          <a:p>
            <a:pPr>
              <a:buNone/>
            </a:pPr>
            <a:r>
              <a:rPr lang="el-GR" dirty="0" smtClean="0"/>
              <a:t>   </a:t>
            </a:r>
          </a:p>
          <a:p>
            <a:pPr>
              <a:buNone/>
            </a:pPr>
            <a:endParaRPr lang="el-GR" dirty="0"/>
          </a:p>
        </p:txBody>
      </p:sp>
      <p:pic>
        <p:nvPicPr>
          <p:cNvPr id="16386" name="Picture 2" descr="Αποτέλεσμα εικόνας για space"/>
          <p:cNvPicPr>
            <a:picLocks noChangeAspect="1" noChangeArrowheads="1"/>
          </p:cNvPicPr>
          <p:nvPr/>
        </p:nvPicPr>
        <p:blipFill>
          <a:blip r:embed="rId2" cstate="email"/>
          <a:srcRect/>
          <a:stretch>
            <a:fillRect/>
          </a:stretch>
        </p:blipFill>
        <p:spPr bwMode="auto">
          <a:xfrm>
            <a:off x="4714876" y="1643050"/>
            <a:ext cx="4143404" cy="4143404"/>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a:xfrm>
            <a:off x="428596" y="714356"/>
            <a:ext cx="8305800" cy="1981200"/>
          </a:xfrm>
        </p:spPr>
        <p:txBody>
          <a:bodyPr/>
          <a:lstStyle/>
          <a:p>
            <a:r>
              <a:rPr lang="el-GR" dirty="0" smtClean="0">
                <a:solidFill>
                  <a:schemeClr val="bg1"/>
                </a:solidFill>
              </a:rPr>
              <a:t>Τα επόμενα βήματα της </a:t>
            </a:r>
            <a:r>
              <a:rPr lang="en-US" dirty="0" smtClean="0">
                <a:solidFill>
                  <a:schemeClr val="bg1"/>
                </a:solidFill>
              </a:rPr>
              <a:t>NASA</a:t>
            </a:r>
            <a:endParaRPr lang="el-GR" dirty="0">
              <a:solidFill>
                <a:schemeClr val="bg1"/>
              </a:solidFill>
            </a:endParaRPr>
          </a:p>
        </p:txBody>
      </p:sp>
      <p:pic>
        <p:nvPicPr>
          <p:cNvPr id="2052" name="Picture 4" descr="https://www.nasa.gov/sites/default/files/thumbnails/image/helmet-mars-3000.jpg"/>
          <p:cNvPicPr>
            <a:picLocks noChangeAspect="1" noChangeArrowheads="1"/>
          </p:cNvPicPr>
          <p:nvPr/>
        </p:nvPicPr>
        <p:blipFill>
          <a:blip r:embed="rId2" cstate="email"/>
          <a:srcRect/>
          <a:stretch>
            <a:fillRect/>
          </a:stretch>
        </p:blipFill>
        <p:spPr bwMode="auto">
          <a:xfrm>
            <a:off x="2643174" y="3714752"/>
            <a:ext cx="3952935" cy="2964701"/>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40000" lnSpcReduction="20000"/>
          </a:bodyPr>
          <a:lstStyle/>
          <a:p>
            <a:pPr>
              <a:buClr>
                <a:schemeClr val="accent1"/>
              </a:buClr>
              <a:buFont typeface="Arial" pitchFamily="34" charset="0"/>
              <a:buChar char="•"/>
            </a:pPr>
            <a:r>
              <a:rPr lang="el-GR" sz="5000" dirty="0" smtClean="0">
                <a:solidFill>
                  <a:schemeClr val="bg1"/>
                </a:solidFill>
              </a:rPr>
              <a:t>Η </a:t>
            </a:r>
            <a:r>
              <a:rPr lang="en-US" sz="5000" dirty="0" smtClean="0">
                <a:solidFill>
                  <a:schemeClr val="bg1"/>
                </a:solidFill>
              </a:rPr>
              <a:t>NASA</a:t>
            </a:r>
            <a:r>
              <a:rPr lang="el-GR" sz="5000" dirty="0" smtClean="0">
                <a:solidFill>
                  <a:schemeClr val="bg1"/>
                </a:solidFill>
              </a:rPr>
              <a:t> προγραμματίζει να εκτοξεύσει το </a:t>
            </a:r>
            <a:r>
              <a:rPr lang="en-US" sz="5000" dirty="0" smtClean="0">
                <a:solidFill>
                  <a:schemeClr val="bg1"/>
                </a:solidFill>
              </a:rPr>
              <a:t>transiting exoplanet survey satellite</a:t>
            </a:r>
            <a:r>
              <a:rPr lang="el-GR" sz="5000" dirty="0" smtClean="0">
                <a:solidFill>
                  <a:schemeClr val="bg1"/>
                </a:solidFill>
              </a:rPr>
              <a:t>,  το οποίο θα φτάσει σε πλανήτες έξω από το ηλιακό μας σύστημα μετά από τον Ιούνιο του 2018.</a:t>
            </a:r>
            <a:endParaRPr lang="en-US" sz="5000" dirty="0" smtClean="0">
              <a:solidFill>
                <a:schemeClr val="bg1"/>
              </a:solidFill>
            </a:endParaRPr>
          </a:p>
          <a:p>
            <a:pPr>
              <a:buClr>
                <a:schemeClr val="accent1"/>
              </a:buClr>
            </a:pPr>
            <a:endParaRPr lang="el-GR" sz="5000" dirty="0" smtClean="0">
              <a:solidFill>
                <a:schemeClr val="bg1"/>
              </a:solidFill>
            </a:endParaRPr>
          </a:p>
          <a:p>
            <a:pPr>
              <a:buClr>
                <a:schemeClr val="accent1"/>
              </a:buClr>
              <a:buFont typeface="Arial" pitchFamily="34" charset="0"/>
              <a:buChar char="•"/>
            </a:pPr>
            <a:r>
              <a:rPr lang="el-GR" sz="5000" dirty="0" smtClean="0">
                <a:solidFill>
                  <a:schemeClr val="bg1"/>
                </a:solidFill>
              </a:rPr>
              <a:t>Επίσης προγραμματίζει μία αποστολή στον Δία το 2020.</a:t>
            </a:r>
            <a:endParaRPr lang="en-US" sz="5000" dirty="0" smtClean="0">
              <a:solidFill>
                <a:schemeClr val="bg1"/>
              </a:solidFill>
            </a:endParaRPr>
          </a:p>
          <a:p>
            <a:pPr>
              <a:buClr>
                <a:schemeClr val="accent1"/>
              </a:buClr>
            </a:pPr>
            <a:endParaRPr lang="el-GR" sz="5000" dirty="0" smtClean="0">
              <a:solidFill>
                <a:schemeClr val="bg1"/>
              </a:solidFill>
            </a:endParaRPr>
          </a:p>
          <a:p>
            <a:pPr>
              <a:buClr>
                <a:schemeClr val="accent1"/>
              </a:buClr>
              <a:buFont typeface="Arial" pitchFamily="34" charset="0"/>
              <a:buChar char="•"/>
            </a:pPr>
            <a:r>
              <a:rPr lang="el-GR" sz="5000" dirty="0" smtClean="0">
                <a:solidFill>
                  <a:schemeClr val="bg1"/>
                </a:solidFill>
              </a:rPr>
              <a:t>Στο νέο της διαστημικό κέντρο στην Φλόριντα ,ένας από τους πυραύλους του </a:t>
            </a:r>
            <a:r>
              <a:rPr lang="en-US" sz="5000" dirty="0" smtClean="0">
                <a:solidFill>
                  <a:schemeClr val="bg1"/>
                </a:solidFill>
              </a:rPr>
              <a:t>space launch </a:t>
            </a:r>
            <a:r>
              <a:rPr lang="el-GR" sz="5000" dirty="0" smtClean="0">
                <a:solidFill>
                  <a:schemeClr val="bg1"/>
                </a:solidFill>
              </a:rPr>
              <a:t>θα μεταφέρει αστροναύτες από την σελήνη στον Άρη</a:t>
            </a:r>
            <a:r>
              <a:rPr lang="el-GR" sz="2400" dirty="0" smtClean="0">
                <a:solidFill>
                  <a:schemeClr val="bg1"/>
                </a:solidFill>
              </a:rPr>
              <a:t>.</a:t>
            </a:r>
          </a:p>
          <a:p>
            <a:endParaRPr lang="el-GR" dirty="0"/>
          </a:p>
        </p:txBody>
      </p:sp>
      <p:sp>
        <p:nvSpPr>
          <p:cNvPr id="4" name="3 - Θέση περιεχομένου"/>
          <p:cNvSpPr>
            <a:spLocks noGrp="1"/>
          </p:cNvSpPr>
          <p:nvPr>
            <p:ph sz="half" idx="2"/>
          </p:nvPr>
        </p:nvSpPr>
        <p:spPr/>
        <p:txBody>
          <a:bodyPr>
            <a:normAutofit fontScale="40000" lnSpcReduction="20000"/>
          </a:bodyPr>
          <a:lstStyle/>
          <a:p>
            <a:pPr>
              <a:buNone/>
            </a:pPr>
            <a:r>
              <a:rPr lang="en-US" dirty="0" smtClean="0"/>
              <a:t>  </a:t>
            </a:r>
            <a:endParaRPr lang="el-GR" dirty="0"/>
          </a:p>
        </p:txBody>
      </p:sp>
      <p:pic>
        <p:nvPicPr>
          <p:cNvPr id="5" name="Picture 2" descr="Σχετική εικόνα"/>
          <p:cNvPicPr>
            <a:picLocks noChangeAspect="1" noChangeArrowheads="1"/>
          </p:cNvPicPr>
          <p:nvPr/>
        </p:nvPicPr>
        <p:blipFill>
          <a:blip r:embed="rId2" cstate="email"/>
          <a:srcRect/>
          <a:stretch>
            <a:fillRect/>
          </a:stretch>
        </p:blipFill>
        <p:spPr bwMode="auto">
          <a:xfrm>
            <a:off x="4714876" y="2071678"/>
            <a:ext cx="4143404" cy="3086123"/>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428596" y="571480"/>
            <a:ext cx="8286808" cy="5632311"/>
          </a:xfrm>
          <a:prstGeom prst="rect">
            <a:avLst/>
          </a:prstGeom>
          <a:noFill/>
        </p:spPr>
        <p:txBody>
          <a:bodyPr wrap="square" rtlCol="0">
            <a:spAutoFit/>
          </a:bodyPr>
          <a:lstStyle/>
          <a:p>
            <a:pPr>
              <a:buClr>
                <a:schemeClr val="accent1"/>
              </a:buClr>
              <a:buSzPct val="104000"/>
              <a:buFont typeface="Arial" pitchFamily="34" charset="0"/>
              <a:buChar char="•"/>
            </a:pPr>
            <a:r>
              <a:rPr lang="el-GR" sz="2000" dirty="0" smtClean="0">
                <a:solidFill>
                  <a:schemeClr val="bg1"/>
                </a:solidFill>
              </a:rPr>
              <a:t>Ακόμα οι επιστήμονες της  </a:t>
            </a:r>
            <a:r>
              <a:rPr lang="en-US" sz="2000" dirty="0" smtClean="0">
                <a:solidFill>
                  <a:schemeClr val="bg1"/>
                </a:solidFill>
              </a:rPr>
              <a:t>NASA </a:t>
            </a:r>
            <a:r>
              <a:rPr lang="el-GR" sz="2000" dirty="0" smtClean="0">
                <a:solidFill>
                  <a:schemeClr val="bg1"/>
                </a:solidFill>
              </a:rPr>
              <a:t> θα χρησιμοποιήσουν  αμερικανικά  διαστημικά σκάφη και πυραύλους  για να εκτοξεύσουν αστροναύτες  από το έδαφος της ΗΠΑ.Στην συνέχεια θα τους μελετήσουν για ένα εξάμηνο ή και περισσότερο  με σκοπό να βρουν τρόπους  για να ταξιδέψουν ευρύτερα στο ηλιακό μας σύστημα.</a:t>
            </a:r>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endParaRPr lang="el-GR" sz="2000" dirty="0" smtClean="0"/>
          </a:p>
          <a:p>
            <a:pPr>
              <a:buClr>
                <a:schemeClr val="accent1"/>
              </a:buClr>
              <a:buSzPct val="104000"/>
              <a:buFont typeface="Arial" pitchFamily="34" charset="0"/>
              <a:buChar char="•"/>
            </a:pPr>
            <a:r>
              <a:rPr lang="el-GR" sz="2000" dirty="0" smtClean="0">
                <a:solidFill>
                  <a:schemeClr val="bg1"/>
                </a:solidFill>
              </a:rPr>
              <a:t>Ο διαστημικός σταθμός αποτελεί επίσης ένα χώρο για  τον αυτόνομο ανεφοδιασμό των διαστημοπλοίων και προηγμένα συστήματα για να υποστηρίζουν την ζωή στο διάστημα.</a:t>
            </a:r>
          </a:p>
        </p:txBody>
      </p:sp>
      <p:pic>
        <p:nvPicPr>
          <p:cNvPr id="1026" name="Picture 2" descr="Αποτέλεσμα εικόνας για διαστημοπλοιο"/>
          <p:cNvPicPr>
            <a:picLocks noChangeAspect="1" noChangeArrowheads="1"/>
          </p:cNvPicPr>
          <p:nvPr/>
        </p:nvPicPr>
        <p:blipFill>
          <a:blip r:embed="rId2" cstate="email"/>
          <a:srcRect/>
          <a:stretch>
            <a:fillRect/>
          </a:stretch>
        </p:blipFill>
        <p:spPr bwMode="auto">
          <a:xfrm>
            <a:off x="2143108" y="2214554"/>
            <a:ext cx="4572032" cy="285752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428868"/>
            <a:ext cx="7772400" cy="1470025"/>
          </a:xfrm>
        </p:spPr>
        <p:txBody>
          <a:bodyPr>
            <a:normAutofit fontScale="90000"/>
          </a:bodyPr>
          <a:lstStyle/>
          <a:p>
            <a:pPr lvl="0"/>
            <a:r>
              <a:rPr lang="el-GR" sz="4400" i="1" dirty="0" smtClean="0">
                <a:solidFill>
                  <a:schemeClr val="bg1"/>
                </a:solidFill>
                <a:latin typeface="Georgia" pitchFamily="18" charset="0"/>
              </a:rPr>
              <a:t>Τα επιτεύγματα της ανθρωπότητας σε διαστημικά ταξίδια.</a:t>
            </a:r>
            <a:r>
              <a:rPr lang="el-GR" dirty="0" smtClean="0">
                <a:solidFill>
                  <a:schemeClr val="bg1"/>
                </a:solidFill>
              </a:rPr>
              <a:t/>
            </a:r>
            <a:br>
              <a:rPr lang="el-GR" dirty="0" smtClean="0">
                <a:solidFill>
                  <a:schemeClr val="bg1"/>
                </a:solidFill>
              </a:rPr>
            </a:br>
            <a:endParaRPr lang="el-GR" dirty="0">
              <a:solidFill>
                <a:schemeClr val="bg1"/>
              </a:solidFill>
            </a:endParaRPr>
          </a:p>
        </p:txBody>
      </p:sp>
      <p:sp>
        <p:nvSpPr>
          <p:cNvPr id="3" name="2 - Υπότιτλος"/>
          <p:cNvSpPr>
            <a:spLocks noGrp="1"/>
          </p:cNvSpPr>
          <p:nvPr>
            <p:ph type="subTitle" idx="1"/>
          </p:nvPr>
        </p:nvSpPr>
        <p:spPr>
          <a:xfrm>
            <a:off x="571472" y="3676664"/>
            <a:ext cx="7786742" cy="1752600"/>
          </a:xfrm>
        </p:spPr>
        <p:txBody>
          <a:bodyPr>
            <a:normAutofit fontScale="25000" lnSpcReduction="20000"/>
          </a:bodyPr>
          <a:lstStyle/>
          <a:p>
            <a:pPr lvl="0">
              <a:buFont typeface="Arial" pitchFamily="34" charset="0"/>
              <a:buChar char="•"/>
            </a:pPr>
            <a:r>
              <a:rPr lang="el-GR" sz="12800" dirty="0" smtClean="0">
                <a:solidFill>
                  <a:schemeClr val="bg1"/>
                </a:solidFill>
                <a:latin typeface="Georgia" pitchFamily="18" charset="0"/>
                <a:ea typeface="Times New Roman"/>
                <a:cs typeface="Times New Roman"/>
              </a:rPr>
              <a:t>Περτέσης Μάνος,</a:t>
            </a:r>
          </a:p>
          <a:p>
            <a:pPr lvl="0">
              <a:buFont typeface="Arial" pitchFamily="34" charset="0"/>
              <a:buChar char="•"/>
            </a:pPr>
            <a:r>
              <a:rPr lang="el-GR" sz="12800" dirty="0" smtClean="0">
                <a:solidFill>
                  <a:schemeClr val="bg1"/>
                </a:solidFill>
                <a:latin typeface="Georgia" pitchFamily="18" charset="0"/>
                <a:ea typeface="Times New Roman"/>
                <a:cs typeface="Times New Roman"/>
              </a:rPr>
              <a:t>Πανουσάκης Αριστείδης,</a:t>
            </a:r>
          </a:p>
          <a:p>
            <a:pPr lvl="0">
              <a:buFont typeface="Arial" pitchFamily="34" charset="0"/>
              <a:buChar char="•"/>
            </a:pPr>
            <a:r>
              <a:rPr lang="el-GR" sz="12800" dirty="0" smtClean="0">
                <a:solidFill>
                  <a:schemeClr val="bg1"/>
                </a:solidFill>
                <a:latin typeface="Georgia" pitchFamily="18" charset="0"/>
                <a:ea typeface="Times New Roman"/>
                <a:cs typeface="Times New Roman"/>
              </a:rPr>
              <a:t>Μυρόπουλος Μιχάλης</a:t>
            </a:r>
          </a:p>
          <a:p>
            <a:pPr lvl="0">
              <a:buFont typeface="Arial" pitchFamily="34" charset="0"/>
              <a:buChar char="•"/>
            </a:pPr>
            <a:r>
              <a:rPr lang="el-GR" sz="12800" dirty="0" smtClean="0">
                <a:solidFill>
                  <a:schemeClr val="bg1"/>
                </a:solidFill>
                <a:latin typeface="Georgia" pitchFamily="18" charset="0"/>
                <a:ea typeface="Times New Roman"/>
                <a:cs typeface="Times New Roman"/>
              </a:rPr>
              <a:t>Παπαδόπουλος Χρήστος</a:t>
            </a:r>
          </a:p>
          <a:p>
            <a:pPr lvl="0"/>
            <a:endParaRPr lang="el-GR" sz="12800" dirty="0" smtClean="0">
              <a:solidFill>
                <a:schemeClr val="bg1"/>
              </a:solidFill>
              <a:latin typeface="Cambria"/>
              <a:ea typeface="Times New Roman"/>
              <a:cs typeface="Times New Roman"/>
            </a:endParaRPr>
          </a:p>
          <a:p>
            <a:pPr lvl="0"/>
            <a:endParaRPr lang="el-GR" dirty="0" smtClean="0">
              <a:latin typeface="Cambria"/>
              <a:ea typeface="Times New Roman"/>
              <a:cs typeface="Times New Roman"/>
            </a:endParaRPr>
          </a:p>
          <a:p>
            <a:r>
              <a:rPr lang="el-GR" dirty="0" smtClean="0">
                <a:solidFill>
                  <a:schemeClr val="bg1"/>
                </a:solidFill>
              </a:rPr>
              <a:t> </a:t>
            </a:r>
            <a:endParaRPr lang="el-GR"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214290"/>
            <a:ext cx="8001055" cy="2031325"/>
          </a:xfrm>
          <a:prstGeom prst="rect">
            <a:avLst/>
          </a:prstGeom>
          <a:noFill/>
        </p:spPr>
        <p:txBody>
          <a:bodyPr wrap="square" rtlCol="0">
            <a:spAutoFit/>
          </a:bodyPr>
          <a:lstStyle/>
          <a:p>
            <a:pPr marL="342900" indent="-342900">
              <a:buClr>
                <a:schemeClr val="accent1"/>
              </a:buClr>
            </a:pPr>
            <a:r>
              <a:rPr lang="el-GR" dirty="0" smtClean="0"/>
              <a:t> </a:t>
            </a:r>
          </a:p>
          <a:p>
            <a:pPr marL="342900" indent="-342900">
              <a:buClr>
                <a:schemeClr val="accent1"/>
              </a:buClr>
              <a:buFont typeface="Arial" pitchFamily="34" charset="0"/>
              <a:buChar char="•"/>
            </a:pPr>
            <a:r>
              <a:rPr lang="el-GR" dirty="0" smtClean="0">
                <a:solidFill>
                  <a:schemeClr val="bg1"/>
                </a:solidFill>
                <a:latin typeface="Georgia" pitchFamily="18" charset="0"/>
              </a:rPr>
              <a:t>Κάποιοι από τους αστροναύτες θα κάνουν εθνικές εργαστηριακές έρευνες στο διαστημικό σταθμό και μέσω των αποτελεσμάτων θα πραγματοποιηθεί μια επιστημονική έρευνα. </a:t>
            </a:r>
          </a:p>
          <a:p>
            <a:pPr marL="342900" indent="-342900">
              <a:buClr>
                <a:schemeClr val="accent1"/>
              </a:buClr>
              <a:buFont typeface="Arial" pitchFamily="34" charset="0"/>
              <a:buChar char="•"/>
            </a:pPr>
            <a:r>
              <a:rPr lang="el-GR" dirty="0" smtClean="0">
                <a:solidFill>
                  <a:schemeClr val="bg1"/>
                </a:solidFill>
                <a:latin typeface="Georgia" pitchFamily="18" charset="0"/>
              </a:rPr>
              <a:t>Τέλος, οι επόμενες τεχνολογίες της </a:t>
            </a:r>
            <a:r>
              <a:rPr lang="en-US" dirty="0" smtClean="0">
                <a:solidFill>
                  <a:schemeClr val="bg1"/>
                </a:solidFill>
                <a:latin typeface="Georgia" pitchFamily="18" charset="0"/>
              </a:rPr>
              <a:t>nasa </a:t>
            </a:r>
            <a:r>
              <a:rPr lang="el-GR" dirty="0" smtClean="0">
                <a:solidFill>
                  <a:schemeClr val="bg1"/>
                </a:solidFill>
                <a:latin typeface="Georgia" pitchFamily="18" charset="0"/>
              </a:rPr>
              <a:t>,οι οποίες είναι παρόμοιες με την προηγμένη ηλιακή ηλεκτρική πρόωση, θα προωθήσουν την άφιξη μας στους μελλοντικούς μας προορισμούς στο διάστημα.  </a:t>
            </a:r>
            <a:endParaRPr lang="el-GR" dirty="0">
              <a:solidFill>
                <a:schemeClr val="bg1"/>
              </a:solidFill>
              <a:latin typeface="Georgia" pitchFamily="18" charset="0"/>
            </a:endParaRPr>
          </a:p>
        </p:txBody>
      </p:sp>
      <p:pic>
        <p:nvPicPr>
          <p:cNvPr id="17410" name="Picture 2" descr="Αποτέλεσμα εικόνας για nasa building"/>
          <p:cNvPicPr>
            <a:picLocks noChangeAspect="1" noChangeArrowheads="1"/>
          </p:cNvPicPr>
          <p:nvPr/>
        </p:nvPicPr>
        <p:blipFill>
          <a:blip r:embed="rId3" cstate="email"/>
          <a:srcRect/>
          <a:stretch>
            <a:fillRect/>
          </a:stretch>
        </p:blipFill>
        <p:spPr bwMode="auto">
          <a:xfrm>
            <a:off x="2000232" y="2285992"/>
            <a:ext cx="5072098" cy="3894586"/>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r>
              <a:rPr lang="el-GR" dirty="0" smtClean="0"/>
              <a:t>    </a:t>
            </a:r>
            <a:endParaRPr lang="el-GR" dirty="0"/>
          </a:p>
        </p:txBody>
      </p:sp>
      <p:sp>
        <p:nvSpPr>
          <p:cNvPr id="3" name="2 - Τίτλος"/>
          <p:cNvSpPr>
            <a:spLocks noGrp="1"/>
          </p:cNvSpPr>
          <p:nvPr>
            <p:ph type="ctrTitle"/>
          </p:nvPr>
        </p:nvSpPr>
        <p:spPr>
          <a:xfrm>
            <a:off x="714348" y="571480"/>
            <a:ext cx="7772400" cy="1752600"/>
          </a:xfrm>
        </p:spPr>
        <p:txBody>
          <a:bodyPr>
            <a:normAutofit/>
          </a:bodyPr>
          <a:lstStyle/>
          <a:p>
            <a:r>
              <a:rPr lang="el-GR" sz="3200" b="1" dirty="0" smtClean="0">
                <a:solidFill>
                  <a:schemeClr val="bg1"/>
                </a:solidFill>
              </a:rPr>
              <a:t>Ταξίδι στον Άρη με εισιτήριο χωρίς επιστροφή</a:t>
            </a:r>
            <a:r>
              <a:rPr lang="el-GR" sz="2800" b="1" dirty="0" smtClean="0">
                <a:solidFill>
                  <a:schemeClr val="bg1"/>
                </a:solidFill>
              </a:rPr>
              <a:t/>
            </a:r>
            <a:br>
              <a:rPr lang="el-GR" sz="2800" b="1" dirty="0" smtClean="0">
                <a:solidFill>
                  <a:schemeClr val="bg1"/>
                </a:solidFill>
              </a:rPr>
            </a:br>
            <a:endParaRPr lang="el-GR" sz="2800" b="1" dirty="0">
              <a:solidFill>
                <a:schemeClr val="bg1"/>
              </a:solidFill>
            </a:endParaRPr>
          </a:p>
        </p:txBody>
      </p:sp>
      <p:pic>
        <p:nvPicPr>
          <p:cNvPr id="18434" name="Picture 2" descr="Αποτέλεσμα εικόνας για αρης πλανητης"/>
          <p:cNvPicPr>
            <a:picLocks noChangeAspect="1" noChangeArrowheads="1"/>
          </p:cNvPicPr>
          <p:nvPr/>
        </p:nvPicPr>
        <p:blipFill>
          <a:blip r:embed="rId2"/>
          <a:srcRect/>
          <a:stretch>
            <a:fillRect/>
          </a:stretch>
        </p:blipFill>
        <p:spPr bwMode="auto">
          <a:xfrm>
            <a:off x="1428728" y="2786058"/>
            <a:ext cx="6381750" cy="31908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00034" y="428605"/>
            <a:ext cx="7929617" cy="3693319"/>
          </a:xfrm>
          <a:prstGeom prst="rect">
            <a:avLst/>
          </a:prstGeom>
          <a:noFill/>
        </p:spPr>
        <p:txBody>
          <a:bodyPr wrap="square" rtlCol="0">
            <a:spAutoFit/>
          </a:bodyPr>
          <a:lstStyle/>
          <a:p>
            <a:endParaRPr lang="el-GR" dirty="0" smtClean="0"/>
          </a:p>
          <a:p>
            <a:r>
              <a:rPr lang="el-GR" dirty="0" smtClean="0">
                <a:solidFill>
                  <a:schemeClr val="bg1"/>
                </a:solidFill>
                <a:latin typeface="Georgia" pitchFamily="18" charset="0"/>
              </a:rPr>
              <a:t>Μία ολλανδική εταιρία η «</a:t>
            </a:r>
            <a:r>
              <a:rPr lang="en-US" dirty="0" smtClean="0">
                <a:solidFill>
                  <a:schemeClr val="bg1"/>
                </a:solidFill>
                <a:latin typeface="Georgia" pitchFamily="18" charset="0"/>
              </a:rPr>
              <a:t>Mars one</a:t>
            </a:r>
            <a:r>
              <a:rPr lang="el-GR" dirty="0" smtClean="0">
                <a:solidFill>
                  <a:schemeClr val="bg1"/>
                </a:solidFill>
                <a:latin typeface="Georgia" pitchFamily="18" charset="0"/>
              </a:rPr>
              <a:t>» σχεδιάζει ένα ταξίδι στον Άρη ελπίζοντας να προσγειώσει τουλάχιστον έναν άνθρωπο στον «Κόκκινο πλανήτη» μέχρι το 2023. Έχει σκοπό να δημιουργήσει μία αποικία , βέβαια η ιδέα υπάρχει, όμως τα χρήματα όχι.  </a:t>
            </a:r>
          </a:p>
          <a:p>
            <a:r>
              <a:rPr lang="el-GR" dirty="0" smtClean="0">
                <a:solidFill>
                  <a:schemeClr val="bg1"/>
                </a:solidFill>
                <a:latin typeface="Georgia" pitchFamily="18" charset="0"/>
              </a:rPr>
              <a:t>Οι υποψήφιοι θα πρέπει να έχουν ευχαριστηθεί και να νιώθουν πλήρεις από την ζωή τους στη γη, αφού δεν υπάρχουν σχέδια επιστροφής. Μέχρι στιγμής 45.000 άτομα έχουν εγγραφεί στη λίστα της ‘’</a:t>
            </a:r>
            <a:r>
              <a:rPr lang="en-US" dirty="0" smtClean="0">
                <a:solidFill>
                  <a:schemeClr val="bg1"/>
                </a:solidFill>
                <a:latin typeface="Georgia" pitchFamily="18" charset="0"/>
              </a:rPr>
              <a:t>Mars one</a:t>
            </a:r>
            <a:r>
              <a:rPr lang="el-GR" dirty="0" smtClean="0">
                <a:solidFill>
                  <a:schemeClr val="bg1"/>
                </a:solidFill>
                <a:latin typeface="Georgia" pitchFamily="18" charset="0"/>
              </a:rPr>
              <a:t> ‘’ και 10.000 αστροναύτες έχουν εκφράσει την επιθυμία να εγκαταλείψουν για πάντα τη γη και να γίνουν αριανοί.  </a:t>
            </a:r>
          </a:p>
          <a:p>
            <a:endParaRPr lang="el-GR" dirty="0" smtClean="0"/>
          </a:p>
          <a:p>
            <a:endParaRPr lang="el-GR" dirty="0" smtClean="0"/>
          </a:p>
          <a:p>
            <a:endParaRPr lang="el-GR" dirty="0"/>
          </a:p>
        </p:txBody>
      </p:sp>
      <p:sp>
        <p:nvSpPr>
          <p:cNvPr id="21506"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1508"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1510" name="AutoShape 6"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1512" name="AutoShape 8"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1514" name="AutoShape 10"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1515" name="Picture 11" descr="\\mainteacher\mathites\pc06\Α4\αρχείο λήψης.jpg"/>
          <p:cNvPicPr>
            <a:picLocks noChangeAspect="1" noChangeArrowheads="1"/>
          </p:cNvPicPr>
          <p:nvPr/>
        </p:nvPicPr>
        <p:blipFill>
          <a:blip r:embed="rId2"/>
          <a:srcRect/>
          <a:stretch>
            <a:fillRect/>
          </a:stretch>
        </p:blipFill>
        <p:spPr bwMode="auto">
          <a:xfrm>
            <a:off x="3357554" y="3000372"/>
            <a:ext cx="5143536" cy="3205655"/>
          </a:xfrm>
          <a:prstGeom prst="rect">
            <a:avLst/>
          </a:prstGeo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r>
              <a:rPr lang="en-US" dirty="0" smtClean="0"/>
              <a:t>    </a:t>
            </a:r>
            <a:endParaRPr lang="el-GR" dirty="0"/>
          </a:p>
        </p:txBody>
      </p:sp>
      <p:sp>
        <p:nvSpPr>
          <p:cNvPr id="3" name="2 - Τίτλος"/>
          <p:cNvSpPr>
            <a:spLocks noGrp="1"/>
          </p:cNvSpPr>
          <p:nvPr>
            <p:ph type="ctrTitle"/>
          </p:nvPr>
        </p:nvSpPr>
        <p:spPr>
          <a:xfrm>
            <a:off x="457200" y="1804990"/>
            <a:ext cx="8305800" cy="1981200"/>
          </a:xfrm>
        </p:spPr>
        <p:txBody>
          <a:bodyPr>
            <a:normAutofit/>
          </a:bodyPr>
          <a:lstStyle/>
          <a:p>
            <a:pPr lvl="0"/>
            <a:r>
              <a:rPr lang="el-GR" sz="3100" b="1" dirty="0" smtClean="0">
                <a:solidFill>
                  <a:schemeClr val="bg1"/>
                </a:solidFill>
                <a:latin typeface="Georgia" pitchFamily="18" charset="0"/>
                <a:ea typeface="Calibri" pitchFamily="34" charset="0"/>
                <a:cs typeface="Times New Roman" pitchFamily="18" charset="0"/>
              </a:rPr>
              <a:t>Τα ταξίδια που έχουν οργανώσει άλλες εταιρίες</a:t>
            </a:r>
            <a:r>
              <a:rPr lang="el-GR" sz="2400" b="1" dirty="0" smtClean="0">
                <a:solidFill>
                  <a:schemeClr val="bg1"/>
                </a:solidFill>
                <a:latin typeface="Arial" pitchFamily="34" charset="0"/>
                <a:cs typeface="Arial" pitchFamily="34" charset="0"/>
              </a:rPr>
              <a:t/>
            </a:r>
            <a:br>
              <a:rPr lang="el-GR" sz="2400" b="1" dirty="0" smtClean="0">
                <a:solidFill>
                  <a:schemeClr val="bg1"/>
                </a:solidFill>
                <a:latin typeface="Arial" pitchFamily="34" charset="0"/>
                <a:cs typeface="Arial" pitchFamily="34" charset="0"/>
              </a:rPr>
            </a:br>
            <a:endParaRPr lang="el-GR" b="1" dirty="0">
              <a:solidFill>
                <a:schemeClr val="bg1"/>
              </a:solidFill>
            </a:endParaRPr>
          </a:p>
        </p:txBody>
      </p:sp>
      <p:pic>
        <p:nvPicPr>
          <p:cNvPr id="23554" name="Picture 2" descr="Σχετική εικόνα"/>
          <p:cNvPicPr>
            <a:picLocks noChangeAspect="1" noChangeArrowheads="1"/>
          </p:cNvPicPr>
          <p:nvPr/>
        </p:nvPicPr>
        <p:blipFill>
          <a:blip r:embed="rId2"/>
          <a:srcRect/>
          <a:stretch>
            <a:fillRect/>
          </a:stretch>
        </p:blipFill>
        <p:spPr bwMode="auto">
          <a:xfrm rot="20705643">
            <a:off x="674600" y="4177613"/>
            <a:ext cx="3276972" cy="1785950"/>
          </a:xfrm>
          <a:prstGeom prst="rect">
            <a:avLst/>
          </a:prstGeom>
          <a:noFill/>
          <a:ln w="76200">
            <a:solidFill>
              <a:schemeClr val="accent3"/>
            </a:solidFill>
          </a:ln>
        </p:spPr>
      </p:pic>
      <p:pic>
        <p:nvPicPr>
          <p:cNvPr id="23556" name="Picture 4" descr="Σχετική εικόνα"/>
          <p:cNvPicPr>
            <a:picLocks noChangeAspect="1" noChangeArrowheads="1"/>
          </p:cNvPicPr>
          <p:nvPr/>
        </p:nvPicPr>
        <p:blipFill>
          <a:blip r:embed="rId3"/>
          <a:srcRect/>
          <a:stretch>
            <a:fillRect/>
          </a:stretch>
        </p:blipFill>
        <p:spPr bwMode="auto">
          <a:xfrm rot="1110055">
            <a:off x="4857586" y="4387058"/>
            <a:ext cx="3643318" cy="1943104"/>
          </a:xfrm>
          <a:prstGeom prst="rect">
            <a:avLst/>
          </a:prstGeom>
          <a:noFill/>
          <a:ln w="76200">
            <a:solidFill>
              <a:schemeClr val="accent3"/>
            </a:solidFill>
          </a:ln>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71472" y="642918"/>
            <a:ext cx="8072494" cy="5016758"/>
          </a:xfrm>
          <a:prstGeom prst="rect">
            <a:avLst/>
          </a:prstGeom>
          <a:noFill/>
        </p:spPr>
        <p:txBody>
          <a:bodyPr wrap="square" rtlCol="0">
            <a:spAutoFit/>
          </a:bodyPr>
          <a:lstStyle/>
          <a:p>
            <a:pPr>
              <a:buClr>
                <a:schemeClr val="accent1"/>
              </a:buClr>
              <a:buFont typeface="Arial" pitchFamily="34" charset="0"/>
              <a:buChar char="•"/>
            </a:pPr>
            <a:r>
              <a:rPr lang="el-GR" sz="2000" dirty="0" smtClean="0">
                <a:solidFill>
                  <a:schemeClr val="bg1"/>
                </a:solidFill>
              </a:rPr>
              <a:t>Μία ρώσικη εταιρία ,η </a:t>
            </a:r>
            <a:r>
              <a:rPr lang="en-US" sz="2000" dirty="0" smtClean="0">
                <a:solidFill>
                  <a:schemeClr val="bg1"/>
                </a:solidFill>
              </a:rPr>
              <a:t>orbital technologies,</a:t>
            </a:r>
            <a:r>
              <a:rPr lang="el-GR" sz="2000" dirty="0" smtClean="0">
                <a:solidFill>
                  <a:schemeClr val="bg1"/>
                </a:solidFill>
              </a:rPr>
              <a:t>   θα προσπαθήσει να κατασκευάσει  ένα ξενοδοχείο στο διάστημα, έτσι ώστε οι αστροναύτες  να έχουν την δυνατότητα να κατοικήσουν σε άλλους πλανήτες. Βέβαια το ξενοδοχείο θα μπορεί να φιλοξενεί μέχρι 7 άτομα, αλλά χωρίς την δυνατότητα του μπάνιου. </a:t>
            </a:r>
          </a:p>
          <a:p>
            <a:pPr>
              <a:buClr>
                <a:schemeClr val="accent1"/>
              </a:buClr>
            </a:pPr>
            <a:endParaRPr lang="el-GR" sz="2000" dirty="0" smtClean="0">
              <a:solidFill>
                <a:schemeClr val="bg1"/>
              </a:solidFill>
            </a:endParaRPr>
          </a:p>
          <a:p>
            <a:pPr>
              <a:buClr>
                <a:schemeClr val="accent1"/>
              </a:buClr>
              <a:buFont typeface="Arial" pitchFamily="34" charset="0"/>
              <a:buChar char="•"/>
            </a:pPr>
            <a:r>
              <a:rPr lang="el-GR" sz="2000" dirty="0" smtClean="0">
                <a:solidFill>
                  <a:schemeClr val="bg1"/>
                </a:solidFill>
              </a:rPr>
              <a:t>Ακόμη μία γιαπωνέζικη εταιρία σκέφτεται να φτιάξει ένα ασανσέρ που  θα ταξιδεύει για μία βδομάδα μεταφέροντας  30 άτομα και θα κινείται  με 200 χλμ. την ώρα. Ο σκοπός του θα είναι οι επιβάτες  να θαυμάζουν την θέα του διαστήματος. </a:t>
            </a:r>
          </a:p>
          <a:p>
            <a:pPr>
              <a:buFont typeface="Arial" pitchFamily="34" charset="0"/>
              <a:buChar char="•"/>
            </a:pPr>
            <a:endParaRPr lang="el-GR" sz="2000" dirty="0" smtClean="0">
              <a:solidFill>
                <a:schemeClr val="bg1"/>
              </a:solidFill>
            </a:endParaRPr>
          </a:p>
          <a:p>
            <a:pPr>
              <a:buClr>
                <a:schemeClr val="accent1"/>
              </a:buClr>
              <a:buFont typeface="Arial" pitchFamily="34" charset="0"/>
              <a:buChar char="•"/>
            </a:pPr>
            <a:r>
              <a:rPr lang="el-GR" sz="2000" dirty="0" smtClean="0">
                <a:solidFill>
                  <a:schemeClr val="bg1"/>
                </a:solidFill>
              </a:rPr>
              <a:t>Τέλος, η εταιρία </a:t>
            </a:r>
            <a:r>
              <a:rPr lang="en-US" sz="2000" dirty="0" smtClean="0">
                <a:solidFill>
                  <a:schemeClr val="bg1"/>
                </a:solidFill>
              </a:rPr>
              <a:t>blue origin </a:t>
            </a:r>
            <a:r>
              <a:rPr lang="el-GR" sz="2000" dirty="0" smtClean="0">
                <a:solidFill>
                  <a:schemeClr val="bg1"/>
                </a:solidFill>
              </a:rPr>
              <a:t>θα πραγματοποιήσει πτήσεις με μονοθέσια διαστημικά οχήματα μέσα στο 2017. Επίσης θα κατασκευάσει 6 οχήματα με στόχο  να μεταφέρουν 6 επιβάτες σε απόσταση 100 χλμ. από την γη . Οι επιβάτες  θα έχουν την ευκαιρία να παρακολουθήσουν την όψη της γης.</a:t>
            </a:r>
            <a:endParaRPr lang="en-US" sz="2000" dirty="0" smtClean="0">
              <a:solidFill>
                <a:schemeClr val="bg1"/>
              </a:solidFill>
            </a:endParaRPr>
          </a:p>
        </p:txBody>
      </p:sp>
      <p:sp>
        <p:nvSpPr>
          <p:cNvPr id="4098" name="AutoShape 2" descr="Αποτέλεσμα εικόνας για διαστημικο ασανσε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4100" name="AutoShape 4" descr="Αποτέλεσμα εικόνας για διαστημικο ασανσε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4102" name="AutoShape 6" descr="Αποτέλεσμα εικόνας για διαστημικο ασανσε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r>
              <a:rPr lang="el-GR" dirty="0" smtClean="0">
                <a:solidFill>
                  <a:schemeClr val="accent3">
                    <a:lumMod val="60000"/>
                    <a:lumOff val="40000"/>
                  </a:schemeClr>
                </a:solidFill>
              </a:rPr>
              <a:t>Τα σχέδια του </a:t>
            </a:r>
            <a:r>
              <a:rPr lang="en-US" dirty="0" smtClean="0">
                <a:solidFill>
                  <a:schemeClr val="accent3">
                    <a:lumMod val="60000"/>
                    <a:lumOff val="40000"/>
                  </a:schemeClr>
                </a:solidFill>
              </a:rPr>
              <a:t>CERN</a:t>
            </a:r>
            <a:endParaRPr lang="el-GR" dirty="0">
              <a:solidFill>
                <a:schemeClr val="accent3">
                  <a:lumMod val="60000"/>
                  <a:lumOff val="40000"/>
                </a:schemeClr>
              </a:solidFill>
            </a:endParaRPr>
          </a:p>
        </p:txBody>
      </p:sp>
      <p:pic>
        <p:nvPicPr>
          <p:cNvPr id="1026" name="Picture 2" descr="Αποτέλεσμα εικόνας για cern"/>
          <p:cNvPicPr>
            <a:picLocks noChangeAspect="1" noChangeArrowheads="1"/>
          </p:cNvPicPr>
          <p:nvPr/>
        </p:nvPicPr>
        <p:blipFill>
          <a:blip r:embed="rId2"/>
          <a:srcRect/>
          <a:stretch>
            <a:fillRect/>
          </a:stretch>
        </p:blipFill>
        <p:spPr bwMode="auto">
          <a:xfrm>
            <a:off x="3428992" y="3857628"/>
            <a:ext cx="2357454" cy="23444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428604"/>
            <a:ext cx="88582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l-GR" sz="1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Οι επιστήμονες στο </a:t>
            </a:r>
            <a:r>
              <a:rPr kumimoji="0" lang="en-US" sz="1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CERN</a:t>
            </a:r>
            <a:r>
              <a:rPr kumimoji="0" lang="el-GR" sz="1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εκτιμούν ότι το 2018 θα έχουν δημιουργήσει την απαραίτητη τεχνολογία για μακρινά ταξίδια στο σύμπαν ,χωρίς τις συνέπειες της κοσμικής ακτινοβολίας που μπορούν να είναι ακόμα και θανατηφόρες. </a:t>
            </a:r>
            <a:endParaRPr kumimoji="0" lang="el-GR" sz="11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Arial" pitchFamily="34" charset="0"/>
              <a:buChar char="•"/>
              <a:tabLst/>
            </a:pPr>
            <a:r>
              <a:rPr kumimoji="0" lang="el-GR" sz="1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Η ομάδα επιστημόνων </a:t>
            </a:r>
            <a:r>
              <a:rPr kumimoji="0" lang="el-GR" sz="22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του Ευρωπαϊκού Οργανισμού Πυρηνικών Ερευνών (CERN) κάνει έρευνες για το </a:t>
            </a:r>
            <a:r>
              <a:rPr kumimoji="0" lang="el-GR" sz="22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ευρωπαϊκό πρόγραμμα European Space Radiation Superconducting Shield (SR2S) για να αναπτύξει ένα ενεργό μαγνητικό πεδίο για να προστατεύσει το διαστημικό σκάφος από σωματίδια υψηλής ενέργειας.</a:t>
            </a:r>
            <a:endParaRPr kumimoji="0" lang="el-GR" sz="11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r>
            <a:br>
              <a:rPr kumimoji="0" lang="el-GR" sz="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accent1"/>
              </a:buClr>
              <a:buSzTx/>
              <a:buFont typeface="Arial" pitchFamily="34" charset="0"/>
              <a:buChar char="•"/>
              <a:tabLst/>
            </a:pPr>
            <a:r>
              <a:rPr kumimoji="0" lang="el-GR"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Στόχος του ευρωπαϊκού προγράμματος SR2S είναι η δημιουργία ενός μαγνητικού πεδίου 3,000 φορές ισχυρότερου από εκείνου της Γης που να προστατεύει τους αστροναύτες εντός αλλά</a:t>
            </a:r>
            <a:r>
              <a:rPr lang="en-US" sz="2000" dirty="0" smtClean="0">
                <a:solidFill>
                  <a:srgbClr val="000000"/>
                </a:solidFill>
                <a:latin typeface="Georgia" pitchFamily="18" charset="0"/>
                <a:ea typeface="Calibri" pitchFamily="34" charset="0"/>
                <a:cs typeface="Times New Roman" pitchFamily="18" charset="0"/>
              </a:rPr>
              <a:t> </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και εκτός του διαστημοπλοίου</a:t>
            </a:r>
            <a:r>
              <a:rPr kumimoji="0" lang="el-GR"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Αποτέλεσμα εικόνας για cern building"/>
          <p:cNvPicPr>
            <a:picLocks noChangeAspect="1" noChangeArrowheads="1"/>
          </p:cNvPicPr>
          <p:nvPr/>
        </p:nvPicPr>
        <p:blipFill>
          <a:blip r:embed="rId3" cstate="email"/>
          <a:srcRect/>
          <a:stretch>
            <a:fillRect/>
          </a:stretch>
        </p:blipFill>
        <p:spPr bwMode="auto">
          <a:xfrm>
            <a:off x="2786050" y="4429132"/>
            <a:ext cx="3143272" cy="2096538"/>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cern"/>
          <p:cNvPicPr>
            <a:picLocks noChangeAspect="1" noChangeArrowheads="1"/>
          </p:cNvPicPr>
          <p:nvPr/>
        </p:nvPicPr>
        <p:blipFill>
          <a:blip r:embed="rId2" cstate="email"/>
          <a:srcRect/>
          <a:stretch>
            <a:fillRect/>
          </a:stretch>
        </p:blipFill>
        <p:spPr bwMode="auto">
          <a:xfrm>
            <a:off x="428596" y="500042"/>
            <a:ext cx="8143931" cy="5429288"/>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lstStyle/>
          <a:p>
            <a:r>
              <a:rPr lang="en-US" dirty="0" smtClean="0"/>
              <a:t> </a:t>
            </a:r>
            <a:endParaRPr lang="el-GR" dirty="0"/>
          </a:p>
        </p:txBody>
      </p:sp>
      <p:sp>
        <p:nvSpPr>
          <p:cNvPr id="4" name="3 - Τίτλος"/>
          <p:cNvSpPr>
            <a:spLocks noGrp="1"/>
          </p:cNvSpPr>
          <p:nvPr>
            <p:ph type="ctrTitle"/>
          </p:nvPr>
        </p:nvSpPr>
        <p:spPr/>
        <p:txBody>
          <a:bodyPr>
            <a:normAutofit fontScale="90000"/>
          </a:bodyPr>
          <a:lstStyle/>
          <a:p>
            <a:pPr lvl="0"/>
            <a:r>
              <a:rPr lang="el-GR" b="1" dirty="0" smtClean="0">
                <a:solidFill>
                  <a:schemeClr val="bg1"/>
                </a:solidFill>
              </a:rPr>
              <a:t>Διάφορα ταξίδια σε διάφορους πλανήτες</a:t>
            </a:r>
            <a:r>
              <a:rPr lang="el-GR" dirty="0" smtClean="0">
                <a:solidFill>
                  <a:schemeClr val="bg1"/>
                </a:solidFill>
              </a:rPr>
              <a:t/>
            </a:r>
            <a:br>
              <a:rPr lang="el-GR" dirty="0" smtClean="0">
                <a:solidFill>
                  <a:schemeClr val="bg1"/>
                </a:solidFill>
              </a:rPr>
            </a:br>
            <a:endParaRPr lang="el-GR" dirty="0">
              <a:solidFill>
                <a:schemeClr val="bg1"/>
              </a:solidFill>
            </a:endParaRPr>
          </a:p>
        </p:txBody>
      </p:sp>
      <p:pic>
        <p:nvPicPr>
          <p:cNvPr id="32770" name="Picture 2" descr="http://media.enikos.gr/data/photos/resized/720_539376_5cbb0ae881-8f1c9c7436088cc9.jpg"/>
          <p:cNvPicPr>
            <a:picLocks noChangeAspect="1" noChangeArrowheads="1"/>
          </p:cNvPicPr>
          <p:nvPr/>
        </p:nvPicPr>
        <p:blipFill>
          <a:blip r:embed="rId2" cstate="email"/>
          <a:srcRect/>
          <a:stretch>
            <a:fillRect/>
          </a:stretch>
        </p:blipFill>
        <p:spPr bwMode="auto">
          <a:xfrm>
            <a:off x="1357290" y="2714620"/>
            <a:ext cx="6357982" cy="3576365"/>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14612" y="857232"/>
            <a:ext cx="184731" cy="369332"/>
          </a:xfrm>
          <a:prstGeom prst="rect">
            <a:avLst/>
          </a:prstGeom>
          <a:noFill/>
        </p:spPr>
        <p:txBody>
          <a:bodyPr wrap="none" rtlCol="0">
            <a:spAutoFit/>
          </a:bodyPr>
          <a:lstStyle/>
          <a:p>
            <a:endParaRPr lang="el-GR" dirty="0"/>
          </a:p>
        </p:txBody>
      </p:sp>
      <p:sp>
        <p:nvSpPr>
          <p:cNvPr id="34817" name="Rectangle 1"/>
          <p:cNvSpPr>
            <a:spLocks noChangeArrowheads="1"/>
          </p:cNvSpPr>
          <p:nvPr/>
        </p:nvSpPr>
        <p:spPr bwMode="auto">
          <a:xfrm>
            <a:off x="428596" y="714356"/>
            <a:ext cx="350046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Η αμερικάνικη διαστημική εταιρία (</a:t>
            </a:r>
            <a:r>
              <a:rPr kumimoji="0" lang="en-US" b="0"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NASA</a:t>
            </a:r>
            <a:r>
              <a:rPr kumimoji="0" lang="el-GR" b="0"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η ευρωπαϊκή (ESA), η ιαπωνική (JAXA) και άλλες, έχουν σχεδιάσει αποστολές στο διάστημα για τα επόμενα χρόνια. </a:t>
            </a:r>
            <a:endParaRPr kumimoji="0" lang="el-GR" b="0" i="0" u="none" strike="noStrike" cap="none" normalizeH="0" baseline="0" dirty="0" smtClean="0">
              <a:ln>
                <a:noFill/>
              </a:ln>
              <a:solidFill>
                <a:schemeClr val="bg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Έως το τέλος Μαρτίου 2018 μια διαστημική ομάδα πρέπει να έχει προσγειώσει  ένα ρομπότ στο διάστημα το οποίο θα στείλει φωτογραφίες και βίντεο πίσω στη γη.</a:t>
            </a:r>
            <a:endParaRPr kumimoji="0" lang="el-GR" b="0" i="0" u="none" strike="noStrike" cap="none" normalizeH="0" baseline="0" dirty="0" smtClean="0">
              <a:ln>
                <a:noFill/>
              </a:ln>
              <a:solidFill>
                <a:schemeClr val="bg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Αυτό θα γίνει στα πλαίσια ενός παγκόσμιου διαγωνισμού στην οποία ο νικητής θα κερδίσει 30 εκατομμύρια δολάρια.</a:t>
            </a:r>
            <a:endParaRPr kumimoji="0" lang="el-GR" b="0" i="0" u="none" strike="noStrike" cap="none" normalizeH="0" baseline="0" dirty="0" smtClean="0">
              <a:ln>
                <a:noFill/>
              </a:ln>
              <a:solidFill>
                <a:schemeClr val="bg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9" name="Picture 3" descr="Σχετική εικόνα"/>
          <p:cNvPicPr>
            <a:picLocks noChangeAspect="1" noChangeArrowheads="1"/>
          </p:cNvPicPr>
          <p:nvPr/>
        </p:nvPicPr>
        <p:blipFill>
          <a:blip r:embed="rId2" cstate="email"/>
          <a:srcRect/>
          <a:stretch>
            <a:fillRect/>
          </a:stretch>
        </p:blipFill>
        <p:spPr bwMode="auto">
          <a:xfrm>
            <a:off x="4429124" y="357166"/>
            <a:ext cx="3969515" cy="1705651"/>
          </a:xfrm>
          <a:prstGeom prst="rect">
            <a:avLst/>
          </a:prstGeom>
          <a:noFill/>
        </p:spPr>
      </p:pic>
      <p:pic>
        <p:nvPicPr>
          <p:cNvPr id="34821" name="Picture 5" descr="Αποτέλεσμα εικόνας για jaxa"/>
          <p:cNvPicPr>
            <a:picLocks noChangeAspect="1" noChangeArrowheads="1"/>
          </p:cNvPicPr>
          <p:nvPr/>
        </p:nvPicPr>
        <p:blipFill>
          <a:blip r:embed="rId3" cstate="email"/>
          <a:srcRect/>
          <a:stretch>
            <a:fillRect/>
          </a:stretch>
        </p:blipFill>
        <p:spPr bwMode="auto">
          <a:xfrm>
            <a:off x="4857752" y="2000240"/>
            <a:ext cx="3541935" cy="2201903"/>
          </a:xfrm>
          <a:prstGeom prst="rect">
            <a:avLst/>
          </a:prstGeom>
          <a:noFill/>
        </p:spPr>
      </p:pic>
      <p:pic>
        <p:nvPicPr>
          <p:cNvPr id="34823" name="Picture 7" descr="Αποτέλεσμα εικόνας για nasa"/>
          <p:cNvPicPr>
            <a:picLocks noChangeAspect="1" noChangeArrowheads="1"/>
          </p:cNvPicPr>
          <p:nvPr/>
        </p:nvPicPr>
        <p:blipFill>
          <a:blip r:embed="rId4" cstate="email"/>
          <a:srcRect/>
          <a:stretch>
            <a:fillRect/>
          </a:stretch>
        </p:blipFill>
        <p:spPr bwMode="auto">
          <a:xfrm>
            <a:off x="4643438" y="3929066"/>
            <a:ext cx="4809930" cy="2404965"/>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857364"/>
            <a:ext cx="8229600" cy="4525963"/>
          </a:xfrm>
        </p:spPr>
        <p:txBody>
          <a:bodyPr>
            <a:normAutofit fontScale="25000" lnSpcReduction="20000"/>
          </a:bodyPr>
          <a:lstStyle/>
          <a:p>
            <a:pPr algn="ctr">
              <a:buNone/>
            </a:pPr>
            <a:r>
              <a:rPr lang="el-GR" sz="11200" dirty="0" smtClean="0">
                <a:solidFill>
                  <a:schemeClr val="bg1"/>
                </a:solidFill>
              </a:rPr>
              <a:t>Η περιέργεια για την εξερεύνηση του διαστήματος ήταν από πάντα έμφυτη στον άνθρωπο για διάφορους λόγους. Καταρχήν οι άνθρωποι είμαστε από τη φύση μας περίεργα όντα. Επίσης καθώς το διάστημα αποτελεί μια ευκαιρία για να κατανοήσουμε τους πλανήτες καλύτερα και έτσι να προστατεύσουμε τη Γη μας. Τέλος  η συνεχής αναζήτηση ενός πλανήτη κατάλληλου για τη διαιώνιση του ανθρώπινου είδους είναι ένας ακόμη λόγος για την περιέργεια μας για το διάστημα. Η εργασία μας θα ερευνήσει όλα τα επιτεύγματα της ανθρωπότητας από τον δεύτερο παγκόσμιο πόλεμο ως και σήμερα.</a:t>
            </a:r>
          </a:p>
          <a:p>
            <a:pPr>
              <a:buNone/>
            </a:pPr>
            <a:endParaRPr lang="el-GR" dirty="0"/>
          </a:p>
        </p:txBody>
      </p:sp>
      <p:sp>
        <p:nvSpPr>
          <p:cNvPr id="6" name="5 - TextBox"/>
          <p:cNvSpPr txBox="1"/>
          <p:nvPr/>
        </p:nvSpPr>
        <p:spPr>
          <a:xfrm>
            <a:off x="1643042" y="642918"/>
            <a:ext cx="5786478" cy="769441"/>
          </a:xfrm>
          <a:prstGeom prst="rect">
            <a:avLst/>
          </a:prstGeom>
          <a:noFill/>
        </p:spPr>
        <p:txBody>
          <a:bodyPr wrap="square" rtlCol="0">
            <a:spAutoFit/>
          </a:bodyPr>
          <a:lstStyle/>
          <a:p>
            <a:pPr algn="ctr"/>
            <a:r>
              <a:rPr lang="el-GR" sz="4400" b="1" i="1" dirty="0" smtClean="0">
                <a:solidFill>
                  <a:schemeClr val="bg1"/>
                </a:solidFill>
                <a:latin typeface="Franklin Gothic Demi Cond" pitchFamily="34" charset="0"/>
              </a:rPr>
              <a:t>Περίληψη</a:t>
            </a:r>
            <a:endParaRPr lang="el-GR" sz="4400" dirty="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Στρογγυλεμένο ορθογώνιο"/>
          <p:cNvSpPr/>
          <p:nvPr/>
        </p:nvSpPr>
        <p:spPr>
          <a:xfrm>
            <a:off x="5786446" y="4143380"/>
            <a:ext cx="3000396" cy="22860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6 - Στρογγυλεμένο ορθογώνιο"/>
          <p:cNvSpPr/>
          <p:nvPr/>
        </p:nvSpPr>
        <p:spPr>
          <a:xfrm>
            <a:off x="3786182" y="285728"/>
            <a:ext cx="3071834" cy="3714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6" name="5 - Στρογγυλεμένο ορθογώνιο"/>
          <p:cNvSpPr/>
          <p:nvPr/>
        </p:nvSpPr>
        <p:spPr>
          <a:xfrm>
            <a:off x="500034" y="1857364"/>
            <a:ext cx="3143272" cy="4429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Ορθογώνιο"/>
          <p:cNvSpPr/>
          <p:nvPr/>
        </p:nvSpPr>
        <p:spPr>
          <a:xfrm>
            <a:off x="500034" y="2000240"/>
            <a:ext cx="3214710" cy="4093428"/>
          </a:xfrm>
          <a:prstGeom prst="rect">
            <a:avLst/>
          </a:prstGeom>
        </p:spPr>
        <p:txBody>
          <a:bodyPr wrap="square">
            <a:spAutoFit/>
          </a:bodyPr>
          <a:lstStyle/>
          <a:p>
            <a:pPr lvl="0" eaLnBrk="0" fontAlgn="base" hangingPunct="0">
              <a:spcBef>
                <a:spcPct val="0"/>
              </a:spcBef>
              <a:spcAft>
                <a:spcPct val="0"/>
              </a:spcAft>
            </a:pPr>
            <a:r>
              <a:rPr lang="el-GR" sz="2000" dirty="0" smtClean="0">
                <a:solidFill>
                  <a:schemeClr val="bg1"/>
                </a:solidFill>
                <a:latin typeface="Calibri" pitchFamily="34" charset="0"/>
                <a:ea typeface="Calibri" pitchFamily="34" charset="0"/>
                <a:cs typeface="Times New Roman" pitchFamily="18" charset="0"/>
              </a:rPr>
              <a:t>Η αποστολή των εταιριών </a:t>
            </a:r>
            <a:r>
              <a:rPr lang="en-US" sz="2000" dirty="0" smtClean="0">
                <a:solidFill>
                  <a:schemeClr val="bg1"/>
                </a:solidFill>
                <a:latin typeface="Calibri" pitchFamily="34" charset="0"/>
                <a:ea typeface="Calibri" pitchFamily="34" charset="0"/>
                <a:cs typeface="Times New Roman" pitchFamily="18" charset="0"/>
              </a:rPr>
              <a:t>ESA</a:t>
            </a:r>
            <a:r>
              <a:rPr lang="el-GR" sz="2000" dirty="0" smtClean="0">
                <a:solidFill>
                  <a:schemeClr val="bg1"/>
                </a:solidFill>
                <a:latin typeface="Calibri" pitchFamily="34" charset="0"/>
                <a:ea typeface="Calibri" pitchFamily="34" charset="0"/>
                <a:cs typeface="Times New Roman" pitchFamily="18" charset="0"/>
              </a:rPr>
              <a:t> και </a:t>
            </a:r>
            <a:r>
              <a:rPr lang="en-US" sz="2000" dirty="0" smtClean="0">
                <a:solidFill>
                  <a:schemeClr val="bg1"/>
                </a:solidFill>
                <a:latin typeface="Calibri" pitchFamily="34" charset="0"/>
                <a:ea typeface="Calibri" pitchFamily="34" charset="0"/>
                <a:cs typeface="Times New Roman" pitchFamily="18" charset="0"/>
              </a:rPr>
              <a:t>JAXA</a:t>
            </a:r>
            <a:r>
              <a:rPr lang="el-GR" sz="2000" dirty="0" smtClean="0">
                <a:solidFill>
                  <a:schemeClr val="bg1"/>
                </a:solidFill>
                <a:latin typeface="Calibri" pitchFamily="34" charset="0"/>
                <a:ea typeface="Calibri" pitchFamily="34" charset="0"/>
                <a:cs typeface="Times New Roman" pitchFamily="18" charset="0"/>
              </a:rPr>
              <a:t> θα πραγματοποιηθεί τον Οκτώβρη του 2018, μεταφέροντας στον πλανήτη Ερμή, δυο διαστημοσυσκευές  το ευρωπαϊκό Mercury Planet Orbiter και το ιαπωνικό mercury Magnetospheric Oribter και θα τεθούν το 2025 σε τροχιά γύρω του για να τον μελετήσουν.</a:t>
            </a:r>
            <a:endParaRPr lang="el-GR" sz="1600" dirty="0" smtClean="0">
              <a:solidFill>
                <a:schemeClr val="bg1"/>
              </a:solidFill>
              <a:latin typeface="Arial" pitchFamily="34" charset="0"/>
              <a:cs typeface="Arial" pitchFamily="34" charset="0"/>
            </a:endParaRPr>
          </a:p>
        </p:txBody>
      </p:sp>
      <p:sp>
        <p:nvSpPr>
          <p:cNvPr id="4" name="3 - TextBox"/>
          <p:cNvSpPr txBox="1"/>
          <p:nvPr/>
        </p:nvSpPr>
        <p:spPr>
          <a:xfrm>
            <a:off x="3929058" y="357167"/>
            <a:ext cx="2857519" cy="3693319"/>
          </a:xfrm>
          <a:prstGeom prst="rect">
            <a:avLst/>
          </a:prstGeom>
          <a:noFill/>
        </p:spPr>
        <p:txBody>
          <a:bodyPr wrap="square" rtlCol="0">
            <a:spAutoFit/>
          </a:bodyPr>
          <a:lstStyle/>
          <a:p>
            <a:pPr lvl="0" eaLnBrk="0" fontAlgn="base" hangingPunct="0">
              <a:spcBef>
                <a:spcPct val="0"/>
              </a:spcBef>
              <a:spcAft>
                <a:spcPct val="0"/>
              </a:spcAft>
            </a:pPr>
            <a:r>
              <a:rPr lang="el-GR" dirty="0" smtClean="0">
                <a:solidFill>
                  <a:schemeClr val="bg1"/>
                </a:solidFill>
                <a:latin typeface="Calibri" pitchFamily="34" charset="0"/>
                <a:ea typeface="Calibri" pitchFamily="34" charset="0"/>
                <a:cs typeface="Times New Roman" pitchFamily="18" charset="0"/>
              </a:rPr>
              <a:t>Το σκάφος  </a:t>
            </a:r>
            <a:r>
              <a:rPr lang="en-US" dirty="0" smtClean="0">
                <a:solidFill>
                  <a:schemeClr val="bg1"/>
                </a:solidFill>
                <a:latin typeface="Calibri" pitchFamily="34" charset="0"/>
                <a:ea typeface="Calibri" pitchFamily="34" charset="0"/>
                <a:cs typeface="Times New Roman" pitchFamily="18" charset="0"/>
              </a:rPr>
              <a:t>Europa Clipper</a:t>
            </a:r>
            <a:r>
              <a:rPr lang="el-GR" dirty="0" smtClean="0">
                <a:solidFill>
                  <a:schemeClr val="bg1"/>
                </a:solidFill>
                <a:latin typeface="Calibri" pitchFamily="34" charset="0"/>
                <a:ea typeface="Calibri" pitchFamily="34" charset="0"/>
                <a:cs typeface="Times New Roman" pitchFamily="18" charset="0"/>
              </a:rPr>
              <a:t>, που λειτουργεί με ηλιακή ενέργεια πρόκειται  να εκτοξευθεί το 2020  και θα τεθεί σε τροχιά γύρω από το Δία το 2025. Θα κάνει 40 έως 45 κοντινές προσεγγίσεις στο δορυφόρο Ευρώπη προκριμένου να μάθει περισσότερα για τον υπόγειο ωκεανό νερού και πιθανότητες να φιλοξενήσει ζωές.</a:t>
            </a:r>
            <a:endParaRPr lang="en-US" dirty="0" smtClean="0">
              <a:solidFill>
                <a:schemeClr val="bg1"/>
              </a:solidFill>
              <a:latin typeface="Calibri" pitchFamily="34" charset="0"/>
              <a:ea typeface="Calibri" pitchFamily="34" charset="0"/>
              <a:cs typeface="Times New Roman" pitchFamily="18" charset="0"/>
            </a:endParaRPr>
          </a:p>
        </p:txBody>
      </p:sp>
      <p:sp>
        <p:nvSpPr>
          <p:cNvPr id="5" name="4 - TextBox"/>
          <p:cNvSpPr txBox="1"/>
          <p:nvPr/>
        </p:nvSpPr>
        <p:spPr>
          <a:xfrm>
            <a:off x="5857884" y="4129825"/>
            <a:ext cx="2928958" cy="2585323"/>
          </a:xfrm>
          <a:prstGeom prst="rect">
            <a:avLst/>
          </a:prstGeom>
          <a:noFill/>
        </p:spPr>
        <p:txBody>
          <a:bodyPr wrap="square" rtlCol="0">
            <a:spAutoFit/>
          </a:bodyPr>
          <a:lstStyle/>
          <a:p>
            <a:pPr lvl="0"/>
            <a:r>
              <a:rPr lang="el-GR" dirty="0" smtClean="0">
                <a:solidFill>
                  <a:schemeClr val="bg1"/>
                </a:solidFill>
                <a:latin typeface="Georgia" pitchFamily="18" charset="0"/>
                <a:ea typeface="Calibri" pitchFamily="34" charset="0"/>
                <a:cs typeface="Times New Roman" pitchFamily="18" charset="0"/>
              </a:rPr>
              <a:t>Τέλος, το Κογκρέσο των ΗΠΑ ζήτησε να προστεθεί στην αποστολή και μια διαστημοσυσκευή που θα προσεδαφισθεί στην Ευρώπη, κάτι που βρίσκεται υπό μελέτη από τη NASA.</a:t>
            </a:r>
            <a:endParaRPr lang="el-GR" sz="1400" dirty="0" smtClean="0">
              <a:solidFill>
                <a:schemeClr val="bg1"/>
              </a:solidFill>
              <a:latin typeface="Georgia" pitchFamily="18" charset="0"/>
              <a:cs typeface="Arial" pitchFamily="34" charset="0"/>
            </a:endParaRPr>
          </a:p>
          <a:p>
            <a:endParaRPr lang="el-GR" dirty="0"/>
          </a:p>
        </p:txBody>
      </p:sp>
      <p:pic>
        <p:nvPicPr>
          <p:cNvPr id="35842" name="Picture 2" descr="Αποτέλεσμα εικόνας για real rocket transparent background"/>
          <p:cNvPicPr>
            <a:picLocks noChangeAspect="1" noChangeArrowheads="1"/>
          </p:cNvPicPr>
          <p:nvPr/>
        </p:nvPicPr>
        <p:blipFill>
          <a:blip r:embed="rId2"/>
          <a:srcRect/>
          <a:stretch>
            <a:fillRect/>
          </a:stretch>
        </p:blipFill>
        <p:spPr bwMode="auto">
          <a:xfrm>
            <a:off x="5643570" y="214290"/>
            <a:ext cx="4572000" cy="3924301"/>
          </a:xfrm>
          <a:prstGeom prst="rect">
            <a:avLst/>
          </a:prstGeom>
          <a:noFill/>
        </p:spPr>
      </p:pic>
      <p:pic>
        <p:nvPicPr>
          <p:cNvPr id="35844" name="Picture 4" descr="Αποτέλεσμα εικόνας για planets transparent background"/>
          <p:cNvPicPr>
            <a:picLocks noChangeAspect="1" noChangeArrowheads="1"/>
          </p:cNvPicPr>
          <p:nvPr/>
        </p:nvPicPr>
        <p:blipFill>
          <a:blip r:embed="rId3" cstate="email"/>
          <a:srcRect/>
          <a:stretch>
            <a:fillRect/>
          </a:stretch>
        </p:blipFill>
        <p:spPr bwMode="auto">
          <a:xfrm>
            <a:off x="285720" y="214290"/>
            <a:ext cx="3214710" cy="1607355"/>
          </a:xfrm>
          <a:prstGeom prst="rect">
            <a:avLst/>
          </a:prstGeom>
          <a:noFill/>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r>
              <a:rPr lang="en-US" dirty="0" smtClean="0"/>
              <a:t>  </a:t>
            </a:r>
            <a:endParaRPr lang="el-GR" dirty="0"/>
          </a:p>
        </p:txBody>
      </p:sp>
      <p:sp>
        <p:nvSpPr>
          <p:cNvPr id="3" name="2 - Τίτλος"/>
          <p:cNvSpPr>
            <a:spLocks noGrp="1"/>
          </p:cNvSpPr>
          <p:nvPr>
            <p:ph type="ctrTitle"/>
          </p:nvPr>
        </p:nvSpPr>
        <p:spPr/>
        <p:txBody>
          <a:bodyPr/>
          <a:lstStyle/>
          <a:p>
            <a:r>
              <a:rPr lang="en-US" dirty="0" smtClean="0">
                <a:solidFill>
                  <a:schemeClr val="bg1"/>
                </a:solidFill>
              </a:rPr>
              <a:t>Elon Musk </a:t>
            </a:r>
            <a:r>
              <a:rPr lang="el-GR" dirty="0" smtClean="0">
                <a:solidFill>
                  <a:schemeClr val="bg1"/>
                </a:solidFill>
              </a:rPr>
              <a:t>και η συνεργασία του με την </a:t>
            </a:r>
            <a:r>
              <a:rPr lang="en-US" dirty="0" smtClean="0">
                <a:solidFill>
                  <a:schemeClr val="bg1"/>
                </a:solidFill>
              </a:rPr>
              <a:t>Space X</a:t>
            </a:r>
            <a:endParaRPr lang="el-GR" dirty="0">
              <a:solidFill>
                <a:schemeClr val="bg1"/>
              </a:solidFill>
            </a:endParaRPr>
          </a:p>
        </p:txBody>
      </p:sp>
      <p:pic>
        <p:nvPicPr>
          <p:cNvPr id="4" name="Picture 2" descr="Αποτέλεσμα εικόνας για spacex"/>
          <p:cNvPicPr>
            <a:picLocks noChangeAspect="1" noChangeArrowheads="1"/>
          </p:cNvPicPr>
          <p:nvPr/>
        </p:nvPicPr>
        <p:blipFill>
          <a:blip r:embed="rId2" cstate="email"/>
          <a:srcRect/>
          <a:stretch>
            <a:fillRect/>
          </a:stretch>
        </p:blipFill>
        <p:spPr bwMode="auto">
          <a:xfrm>
            <a:off x="500034" y="4071942"/>
            <a:ext cx="3810027" cy="2143140"/>
          </a:xfrm>
          <a:prstGeom prst="rect">
            <a:avLst/>
          </a:prstGeom>
          <a:ln>
            <a:noFill/>
          </a:ln>
          <a:effectLst>
            <a:softEdge rad="112500"/>
          </a:effectLst>
        </p:spPr>
      </p:pic>
      <p:pic>
        <p:nvPicPr>
          <p:cNvPr id="35842" name="Picture 2" descr="Αποτέλεσμα εικόνας για elon musk"/>
          <p:cNvPicPr>
            <a:picLocks noChangeAspect="1" noChangeArrowheads="1"/>
          </p:cNvPicPr>
          <p:nvPr/>
        </p:nvPicPr>
        <p:blipFill>
          <a:blip r:embed="rId3" cstate="email"/>
          <a:srcRect/>
          <a:stretch>
            <a:fillRect/>
          </a:stretch>
        </p:blipFill>
        <p:spPr bwMode="auto">
          <a:xfrm>
            <a:off x="4786314" y="4000504"/>
            <a:ext cx="3870254" cy="2177017"/>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Στρογγυλεμένο ορθογώνιο"/>
          <p:cNvSpPr/>
          <p:nvPr/>
        </p:nvSpPr>
        <p:spPr>
          <a:xfrm>
            <a:off x="857224" y="714356"/>
            <a:ext cx="7643866" cy="4643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4" name="3 - TextBox"/>
          <p:cNvSpPr txBox="1"/>
          <p:nvPr/>
        </p:nvSpPr>
        <p:spPr>
          <a:xfrm>
            <a:off x="1071538" y="928670"/>
            <a:ext cx="7072362" cy="4524315"/>
          </a:xfrm>
          <a:prstGeom prst="rect">
            <a:avLst/>
          </a:prstGeom>
          <a:noFill/>
        </p:spPr>
        <p:txBody>
          <a:bodyPr wrap="square" rtlCol="0">
            <a:spAutoFit/>
          </a:bodyPr>
          <a:lstStyle/>
          <a:p>
            <a:pPr>
              <a:buClr>
                <a:schemeClr val="accent1"/>
              </a:buClr>
              <a:buFont typeface="Arial" pitchFamily="34" charset="0"/>
              <a:buChar char="•"/>
            </a:pPr>
            <a:r>
              <a:rPr lang="el-GR" dirty="0" smtClean="0">
                <a:solidFill>
                  <a:schemeClr val="bg1"/>
                </a:solidFill>
                <a:latin typeface="Georgia" pitchFamily="18" charset="0"/>
              </a:rPr>
              <a:t>Η </a:t>
            </a:r>
            <a:r>
              <a:rPr lang="en-US" dirty="0" smtClean="0">
                <a:solidFill>
                  <a:schemeClr val="bg1"/>
                </a:solidFill>
                <a:latin typeface="Georgia" pitchFamily="18" charset="0"/>
              </a:rPr>
              <a:t>space x </a:t>
            </a:r>
            <a:r>
              <a:rPr lang="el-GR" dirty="0" smtClean="0">
                <a:solidFill>
                  <a:schemeClr val="bg1"/>
                </a:solidFill>
                <a:latin typeface="Georgia" pitchFamily="18" charset="0"/>
              </a:rPr>
              <a:t>,εταιρία του πολυεκατομμυριούχου Έλεον Μασκ , έως τα τέλη του 2018 θα πραγματοποιήσει ταξίδι γύρω από την σελήνη  στην οποία θα συμμετέχουν δύο, μέχρι στγμής ανώνυμοι τουρίστες. Για να υλοποιηθεί το ταξίδι αυτό θα χρησιμοποιηθεί ο πύραυλος &lt;</a:t>
            </a:r>
            <a:r>
              <a:rPr lang="en-US" dirty="0" smtClean="0">
                <a:solidFill>
                  <a:schemeClr val="bg1"/>
                </a:solidFill>
                <a:latin typeface="Georgia" pitchFamily="18" charset="0"/>
              </a:rPr>
              <a:t>falcon heavy</a:t>
            </a:r>
            <a:r>
              <a:rPr lang="el-GR" dirty="0" smtClean="0">
                <a:solidFill>
                  <a:schemeClr val="bg1"/>
                </a:solidFill>
                <a:latin typeface="Georgia" pitchFamily="18" charset="0"/>
              </a:rPr>
              <a:t>&gt;</a:t>
            </a:r>
          </a:p>
          <a:p>
            <a:pPr>
              <a:buClr>
                <a:schemeClr val="accent1"/>
              </a:buClr>
              <a:buFont typeface="Arial" pitchFamily="34" charset="0"/>
              <a:buChar char="•"/>
            </a:pPr>
            <a:r>
              <a:rPr lang="el-GR" dirty="0" smtClean="0">
                <a:solidFill>
                  <a:schemeClr val="bg1"/>
                </a:solidFill>
                <a:latin typeface="Georgia" pitchFamily="18" charset="0"/>
              </a:rPr>
              <a:t>Οι ίδιοι θα εκπαιδευτούν κατάλληλα αφού θα βρίσκονται μόνοι στο διαστημικό σκάφος, καθ’ όλη την διάρκεια του ταξιδιού του.</a:t>
            </a:r>
          </a:p>
          <a:p>
            <a:r>
              <a:rPr lang="el-GR" dirty="0" smtClean="0">
                <a:solidFill>
                  <a:schemeClr val="bg1"/>
                </a:solidFill>
                <a:latin typeface="Georgia" pitchFamily="18" charset="0"/>
              </a:rPr>
              <a:t>Ο Μασκ επισήμανε ότι θα ελαχιστοποιήσουν τον κίνδυνο αλλά δεν θα είναι και μηδενικός.</a:t>
            </a:r>
          </a:p>
          <a:p>
            <a:pPr>
              <a:buClr>
                <a:schemeClr val="accent1"/>
              </a:buClr>
              <a:buFont typeface="Arial" pitchFamily="34" charset="0"/>
              <a:buChar char="•"/>
            </a:pPr>
            <a:r>
              <a:rPr lang="el-GR" dirty="0" smtClean="0">
                <a:solidFill>
                  <a:schemeClr val="bg1"/>
                </a:solidFill>
                <a:latin typeface="Georgia" pitchFamily="18" charset="0"/>
              </a:rPr>
              <a:t>Το σκάφος αυτό, όπως αναφέρει ο </a:t>
            </a:r>
            <a:r>
              <a:rPr lang="el-GR" dirty="0" err="1" smtClean="0">
                <a:solidFill>
                  <a:schemeClr val="bg1"/>
                </a:solidFill>
                <a:latin typeface="Georgia" pitchFamily="18" charset="0"/>
              </a:rPr>
              <a:t>Μάσκ</a:t>
            </a:r>
            <a:r>
              <a:rPr lang="el-GR" dirty="0" smtClean="0">
                <a:solidFill>
                  <a:schemeClr val="bg1"/>
                </a:solidFill>
                <a:latin typeface="Georgia" pitchFamily="18" charset="0"/>
              </a:rPr>
              <a:t>, δεν θα προσγειωθεί στην Σελήνη άλλα θα πλησιάσει την επιφάνεια της και έπειτα θα απομακρυνθεί στο διάστημα και θα επιστρέψει με αλεξίπτωτο στη Γη. Το ταξίδι θα είναι 500.000 έως 650.000 χλμ ανάλογα με την τελική τροχιά του σκάφους, που θα μοιάζει με εκείνη της αποστολής «Απόλλων 8».</a:t>
            </a:r>
            <a:r>
              <a:rPr lang="el-GR" dirty="0" smtClean="0"/>
              <a:t/>
            </a:r>
            <a:br>
              <a:rPr lang="el-GR" dirty="0" smtClean="0"/>
            </a:br>
            <a:endParaRPr lang="el-GR"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spacex falcon heavy"/>
          <p:cNvPicPr>
            <a:picLocks noChangeAspect="1" noChangeArrowheads="1"/>
          </p:cNvPicPr>
          <p:nvPr/>
        </p:nvPicPr>
        <p:blipFill>
          <a:blip r:embed="rId2" cstate="email"/>
          <a:srcRect/>
          <a:stretch>
            <a:fillRect/>
          </a:stretch>
        </p:blipFill>
        <p:spPr bwMode="auto">
          <a:xfrm>
            <a:off x="285720" y="428604"/>
            <a:ext cx="8550237" cy="4786346"/>
          </a:xfrm>
          <a:prstGeom prst="rect">
            <a:avLst/>
          </a:prstGeom>
          <a:ln>
            <a:noFill/>
          </a:ln>
          <a:effectLst>
            <a:softEdge rad="112500"/>
          </a:effectLst>
        </p:spPr>
      </p:pic>
      <p:sp>
        <p:nvSpPr>
          <p:cNvPr id="3" name="2 - Στρογγυλεμένο ορθογώνιο"/>
          <p:cNvSpPr/>
          <p:nvPr/>
        </p:nvSpPr>
        <p:spPr>
          <a:xfrm>
            <a:off x="1071538" y="5500702"/>
            <a:ext cx="728667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FALCON HEAVY </a:t>
            </a:r>
            <a:endParaRPr lang="el-G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28596" y="785794"/>
            <a:ext cx="821533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lang="el-GR" sz="2000" dirty="0" smtClean="0">
                <a:solidFill>
                  <a:srgbClr val="000000"/>
                </a:solidFill>
                <a:latin typeface="Georgia" pitchFamily="18" charset="0"/>
                <a:ea typeface="Calibri" pitchFamily="34" charset="0"/>
                <a:cs typeface="Arial" pitchFamily="34" charset="0"/>
              </a:rPr>
              <a:t>Επίσης </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η εταιρεία έχει σχεδιάσει μία μη επανδρωμένη αποστολή με το σκάφος </a:t>
            </a:r>
            <a:r>
              <a:rPr kumimoji="0" lang="en-US"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Dragon</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 στο διαστημικό σταθμό. Αντιθέτως οι πρώτες επανδρωμένες πτήσεις με την συνοδεία ανθρώπων, θα ξεκινήσουν στα μέσα του 2018.</a:t>
            </a:r>
          </a:p>
          <a:p>
            <a:pPr marL="0" marR="0" lvl="0" indent="0" algn="l" defTabSz="914400" rtl="0" eaLnBrk="0" fontAlgn="base" latinLnBrk="0" hangingPunct="0">
              <a:lnSpc>
                <a:spcPct val="100000"/>
              </a:lnSpc>
              <a:spcBef>
                <a:spcPct val="0"/>
              </a:spcBef>
              <a:spcAft>
                <a:spcPct val="0"/>
              </a:spcAft>
              <a:buClr>
                <a:schemeClr val="accent1"/>
              </a:buClr>
              <a:buSzTx/>
              <a:buFont typeface="Arial" pitchFamily="34" charset="0"/>
              <a:buChar char="•"/>
              <a:tabLst/>
            </a:pP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Το διαστημόπλοιο </a:t>
            </a:r>
            <a:r>
              <a:rPr kumimoji="0" lang="en-US"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Dragon</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 μπορεί να μεταφέρει έως επτά άτομα και έχει σχεδιαστεί ώστε να μπορέσει να λειτουργήσει αυτόνομα. Οι επιβάτες-αστροναύτες θα έχουν εκπαιδευτεί ώστε να μπορούν να επέμβουν σε περίπτωση ανάγκης.</a:t>
            </a:r>
            <a:endParaRPr lang="el-GR" sz="2000" dirty="0" smtClean="0">
              <a:solidFill>
                <a:srgbClr val="000000"/>
              </a:solidFill>
              <a:latin typeface="Georgia" pitchFamily="18"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Arial" pitchFamily="34" charset="0"/>
              <a:buChar char="•"/>
              <a:tabLst/>
            </a:pP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Το ακριβές κόστος δεν έχει  γνωστοποιηθεί ακόμα αλλά η </a:t>
            </a:r>
            <a:r>
              <a:rPr kumimoji="0" lang="en-US"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NASA</a:t>
            </a:r>
            <a:r>
              <a:rPr kumimoji="0" lang="el-GR" sz="20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 θα πληρώσει περίπου 80 εκατομμύρια δολάρια για τον κάθε επιβάτη. </a:t>
            </a:r>
            <a:r>
              <a:rPr kumimoji="0" lang="el-GR" sz="12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t/>
            </a:r>
            <a:br>
              <a:rPr kumimoji="0" lang="el-GR" sz="1200" b="0" i="0" u="none" strike="noStrike" cap="none" normalizeH="0" baseline="0" dirty="0" smtClean="0">
                <a:ln>
                  <a:noFill/>
                </a:ln>
                <a:solidFill>
                  <a:srgbClr val="000000"/>
                </a:solidFill>
                <a:effectLst/>
                <a:latin typeface="Georgia" pitchFamily="18" charset="0"/>
                <a:ea typeface="Calibri" pitchFamily="34" charset="0"/>
                <a:cs typeface="Arial" pitchFamily="34" charset="0"/>
              </a:rPr>
            </a:br>
            <a:r>
              <a:rPr kumimoji="0" lang="el-GR" sz="1200" b="0" i="0" u="none" strike="noStrike" cap="none" normalizeH="0" baseline="0" dirty="0" smtClean="0">
                <a:ln>
                  <a:noFill/>
                </a:ln>
                <a:solidFill>
                  <a:srgbClr val="000000"/>
                </a:solidFill>
                <a:effectLst/>
                <a:latin typeface="+mj-lt"/>
                <a:ea typeface="Calibri" pitchFamily="34" charset="0"/>
                <a:cs typeface="Arial" pitchFamily="34" charset="0"/>
              </a:rPr>
              <a:t/>
            </a:r>
            <a:br>
              <a:rPr kumimoji="0" lang="el-GR" sz="1200" b="0" i="0" u="none" strike="noStrike" cap="none" normalizeH="0" baseline="0" dirty="0" smtClean="0">
                <a:ln>
                  <a:noFill/>
                </a:ln>
                <a:solidFill>
                  <a:srgbClr val="000000"/>
                </a:solidFill>
                <a:effectLst/>
                <a:latin typeface="+mj-lt"/>
                <a:ea typeface="Calibri" pitchFamily="34" charset="0"/>
                <a:cs typeface="Arial" pitchFamily="34" charset="0"/>
              </a:rPr>
            </a:br>
            <a:endParaRPr kumimoji="0" lang="el-GR" sz="1800" b="0" i="0" u="none" strike="noStrike" cap="none" normalizeH="0" baseline="0" dirty="0" smtClean="0">
              <a:ln>
                <a:noFill/>
              </a:ln>
              <a:solidFill>
                <a:schemeClr val="tx1"/>
              </a:solidFill>
              <a:effectLst/>
              <a:latin typeface="+mj-lt"/>
              <a:cs typeface="Arial" pitchFamily="34" charset="0"/>
            </a:endParaRPr>
          </a:p>
        </p:txBody>
      </p:sp>
      <p:sp>
        <p:nvSpPr>
          <p:cNvPr id="36867" name="AutoShape 3" descr="Αποτέλεσμα εικόνας για spac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69" name="AutoShape 5" descr="Αποτέλεσμα εικόνας για spac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6871" name="Picture 7" descr="Αποτέλεσμα εικόνας για spacex"/>
          <p:cNvPicPr>
            <a:picLocks noChangeAspect="1" noChangeArrowheads="1"/>
          </p:cNvPicPr>
          <p:nvPr/>
        </p:nvPicPr>
        <p:blipFill>
          <a:blip r:embed="rId2" cstate="email"/>
          <a:srcRect/>
          <a:stretch>
            <a:fillRect/>
          </a:stretch>
        </p:blipFill>
        <p:spPr bwMode="auto">
          <a:xfrm>
            <a:off x="3714744" y="4071942"/>
            <a:ext cx="4929222" cy="2235576"/>
          </a:xfrm>
          <a:prstGeom prst="rect">
            <a:avLst/>
          </a:prstGeo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Αποτέλεσμα εικόνας για spacex dragon"/>
          <p:cNvPicPr>
            <a:picLocks noChangeAspect="1" noChangeArrowheads="1"/>
          </p:cNvPicPr>
          <p:nvPr/>
        </p:nvPicPr>
        <p:blipFill>
          <a:blip r:embed="rId2" cstate="email"/>
          <a:srcRect/>
          <a:stretch>
            <a:fillRect/>
          </a:stretch>
        </p:blipFill>
        <p:spPr bwMode="auto">
          <a:xfrm>
            <a:off x="428596" y="1142984"/>
            <a:ext cx="8251089" cy="3929090"/>
          </a:xfrm>
          <a:prstGeom prst="rect">
            <a:avLst/>
          </a:prstGeom>
          <a:noFill/>
        </p:spPr>
      </p:pic>
      <p:sp>
        <p:nvSpPr>
          <p:cNvPr id="3" name="2 - Στρογγυλεμένο ορθογώνιο"/>
          <p:cNvSpPr/>
          <p:nvPr/>
        </p:nvSpPr>
        <p:spPr>
          <a:xfrm>
            <a:off x="2285984" y="5357826"/>
            <a:ext cx="5000660"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DRAGON</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bg1"/>
                </a:solidFill>
              </a:rPr>
              <a:t>Συμπέρασμα</a:t>
            </a:r>
            <a:endParaRPr lang="el-GR" b="1" dirty="0">
              <a:solidFill>
                <a:schemeClr val="bg1"/>
              </a:solidFill>
            </a:endParaRPr>
          </a:p>
        </p:txBody>
      </p:sp>
      <p:sp>
        <p:nvSpPr>
          <p:cNvPr id="3" name="2 - Θέση περιεχομένου"/>
          <p:cNvSpPr>
            <a:spLocks noGrp="1"/>
          </p:cNvSpPr>
          <p:nvPr>
            <p:ph sz="quarter" idx="1"/>
          </p:nvPr>
        </p:nvSpPr>
        <p:spPr/>
        <p:txBody>
          <a:bodyPr/>
          <a:lstStyle/>
          <a:p>
            <a:pPr>
              <a:buNone/>
            </a:pPr>
            <a:r>
              <a:rPr lang="el-GR" dirty="0" smtClean="0">
                <a:solidFill>
                  <a:schemeClr val="bg1"/>
                </a:solidFill>
                <a:latin typeface="Georgia" pitchFamily="18" charset="0"/>
              </a:rPr>
              <a:t>Τέλος, από όσα έχουμε δει παραπάνω, συμπεραίνουμε ότι ενώ μπορεί να προγραμματίζονται ταξίδια στο διάστημα, τίποτα δεν είναι σίγουρο. Αυτό γίνεται γιατί υπάρχουν διάφοροι παράγοντες που εμποδίζουν την πραγματοποίηση τους. Οι λόγοι μπορεί να είναι οικονομικοί, τεχνικοί και να μην υπάρχουν τα απαραίτητα αγαθά. Επιπλέον είναι κάτι το οποίο η επιστήμη δεν το έχει αναπτύξει όσο είναι απαραίτητο.</a:t>
            </a:r>
          </a:p>
          <a:p>
            <a:pPr>
              <a:buNone/>
            </a:pPr>
            <a:endParaRPr lang="el-GR" dirty="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534400" cy="758952"/>
          </a:xfrm>
        </p:spPr>
        <p:txBody>
          <a:bodyPr>
            <a:normAutofit fontScale="90000"/>
          </a:bodyPr>
          <a:lstStyle/>
          <a:p>
            <a:r>
              <a:rPr lang="el-GR" b="1" dirty="0" smtClean="0"/>
              <a:t/>
            </a:r>
            <a:br>
              <a:rPr lang="el-GR" b="1" dirty="0" smtClean="0"/>
            </a:br>
            <a:r>
              <a:rPr lang="el-GR" dirty="0" smtClean="0"/>
              <a:t/>
            </a:r>
            <a:br>
              <a:rPr lang="el-GR" dirty="0" smtClean="0"/>
            </a:br>
            <a:r>
              <a:rPr lang="el-GR" b="1" dirty="0" smtClean="0">
                <a:solidFill>
                  <a:schemeClr val="bg1"/>
                </a:solidFill>
              </a:rPr>
              <a:t>Δικτυογραφία/βιβλιογραφία</a:t>
            </a:r>
            <a:endParaRPr lang="el-GR" b="1" dirty="0">
              <a:solidFill>
                <a:schemeClr val="bg1"/>
              </a:solidFill>
            </a:endParaRPr>
          </a:p>
        </p:txBody>
      </p:sp>
      <p:sp>
        <p:nvSpPr>
          <p:cNvPr id="3" name="2 - Θέση περιεχομένου"/>
          <p:cNvSpPr>
            <a:spLocks noGrp="1"/>
          </p:cNvSpPr>
          <p:nvPr>
            <p:ph sz="quarter" idx="1"/>
          </p:nvPr>
        </p:nvSpPr>
        <p:spPr/>
        <p:txBody>
          <a:bodyPr>
            <a:normAutofit fontScale="25000" lnSpcReduction="20000"/>
          </a:bodyPr>
          <a:lstStyle/>
          <a:p>
            <a:pPr marL="0" indent="0" eaLnBrk="0" fontAlgn="base" hangingPunct="0">
              <a:spcBef>
                <a:spcPct val="0"/>
              </a:spcBef>
              <a:spcAft>
                <a:spcPct val="0"/>
              </a:spcAft>
              <a:buClrTx/>
              <a:buSzTx/>
              <a:buFont typeface="Arial" pitchFamily="34" charset="0"/>
              <a:buChar char="•"/>
            </a:pPr>
            <a:endParaRPr lang="el-GR" sz="2800" dirty="0" smtClean="0">
              <a:solidFill>
                <a:schemeClr val="accent1"/>
              </a:solidFill>
              <a:latin typeface="Calibri" pitchFamily="34" charset="0"/>
              <a:ea typeface="Calibri" pitchFamily="34" charset="0"/>
              <a:cs typeface="Times New Roman" pitchFamily="18" charset="0"/>
              <a:hlinkClick r:id="rId2"/>
            </a:endParaRPr>
          </a:p>
          <a:p>
            <a:pPr marL="0" indent="0" eaLnBrk="0" fontAlgn="base" hangingPunct="0">
              <a:spcBef>
                <a:spcPct val="0"/>
              </a:spcBef>
              <a:spcAft>
                <a:spcPct val="0"/>
              </a:spcAft>
              <a:buClrTx/>
              <a:buSzTx/>
              <a:buFont typeface="Arial" pitchFamily="34" charset="0"/>
              <a:buChar char="•"/>
            </a:pPr>
            <a:endParaRPr lang="el-GR" sz="9600" dirty="0" smtClean="0">
              <a:solidFill>
                <a:schemeClr val="accent1"/>
              </a:solidFill>
              <a:latin typeface="Georgia" pitchFamily="18" charset="0"/>
              <a:ea typeface="Calibri" pitchFamily="34" charset="0"/>
              <a:cs typeface="Times New Roman" pitchFamily="18" charset="0"/>
              <a:hlinkClick r:id="rId2"/>
            </a:endParaRPr>
          </a:p>
          <a:p>
            <a:pPr marL="0" indent="0" eaLnBrk="0" fontAlgn="base" hangingPunct="0">
              <a:spcBef>
                <a:spcPct val="0"/>
              </a:spcBef>
              <a:spcAft>
                <a:spcPct val="0"/>
              </a:spcAft>
              <a:buClrTx/>
              <a:buSzTx/>
              <a:buNone/>
            </a:pPr>
            <a:r>
              <a:rPr lang="el-GR" sz="9600" dirty="0" smtClean="0">
                <a:solidFill>
                  <a:schemeClr val="accent1"/>
                </a:solidFill>
                <a:latin typeface="Georgia" pitchFamily="18" charset="0"/>
                <a:ea typeface="Calibri" pitchFamily="34" charset="0"/>
                <a:cs typeface="Times New Roman" pitchFamily="18" charset="0"/>
                <a:hlinkClick r:id="rId2"/>
              </a:rPr>
              <a:t> </a:t>
            </a:r>
            <a:r>
              <a:rPr lang="el-GR" sz="9600" dirty="0" smtClean="0">
                <a:solidFill>
                  <a:schemeClr val="bg1"/>
                </a:solidFill>
                <a:latin typeface="Georgia" pitchFamily="18" charset="0"/>
                <a:ea typeface="Calibri" pitchFamily="34" charset="0"/>
                <a:cs typeface="Times New Roman" pitchFamily="18" charset="0"/>
                <a:hlinkClick r:id="rId3"/>
              </a:rPr>
              <a:t>https://www.nasa.gov/about/whats_next.html</a:t>
            </a:r>
            <a:endParaRPr lang="el-GR" sz="9600" dirty="0" smtClean="0">
              <a:solidFill>
                <a:schemeClr val="bg1"/>
              </a:solidFill>
              <a:latin typeface="Georgia" pitchFamily="18" charset="0"/>
              <a:ea typeface="Calibri" pitchFamily="34" charset="0"/>
              <a:cs typeface="Times New Roman" pitchFamily="18" charset="0"/>
            </a:endParaRPr>
          </a:p>
          <a:p>
            <a:pPr marL="0" indent="0" eaLnBrk="0" fontAlgn="base" hangingPunct="0">
              <a:spcBef>
                <a:spcPct val="0"/>
              </a:spcBef>
              <a:spcAft>
                <a:spcPct val="0"/>
              </a:spcAft>
              <a:buClrTx/>
              <a:buSzTx/>
              <a:buNone/>
            </a:pPr>
            <a:r>
              <a:rPr lang="el-GR" sz="9600" dirty="0" smtClean="0">
                <a:solidFill>
                  <a:schemeClr val="bg1"/>
                </a:solidFill>
                <a:latin typeface="Georgia" pitchFamily="18" charset="0"/>
                <a:ea typeface="Calibri" pitchFamily="34" charset="0"/>
                <a:cs typeface="Times New Roman" pitchFamily="18" charset="0"/>
              </a:rPr>
              <a:t>   </a:t>
            </a:r>
            <a:endParaRPr lang="el-GR" sz="4000" dirty="0" smtClean="0">
              <a:solidFill>
                <a:schemeClr val="bg1"/>
              </a:solidFill>
              <a:latin typeface="Georgia" pitchFamily="18" charset="0"/>
              <a:cs typeface="Arial" pitchFamily="34" charset="0"/>
            </a:endParaRPr>
          </a:p>
          <a:p>
            <a:pPr marL="0" indent="0" eaLnBrk="0" fontAlgn="base" hangingPunct="0">
              <a:spcBef>
                <a:spcPct val="0"/>
              </a:spcBef>
              <a:spcAft>
                <a:spcPct val="0"/>
              </a:spcAft>
              <a:buSzTx/>
              <a:buNone/>
            </a:pPr>
            <a:r>
              <a:rPr lang="el-GR" sz="9600" dirty="0" smtClean="0">
                <a:solidFill>
                  <a:schemeClr val="bg1"/>
                </a:solidFill>
                <a:latin typeface="Georgia" pitchFamily="18" charset="0"/>
                <a:ea typeface="Calibri" pitchFamily="34" charset="0"/>
                <a:cs typeface="Times New Roman" pitchFamily="18" charset="0"/>
                <a:hlinkClick r:id="rId4"/>
              </a:rPr>
              <a:t>http://www.slideserve.com/brody/4977650</a:t>
            </a:r>
            <a:r>
              <a:rPr lang="el-GR" sz="9600" dirty="0" smtClean="0">
                <a:solidFill>
                  <a:schemeClr val="bg1"/>
                </a:solidFill>
                <a:latin typeface="Georgia" pitchFamily="18" charset="0"/>
                <a:ea typeface="Calibri" pitchFamily="34" charset="0"/>
                <a:cs typeface="Times New Roman" pitchFamily="18" charset="0"/>
              </a:rPr>
              <a:t> </a:t>
            </a:r>
          </a:p>
          <a:p>
            <a:pPr marL="0" indent="0" eaLnBrk="0" fontAlgn="base" hangingPunct="0">
              <a:spcBef>
                <a:spcPct val="0"/>
              </a:spcBef>
              <a:spcAft>
                <a:spcPct val="0"/>
              </a:spcAft>
              <a:buSzTx/>
              <a:buNone/>
            </a:pPr>
            <a:endParaRPr lang="el-GR" sz="4000" dirty="0" smtClean="0">
              <a:solidFill>
                <a:schemeClr val="bg1"/>
              </a:solidFill>
              <a:latin typeface="Georgia" pitchFamily="18" charset="0"/>
              <a:cs typeface="Arial" pitchFamily="34" charset="0"/>
            </a:endParaRPr>
          </a:p>
          <a:p>
            <a:pPr marL="0" indent="0" eaLnBrk="0" fontAlgn="base" hangingPunct="0">
              <a:spcBef>
                <a:spcPct val="0"/>
              </a:spcBef>
              <a:spcAft>
                <a:spcPct val="0"/>
              </a:spcAft>
              <a:buSzTx/>
              <a:buNone/>
            </a:pPr>
            <a:r>
              <a:rPr lang="en-US" sz="9600" dirty="0" smtClean="0">
                <a:solidFill>
                  <a:schemeClr val="bg1"/>
                </a:solidFill>
                <a:latin typeface="Georgia" pitchFamily="18" charset="0"/>
                <a:ea typeface="Calibri" pitchFamily="34" charset="0"/>
                <a:cs typeface="Times New Roman" pitchFamily="18" charset="0"/>
                <a:hlinkClick r:id="rId5"/>
              </a:rPr>
              <a:t>http</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www</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iefimerida</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gr</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news</a:t>
            </a:r>
            <a:r>
              <a:rPr lang="el-GR" sz="9600" dirty="0" smtClean="0">
                <a:solidFill>
                  <a:schemeClr val="bg1"/>
                </a:solidFill>
                <a:latin typeface="Georgia" pitchFamily="18" charset="0"/>
                <a:ea typeface="Calibri" pitchFamily="34" charset="0"/>
                <a:cs typeface="Times New Roman" pitchFamily="18" charset="0"/>
                <a:hlinkClick r:id="rId5"/>
              </a:rPr>
              <a:t>/255466/2018-</a:t>
            </a:r>
            <a:r>
              <a:rPr lang="en-US" sz="9600" dirty="0" smtClean="0">
                <a:solidFill>
                  <a:schemeClr val="bg1"/>
                </a:solidFill>
                <a:latin typeface="Georgia" pitchFamily="18" charset="0"/>
                <a:ea typeface="Calibri" pitchFamily="34" charset="0"/>
                <a:cs typeface="Times New Roman" pitchFamily="18" charset="0"/>
                <a:hlinkClick r:id="rId5"/>
              </a:rPr>
              <a:t>ta</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prota</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taxidia</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sto</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diastima</a:t>
            </a:r>
            <a:r>
              <a:rPr lang="el-GR" sz="9600" dirty="0" smtClean="0">
                <a:solidFill>
                  <a:schemeClr val="bg1"/>
                </a:solidFill>
                <a:latin typeface="Georgia" pitchFamily="18" charset="0"/>
                <a:ea typeface="Calibri" pitchFamily="34" charset="0"/>
                <a:cs typeface="Times New Roman" pitchFamily="18" charset="0"/>
                <a:hlinkClick r:id="rId5"/>
              </a:rPr>
              <a:t>-2017-</a:t>
            </a:r>
            <a:r>
              <a:rPr lang="en-US" sz="9600" dirty="0" smtClean="0">
                <a:solidFill>
                  <a:schemeClr val="bg1"/>
                </a:solidFill>
                <a:latin typeface="Georgia" pitchFamily="18" charset="0"/>
                <a:ea typeface="Calibri" pitchFamily="34" charset="0"/>
                <a:cs typeface="Times New Roman" pitchFamily="18" charset="0"/>
                <a:hlinkClick r:id="rId5"/>
              </a:rPr>
              <a:t>oi</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protes</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smtClean="0">
                <a:solidFill>
                  <a:schemeClr val="bg1"/>
                </a:solidFill>
                <a:latin typeface="Georgia" pitchFamily="18" charset="0"/>
                <a:ea typeface="Calibri" pitchFamily="34" charset="0"/>
                <a:cs typeface="Times New Roman" pitchFamily="18" charset="0"/>
                <a:hlinkClick r:id="rId5"/>
              </a:rPr>
              <a:t>dokimastikes</a:t>
            </a:r>
            <a:r>
              <a:rPr lang="el-GR" sz="9600" dirty="0" smtClean="0">
                <a:solidFill>
                  <a:schemeClr val="bg1"/>
                </a:solidFill>
                <a:latin typeface="Georgia" pitchFamily="18" charset="0"/>
                <a:ea typeface="Calibri" pitchFamily="34" charset="0"/>
                <a:cs typeface="Times New Roman" pitchFamily="18" charset="0"/>
                <a:hlinkClick r:id="rId5"/>
              </a:rPr>
              <a:t>-</a:t>
            </a:r>
            <a:r>
              <a:rPr lang="en-US" sz="9600" dirty="0" err="1" smtClean="0">
                <a:solidFill>
                  <a:schemeClr val="bg1"/>
                </a:solidFill>
                <a:latin typeface="Georgia" pitchFamily="18" charset="0"/>
                <a:ea typeface="Calibri" pitchFamily="34" charset="0"/>
                <a:cs typeface="Times New Roman" pitchFamily="18" charset="0"/>
                <a:hlinkClick r:id="rId5"/>
              </a:rPr>
              <a:t>ptiseis</a:t>
            </a:r>
            <a:endParaRPr lang="el-GR" sz="9600" dirty="0" smtClean="0">
              <a:solidFill>
                <a:schemeClr val="bg1"/>
              </a:solidFill>
              <a:latin typeface="Georgia" pitchFamily="18" charset="0"/>
              <a:ea typeface="Calibri" pitchFamily="34" charset="0"/>
              <a:cs typeface="Times New Roman" pitchFamily="18" charset="0"/>
            </a:endParaRPr>
          </a:p>
          <a:p>
            <a:pPr marL="0" indent="0" eaLnBrk="0" fontAlgn="base" hangingPunct="0">
              <a:spcBef>
                <a:spcPct val="0"/>
              </a:spcBef>
              <a:spcAft>
                <a:spcPct val="0"/>
              </a:spcAft>
              <a:buSzTx/>
              <a:buNone/>
            </a:pPr>
            <a:endParaRPr lang="el-GR" sz="4000" dirty="0" smtClean="0">
              <a:solidFill>
                <a:schemeClr val="bg1"/>
              </a:solidFill>
              <a:latin typeface="Georgia" pitchFamily="18" charset="0"/>
              <a:cs typeface="Arial" pitchFamily="34" charset="0"/>
            </a:endParaRPr>
          </a:p>
          <a:p>
            <a:pPr marL="0" indent="0" eaLnBrk="0" fontAlgn="base" hangingPunct="0">
              <a:spcBef>
                <a:spcPct val="0"/>
              </a:spcBef>
              <a:spcAft>
                <a:spcPct val="0"/>
              </a:spcAft>
              <a:buSzTx/>
              <a:buNone/>
            </a:pPr>
            <a:r>
              <a:rPr lang="en-US" sz="9600" dirty="0" smtClean="0">
                <a:solidFill>
                  <a:schemeClr val="bg1"/>
                </a:solidFill>
                <a:latin typeface="Georgia" pitchFamily="18" charset="0"/>
                <a:ea typeface="Calibri" pitchFamily="34" charset="0"/>
                <a:cs typeface="Times New Roman" pitchFamily="18" charset="0"/>
                <a:hlinkClick r:id="rId6"/>
              </a:rPr>
              <a:t>http</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www</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sigmalive</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com</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news</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scitech</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technology</a:t>
            </a:r>
            <a:r>
              <a:rPr lang="el-GR" sz="9600" dirty="0" smtClean="0">
                <a:solidFill>
                  <a:schemeClr val="bg1"/>
                </a:solidFill>
                <a:latin typeface="Georgia" pitchFamily="18" charset="0"/>
                <a:ea typeface="Calibri" pitchFamily="34" charset="0"/>
                <a:cs typeface="Times New Roman" pitchFamily="18" charset="0"/>
                <a:hlinkClick r:id="rId6"/>
              </a:rPr>
              <a:t>/2570</a:t>
            </a:r>
          </a:p>
          <a:p>
            <a:pPr marL="0" indent="0" eaLnBrk="0" fontAlgn="base" hangingPunct="0">
              <a:spcBef>
                <a:spcPct val="0"/>
              </a:spcBef>
              <a:spcAft>
                <a:spcPct val="0"/>
              </a:spcAft>
              <a:buSzTx/>
              <a:buNone/>
            </a:pPr>
            <a:r>
              <a:rPr lang="el-GR" sz="9600" dirty="0" smtClean="0">
                <a:solidFill>
                  <a:schemeClr val="bg1"/>
                </a:solidFill>
                <a:latin typeface="Georgia" pitchFamily="18" charset="0"/>
                <a:ea typeface="Calibri" pitchFamily="34" charset="0"/>
                <a:cs typeface="Times New Roman" pitchFamily="18" charset="0"/>
                <a:hlinkClick r:id="rId6"/>
              </a:rPr>
              <a:t>73/</a:t>
            </a:r>
            <a:r>
              <a:rPr lang="en-US" sz="9600" dirty="0" smtClean="0">
                <a:solidFill>
                  <a:schemeClr val="bg1"/>
                </a:solidFill>
                <a:latin typeface="Georgia" pitchFamily="18" charset="0"/>
                <a:ea typeface="Calibri" pitchFamily="34" charset="0"/>
                <a:cs typeface="Times New Roman" pitchFamily="18" charset="0"/>
                <a:hlinkClick r:id="rId6"/>
              </a:rPr>
              <a:t>cern</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peiramata</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gia</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mellontika</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taksidia</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smtClean="0">
                <a:solidFill>
                  <a:schemeClr val="bg1"/>
                </a:solidFill>
                <a:latin typeface="Georgia" pitchFamily="18" charset="0"/>
                <a:ea typeface="Calibri" pitchFamily="34" charset="0"/>
                <a:cs typeface="Times New Roman" pitchFamily="18" charset="0"/>
                <a:hlinkClick r:id="rId6"/>
              </a:rPr>
              <a:t>sto</a:t>
            </a:r>
            <a:r>
              <a:rPr lang="el-GR" sz="9600" dirty="0" smtClean="0">
                <a:solidFill>
                  <a:schemeClr val="bg1"/>
                </a:solidFill>
                <a:latin typeface="Georgia" pitchFamily="18" charset="0"/>
                <a:ea typeface="Calibri" pitchFamily="34" charset="0"/>
                <a:cs typeface="Times New Roman" pitchFamily="18" charset="0"/>
                <a:hlinkClick r:id="rId6"/>
              </a:rPr>
              <a:t>-</a:t>
            </a:r>
            <a:r>
              <a:rPr lang="en-US" sz="9600" dirty="0" err="1" smtClean="0">
                <a:solidFill>
                  <a:schemeClr val="bg1"/>
                </a:solidFill>
                <a:latin typeface="Georgia" pitchFamily="18" charset="0"/>
                <a:ea typeface="Calibri" pitchFamily="34" charset="0"/>
                <a:cs typeface="Times New Roman" pitchFamily="18" charset="0"/>
                <a:hlinkClick r:id="rId6"/>
              </a:rPr>
              <a:t>diastima</a:t>
            </a:r>
            <a:endParaRPr lang="el-GR" sz="9600" dirty="0" smtClean="0">
              <a:solidFill>
                <a:schemeClr val="bg1"/>
              </a:solidFill>
              <a:latin typeface="Georgia" pitchFamily="18" charset="0"/>
              <a:ea typeface="Calibri" pitchFamily="34" charset="0"/>
              <a:cs typeface="Times New Roman" pitchFamily="18" charset="0"/>
            </a:endParaRPr>
          </a:p>
          <a:p>
            <a:pPr marL="0" indent="0" eaLnBrk="0" fontAlgn="base" hangingPunct="0">
              <a:spcBef>
                <a:spcPct val="0"/>
              </a:spcBef>
              <a:spcAft>
                <a:spcPct val="0"/>
              </a:spcAft>
              <a:buSzTx/>
              <a:buNone/>
            </a:pPr>
            <a:endParaRPr lang="el-GR" sz="4000" dirty="0" smtClean="0">
              <a:solidFill>
                <a:schemeClr val="bg1"/>
              </a:solidFill>
              <a:latin typeface="Georgia" pitchFamily="18" charset="0"/>
              <a:cs typeface="Arial" pitchFamily="34" charset="0"/>
            </a:endParaRPr>
          </a:p>
          <a:p>
            <a:pPr marL="0" indent="0" eaLnBrk="0" fontAlgn="base" hangingPunct="0">
              <a:spcBef>
                <a:spcPct val="0"/>
              </a:spcBef>
              <a:spcAft>
                <a:spcPct val="0"/>
              </a:spcAft>
              <a:buSzTx/>
              <a:buNone/>
            </a:pPr>
            <a:r>
              <a:rPr lang="en-US" sz="9600" dirty="0" smtClean="0">
                <a:solidFill>
                  <a:schemeClr val="bg1"/>
                </a:solidFill>
                <a:latin typeface="Georgia" pitchFamily="18" charset="0"/>
                <a:ea typeface="Calibri" pitchFamily="34" charset="0"/>
                <a:cs typeface="Times New Roman" pitchFamily="18" charset="0"/>
                <a:hlinkClick r:id="rId7"/>
              </a:rPr>
              <a:t>http</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www</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tovima</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gr</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science</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physics</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space</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article</a:t>
            </a:r>
            <a:r>
              <a:rPr lang="el-GR" sz="9600" dirty="0" smtClean="0">
                <a:solidFill>
                  <a:schemeClr val="bg1"/>
                </a:solidFill>
                <a:latin typeface="Georgia" pitchFamily="18" charset="0"/>
                <a:ea typeface="Calibri" pitchFamily="34" charset="0"/>
                <a:cs typeface="Times New Roman" pitchFamily="18" charset="0"/>
                <a:hlinkClick r:id="rId7"/>
              </a:rPr>
              <a:t>/?</a:t>
            </a:r>
            <a:r>
              <a:rPr lang="en-US" sz="9600" dirty="0" smtClean="0">
                <a:solidFill>
                  <a:schemeClr val="bg1"/>
                </a:solidFill>
                <a:latin typeface="Georgia" pitchFamily="18" charset="0"/>
                <a:ea typeface="Calibri" pitchFamily="34" charset="0"/>
                <a:cs typeface="Times New Roman" pitchFamily="18" charset="0"/>
                <a:hlinkClick r:id="rId7"/>
              </a:rPr>
              <a:t>aid</a:t>
            </a:r>
            <a:r>
              <a:rPr lang="el-GR" sz="9600" dirty="0" smtClean="0">
                <a:solidFill>
                  <a:schemeClr val="bg1"/>
                </a:solidFill>
                <a:latin typeface="Georgia" pitchFamily="18" charset="0"/>
                <a:ea typeface="Calibri" pitchFamily="34" charset="0"/>
                <a:cs typeface="Times New Roman" pitchFamily="18" charset="0"/>
                <a:hlinkClick r:id="rId7"/>
              </a:rPr>
              <a:t>=493118</a:t>
            </a:r>
            <a:r>
              <a:rPr lang="el-GR" sz="9600" dirty="0" smtClean="0">
                <a:solidFill>
                  <a:schemeClr val="bg1"/>
                </a:solidFill>
                <a:latin typeface="Georgia" pitchFamily="18" charset="0"/>
                <a:ea typeface="Calibri" pitchFamily="34" charset="0"/>
                <a:cs typeface="Times New Roman" pitchFamily="18" charset="0"/>
              </a:rPr>
              <a:t> </a:t>
            </a:r>
          </a:p>
          <a:p>
            <a:pPr marL="0" indent="0" eaLnBrk="0" fontAlgn="base" hangingPunct="0">
              <a:spcBef>
                <a:spcPct val="0"/>
              </a:spcBef>
              <a:spcAft>
                <a:spcPct val="0"/>
              </a:spcAft>
              <a:buSzTx/>
              <a:buNone/>
            </a:pPr>
            <a:endParaRPr lang="en-US" sz="9600" dirty="0" smtClean="0">
              <a:solidFill>
                <a:schemeClr val="bg1"/>
              </a:solidFill>
              <a:latin typeface="Georgia" pitchFamily="18" charset="0"/>
              <a:ea typeface="Calibri" pitchFamily="34" charset="0"/>
              <a:cs typeface="Times New Roman" pitchFamily="18" charset="0"/>
            </a:endParaRPr>
          </a:p>
          <a:p>
            <a:pPr marL="0" indent="0" eaLnBrk="0" fontAlgn="base" hangingPunct="0">
              <a:spcBef>
                <a:spcPct val="0"/>
              </a:spcBef>
              <a:spcAft>
                <a:spcPct val="0"/>
              </a:spcAft>
              <a:buSzTx/>
              <a:buNone/>
            </a:pPr>
            <a:r>
              <a:rPr lang="el-GR" sz="7200" u="sng" dirty="0" smtClean="0">
                <a:solidFill>
                  <a:schemeClr val="bg1"/>
                </a:solidFill>
                <a:latin typeface="Georgia" pitchFamily="18" charset="0"/>
                <a:hlinkClick r:id="rId8"/>
              </a:rPr>
              <a:t>http://www.tanea.gr/news/science-technology/article/5428695/taksidi-sth-selhnh-gia-dyo-idiwtes-organwnei-h-diasthmikh-etaireia-spacex/</a:t>
            </a:r>
            <a:r>
              <a:rPr lang="el-GR" sz="7200" dirty="0" smtClean="0">
                <a:solidFill>
                  <a:schemeClr val="bg1"/>
                </a:solidFill>
                <a:latin typeface="Georgia" pitchFamily="18" charset="0"/>
              </a:rPr>
              <a:t> </a:t>
            </a:r>
            <a:r>
              <a:rPr lang="el-GR" sz="4000" dirty="0" smtClean="0">
                <a:latin typeface="Georgia" pitchFamily="18" charset="0"/>
              </a:rPr>
              <a:t/>
            </a:r>
            <a:br>
              <a:rPr lang="el-GR" sz="4000" dirty="0" smtClean="0">
                <a:latin typeface="Georgia" pitchFamily="18" charset="0"/>
              </a:rPr>
            </a:br>
            <a:r>
              <a:rPr lang="el-GR" sz="4000" dirty="0" smtClean="0">
                <a:latin typeface="Georgia" pitchFamily="18" charset="0"/>
              </a:rPr>
              <a:t/>
            </a:r>
            <a:br>
              <a:rPr lang="el-GR" sz="4000" dirty="0" smtClean="0">
                <a:latin typeface="Georgia" pitchFamily="18" charset="0"/>
              </a:rPr>
            </a:br>
            <a:endParaRPr lang="el-GR" sz="4000" dirty="0" smtClean="0">
              <a:solidFill>
                <a:schemeClr val="accent5">
                  <a:lumMod val="60000"/>
                  <a:lumOff val="40000"/>
                </a:schemeClr>
              </a:solidFill>
              <a:latin typeface="Georgia" pitchFamily="18" charset="0"/>
              <a:cs typeface="Arial" pitchFamily="34" charset="0"/>
            </a:endParaRPr>
          </a:p>
          <a:p>
            <a:pPr>
              <a:buNone/>
            </a:pPr>
            <a:endParaRPr lang="el-GR" dirty="0"/>
          </a:p>
        </p:txBody>
      </p:sp>
      <p:sp>
        <p:nvSpPr>
          <p:cNvPr id="4" name="3 - TextBox"/>
          <p:cNvSpPr txBox="1"/>
          <p:nvPr/>
        </p:nvSpPr>
        <p:spPr>
          <a:xfrm>
            <a:off x="7215206" y="6143644"/>
            <a:ext cx="1785950" cy="369332"/>
          </a:xfrm>
          <a:prstGeom prst="rect">
            <a:avLst/>
          </a:prstGeom>
          <a:noFill/>
        </p:spPr>
        <p:txBody>
          <a:bodyPr wrap="square" rtlCol="0">
            <a:spAutoFit/>
          </a:bodyPr>
          <a:lstStyle/>
          <a:p>
            <a:r>
              <a:rPr lang="el-GR" dirty="0" smtClean="0">
                <a:hlinkClick r:id="rId9" action="ppaction://hlinksldjump"/>
              </a:rPr>
              <a:t>Επιλογές</a:t>
            </a:r>
            <a:endParaRPr lang="el-GR"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1392005" y="2967335"/>
            <a:ext cx="18473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l-GR" sz="5400" b="1" dirty="0">
              <a:ln w="11430"/>
              <a:solidFill>
                <a:schemeClr val="bg1"/>
              </a:solidFill>
              <a:effectLst>
                <a:outerShdw blurRad="50800" dist="39000" dir="5460000" algn="tl">
                  <a:srgbClr val="000000">
                    <a:alpha val="38000"/>
                  </a:srgbClr>
                </a:outerShdw>
              </a:effectLst>
              <a:latin typeface="Georgia" pitchFamily="18" charset="0"/>
            </a:endParaRPr>
          </a:p>
          <a:p>
            <a:pPr algn="ctr"/>
            <a:endParaRPr lang="el-GR" sz="5400" b="1" cap="none" spc="0" dirty="0">
              <a:ln w="11430"/>
              <a:solidFill>
                <a:schemeClr val="bg1"/>
              </a:solidFill>
              <a:effectLst>
                <a:outerShdw blurRad="50800" dist="39000" dir="5460000" algn="tl">
                  <a:srgbClr val="000000">
                    <a:alpha val="38000"/>
                  </a:srgbClr>
                </a:outerShdw>
              </a:effectLst>
              <a:latin typeface="Georgia" pitchFamily="18" charset="0"/>
            </a:endParaRPr>
          </a:p>
        </p:txBody>
      </p:sp>
      <p:sp>
        <p:nvSpPr>
          <p:cNvPr id="8" name="7 - Ορθογώνιο"/>
          <p:cNvSpPr/>
          <p:nvPr/>
        </p:nvSpPr>
        <p:spPr>
          <a:xfrm>
            <a:off x="-1392005" y="2967335"/>
            <a:ext cx="122341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cap="none" spc="0" dirty="0">
                <a:ln w="11430"/>
                <a:solidFill>
                  <a:schemeClr val="bg1"/>
                </a:solidFill>
                <a:effectLst>
                  <a:outerShdw blurRad="50800" dist="39000" dir="5460000" algn="tl">
                    <a:srgbClr val="000000">
                      <a:alpha val="38000"/>
                    </a:srgbClr>
                  </a:outerShdw>
                </a:effectLst>
                <a:latin typeface="Georgia" pitchFamily="18" charset="0"/>
              </a:rPr>
              <a:t> </a:t>
            </a:r>
            <a:r>
              <a:rPr lang="el-GR" sz="4000" b="1" cap="none" spc="0" dirty="0" smtClean="0">
                <a:ln w="11430"/>
                <a:solidFill>
                  <a:schemeClr val="bg1"/>
                </a:solidFill>
                <a:effectLst>
                  <a:outerShdw blurRad="50800" dist="39000" dir="5460000" algn="tl">
                    <a:srgbClr val="000000">
                      <a:alpha val="38000"/>
                    </a:srgbClr>
                  </a:outerShdw>
                </a:effectLst>
                <a:latin typeface="Georgia" pitchFamily="18" charset="0"/>
              </a:rPr>
              <a:t>       </a:t>
            </a:r>
            <a:endParaRPr lang="el-GR" sz="4000" b="1" cap="none" spc="0" dirty="0">
              <a:ln w="11430"/>
              <a:solidFill>
                <a:schemeClr val="bg1"/>
              </a:solidFill>
              <a:effectLst>
                <a:outerShdw blurRad="50800" dist="39000" dir="5460000" algn="tl">
                  <a:srgbClr val="000000">
                    <a:alpha val="38000"/>
                  </a:srgbClr>
                </a:outerShdw>
              </a:effectLst>
              <a:latin typeface="Georgia" pitchFamily="18" charset="0"/>
            </a:endParaRPr>
          </a:p>
        </p:txBody>
      </p:sp>
      <p:sp>
        <p:nvSpPr>
          <p:cNvPr id="12" name="11 - Ορθογώνιο"/>
          <p:cNvSpPr/>
          <p:nvPr/>
        </p:nvSpPr>
        <p:spPr>
          <a:xfrm>
            <a:off x="285720" y="571480"/>
            <a:ext cx="7646645"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smtClean="0">
                <a:ln w="11430"/>
                <a:solidFill>
                  <a:schemeClr val="bg1"/>
                </a:solidFill>
                <a:effectLst>
                  <a:outerShdw blurRad="50800" dist="39000" dir="5460000" algn="tl">
                    <a:srgbClr val="000000">
                      <a:alpha val="38000"/>
                    </a:srgbClr>
                  </a:outerShdw>
                </a:effectLst>
                <a:latin typeface="Georgia" pitchFamily="18" charset="0"/>
              </a:rPr>
              <a:t>     ΜΠΟΡΟΥΜΕ </a:t>
            </a:r>
            <a:br>
              <a:rPr lang="el-GR" sz="4000" b="1" dirty="0" smtClean="0">
                <a:ln w="11430"/>
                <a:solidFill>
                  <a:schemeClr val="bg1"/>
                </a:solidFill>
                <a:effectLst>
                  <a:outerShdw blurRad="50800" dist="39000" dir="5460000" algn="tl">
                    <a:srgbClr val="000000">
                      <a:alpha val="38000"/>
                    </a:srgbClr>
                  </a:outerShdw>
                </a:effectLst>
                <a:latin typeface="Georgia" pitchFamily="18" charset="0"/>
              </a:rPr>
            </a:br>
            <a:r>
              <a:rPr lang="el-GR" sz="4000" b="1" dirty="0" smtClean="0">
                <a:ln w="11430"/>
                <a:solidFill>
                  <a:schemeClr val="bg1"/>
                </a:solidFill>
                <a:effectLst>
                  <a:outerShdw blurRad="50800" dist="39000" dir="5460000" algn="tl">
                    <a:srgbClr val="000000">
                      <a:alpha val="38000"/>
                    </a:srgbClr>
                  </a:outerShdw>
                </a:effectLst>
                <a:latin typeface="Georgia" pitchFamily="18" charset="0"/>
              </a:rPr>
              <a:t>       ΝΑ ΚΑΤΟΙΚΗΣΟΥΜΕ</a:t>
            </a:r>
          </a:p>
          <a:p>
            <a:pPr algn="ctr"/>
            <a:r>
              <a:rPr lang="el-GR" sz="4000" b="1" cap="none" spc="0" dirty="0" smtClean="0">
                <a:ln w="11430"/>
                <a:solidFill>
                  <a:schemeClr val="bg1"/>
                </a:solidFill>
                <a:effectLst>
                  <a:outerShdw blurRad="50800" dist="39000" dir="5460000" algn="tl">
                    <a:srgbClr val="000000">
                      <a:alpha val="38000"/>
                    </a:srgbClr>
                  </a:outerShdw>
                </a:effectLst>
                <a:latin typeface="Georgia" pitchFamily="18" charset="0"/>
              </a:rPr>
              <a:t>      ΣΕ ΑΛΛΟΥΣ ΠΛΑΝΗΤΕΣ</a:t>
            </a:r>
            <a:r>
              <a:rPr lang="en-US" sz="4000" b="1" cap="none" spc="0" dirty="0" smtClean="0">
                <a:ln w="11430"/>
                <a:solidFill>
                  <a:schemeClr val="bg1"/>
                </a:solidFill>
                <a:effectLst>
                  <a:outerShdw blurRad="50800" dist="39000" dir="5460000" algn="tl">
                    <a:srgbClr val="000000">
                      <a:alpha val="38000"/>
                    </a:srgbClr>
                  </a:outerShdw>
                </a:effectLst>
                <a:latin typeface="Georgia" pitchFamily="18" charset="0"/>
              </a:rPr>
              <a:t>;</a:t>
            </a:r>
            <a:endParaRPr lang="el-GR" sz="4000" b="1" cap="none" spc="0" dirty="0">
              <a:ln w="11430"/>
              <a:solidFill>
                <a:schemeClr val="bg1"/>
              </a:solidFill>
              <a:effectLst>
                <a:outerShdw blurRad="50800" dist="39000" dir="5460000" algn="tl">
                  <a:srgbClr val="000000">
                    <a:alpha val="38000"/>
                  </a:srgbClr>
                </a:outerShdw>
              </a:effectLst>
              <a:latin typeface="Georgia" pitchFamily="18" charset="0"/>
            </a:endParaRPr>
          </a:p>
        </p:txBody>
      </p:sp>
      <p:sp>
        <p:nvSpPr>
          <p:cNvPr id="14" name="13 - Ορθογώνιο"/>
          <p:cNvSpPr/>
          <p:nvPr/>
        </p:nvSpPr>
        <p:spPr>
          <a:xfrm>
            <a:off x="0" y="4143380"/>
            <a:ext cx="5211683" cy="230832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just"/>
            <a:r>
              <a:rPr lang="el-GR" sz="2400" b="1" spc="150" dirty="0" smtClean="0">
                <a:ln w="11430"/>
                <a:solidFill>
                  <a:schemeClr val="bg1"/>
                </a:solidFill>
                <a:effectLst>
                  <a:outerShdw blurRad="25400" algn="tl" rotWithShape="0">
                    <a:srgbClr val="000000">
                      <a:alpha val="43000"/>
                    </a:srgbClr>
                  </a:outerShdw>
                </a:effectLst>
                <a:latin typeface="Georgia" pitchFamily="18" charset="0"/>
              </a:rPr>
              <a:t>     Φίλιππος Παπαδοπεράκης</a:t>
            </a:r>
          </a:p>
          <a:p>
            <a:pPr algn="ctr"/>
            <a:r>
              <a:rPr lang="el-GR" sz="2400" b="1" spc="150" dirty="0" smtClean="0">
                <a:ln w="11430"/>
                <a:solidFill>
                  <a:schemeClr val="bg1"/>
                </a:solidFill>
                <a:effectLst>
                  <a:outerShdw blurRad="25400" algn="tl" rotWithShape="0">
                    <a:srgbClr val="000000">
                      <a:alpha val="43000"/>
                    </a:srgbClr>
                  </a:outerShdw>
                </a:effectLst>
                <a:latin typeface="Georgia" pitchFamily="18" charset="0"/>
              </a:rPr>
              <a:t>Θεόδωρος Ορφανίδης</a:t>
            </a:r>
            <a:br>
              <a:rPr lang="el-GR" sz="2400" b="1" spc="150" dirty="0" smtClean="0">
                <a:ln w="11430"/>
                <a:solidFill>
                  <a:schemeClr val="bg1"/>
                </a:solidFill>
                <a:effectLst>
                  <a:outerShdw blurRad="25400" algn="tl" rotWithShape="0">
                    <a:srgbClr val="000000">
                      <a:alpha val="43000"/>
                    </a:srgbClr>
                  </a:outerShdw>
                </a:effectLst>
                <a:latin typeface="Georgia" pitchFamily="18" charset="0"/>
              </a:rPr>
            </a:br>
            <a:r>
              <a:rPr lang="el-GR" sz="2400" b="1" spc="150" dirty="0" smtClean="0">
                <a:ln w="11430"/>
                <a:solidFill>
                  <a:schemeClr val="bg1"/>
                </a:solidFill>
                <a:effectLst>
                  <a:outerShdw blurRad="25400" algn="tl" rotWithShape="0">
                    <a:srgbClr val="000000">
                      <a:alpha val="43000"/>
                    </a:srgbClr>
                  </a:outerShdw>
                </a:effectLst>
                <a:latin typeface="Georgia" pitchFamily="18" charset="0"/>
              </a:rPr>
              <a:t>Κωνσταντίνος Ξηρός </a:t>
            </a:r>
          </a:p>
          <a:p>
            <a:pPr algn="ctr"/>
            <a:r>
              <a:rPr lang="el-GR" sz="2400" b="1" spc="150" dirty="0" smtClean="0">
                <a:ln w="11430"/>
                <a:solidFill>
                  <a:schemeClr val="bg1"/>
                </a:solidFill>
                <a:effectLst>
                  <a:outerShdw blurRad="25400" algn="tl" rotWithShape="0">
                    <a:srgbClr val="000000">
                      <a:alpha val="43000"/>
                    </a:srgbClr>
                  </a:outerShdw>
                </a:effectLst>
                <a:latin typeface="Georgia" pitchFamily="18" charset="0"/>
              </a:rPr>
              <a:t>Ορέστης Μπεθάνης</a:t>
            </a:r>
          </a:p>
          <a:p>
            <a:pPr algn="ctr"/>
            <a:r>
              <a:rPr lang="el-GR" sz="2400" b="1" spc="150" dirty="0" smtClean="0">
                <a:ln w="11430"/>
                <a:solidFill>
                  <a:schemeClr val="bg1"/>
                </a:solidFill>
                <a:effectLst>
                  <a:outerShdw blurRad="25400" algn="tl" rotWithShape="0">
                    <a:srgbClr val="000000">
                      <a:alpha val="43000"/>
                    </a:srgbClr>
                  </a:outerShdw>
                </a:effectLst>
                <a:latin typeface="Georgia" pitchFamily="18" charset="0"/>
              </a:rPr>
              <a:t/>
            </a:r>
            <a:br>
              <a:rPr lang="el-GR" sz="2400" b="1" spc="150" dirty="0" smtClean="0">
                <a:ln w="11430"/>
                <a:solidFill>
                  <a:schemeClr val="bg1"/>
                </a:solidFill>
                <a:effectLst>
                  <a:outerShdw blurRad="25400" algn="tl" rotWithShape="0">
                    <a:srgbClr val="000000">
                      <a:alpha val="43000"/>
                    </a:srgbClr>
                  </a:outerShdw>
                </a:effectLst>
                <a:latin typeface="Georgia" pitchFamily="18" charset="0"/>
              </a:rPr>
            </a:br>
            <a:endParaRPr lang="el-GR" sz="2400" b="1" cap="none" spc="150" dirty="0">
              <a:ln w="11430"/>
              <a:solidFill>
                <a:schemeClr val="bg1"/>
              </a:solidFill>
              <a:effectLst>
                <a:outerShdw blurRad="25400" algn="tl" rotWithShape="0">
                  <a:srgbClr val="000000">
                    <a:alpha val="43000"/>
                  </a:srgbClr>
                </a:outerShdw>
              </a:effectLst>
              <a:latin typeface="Georgia" pitchFamily="18" charset="0"/>
            </a:endParaRPr>
          </a:p>
        </p:txBody>
      </p:sp>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solidFill>
                  <a:schemeClr val="bg1"/>
                </a:solidFill>
                <a:latin typeface="Georgia" pitchFamily="18" charset="0"/>
              </a:rPr>
              <a:t>                     </a:t>
            </a:r>
            <a:r>
              <a:rPr lang="el-GR" b="1" dirty="0" smtClean="0">
                <a:solidFill>
                  <a:schemeClr val="bg1"/>
                </a:solidFill>
                <a:latin typeface="Georgia" pitchFamily="18" charset="0"/>
              </a:rPr>
              <a:t>ΠΕΡΙΛΗΨΗ</a:t>
            </a:r>
            <a:endParaRPr lang="el-GR" b="1" dirty="0">
              <a:solidFill>
                <a:schemeClr val="bg1"/>
              </a:solidFill>
              <a:latin typeface="Georgia" pitchFamily="18" charset="0"/>
            </a:endParaRPr>
          </a:p>
        </p:txBody>
      </p:sp>
      <p:sp>
        <p:nvSpPr>
          <p:cNvPr id="6" name="5 - TextBox"/>
          <p:cNvSpPr txBox="1"/>
          <p:nvPr/>
        </p:nvSpPr>
        <p:spPr>
          <a:xfrm>
            <a:off x="428596" y="2428868"/>
            <a:ext cx="8286776" cy="3693319"/>
          </a:xfrm>
          <a:prstGeom prst="rect">
            <a:avLst/>
          </a:prstGeom>
          <a:noFill/>
        </p:spPr>
        <p:txBody>
          <a:bodyPr wrap="square" numCol="1" rtlCol="0">
            <a:spAutoFit/>
          </a:bodyPr>
          <a:lstStyle/>
          <a:p>
            <a:pPr algn="ctr"/>
            <a:r>
              <a:rPr lang="el-GR" sz="2400" dirty="0" smtClean="0">
                <a:solidFill>
                  <a:schemeClr val="bg1"/>
                </a:solidFill>
                <a:latin typeface="Georgia" pitchFamily="18" charset="0"/>
              </a:rPr>
              <a:t>          </a:t>
            </a:r>
            <a:r>
              <a:rPr lang="el-GR" sz="2400" b="1" dirty="0" smtClean="0">
                <a:solidFill>
                  <a:schemeClr val="bg1"/>
                </a:solidFill>
                <a:latin typeface="Georgia" pitchFamily="18" charset="0"/>
              </a:rPr>
              <a:t>Ένα από τα μεγάλα ερωτήματα που έχει απασχολήσει την ανθρωπότητα,   ειδικά τους επιστήμονες, είναι αν έχουμε την δυνατότητα να κατοικήσουμε σε άλλους πλανήτες.</a:t>
            </a:r>
            <a:br>
              <a:rPr lang="el-GR" sz="2400" b="1" dirty="0" smtClean="0">
                <a:solidFill>
                  <a:schemeClr val="bg1"/>
                </a:solidFill>
                <a:latin typeface="Georgia" pitchFamily="18" charset="0"/>
              </a:rPr>
            </a:br>
            <a:r>
              <a:rPr lang="el-GR" sz="2400" b="1" dirty="0" smtClean="0">
                <a:solidFill>
                  <a:schemeClr val="bg1"/>
                </a:solidFill>
                <a:latin typeface="Georgia" pitchFamily="18" charset="0"/>
              </a:rPr>
              <a:t>Η απορία υπήρχε πάντα αλλά κορυφώθηκε όταν αντιληφθήκαμε ότι ο πλανήτης μας με την πάροδο του χρόνου αρχίζει να εξασθενεί και αυξάνετε ο κίνδυνος η γη να μην είναι ιδανικός τόπος κατοικίας για το ανθρώπινο είδος.</a:t>
            </a:r>
            <a:r>
              <a:rPr lang="el-GR" b="1" dirty="0" smtClean="0">
                <a:solidFill>
                  <a:schemeClr val="bg1"/>
                </a:solidFill>
                <a:latin typeface="Georgia" pitchFamily="18" charset="0"/>
              </a:rPr>
              <a:t/>
            </a:r>
            <a:br>
              <a:rPr lang="el-GR" b="1" dirty="0" smtClean="0">
                <a:solidFill>
                  <a:schemeClr val="bg1"/>
                </a:solidFill>
                <a:latin typeface="Georgia" pitchFamily="18" charset="0"/>
              </a:rPr>
            </a:br>
            <a:endParaRPr lang="el-GR" b="1"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357298"/>
            <a:ext cx="8229600" cy="4525963"/>
          </a:xfrm>
        </p:spPr>
        <p:txBody>
          <a:bodyPr>
            <a:normAutofit fontScale="25000" lnSpcReduction="20000"/>
          </a:bodyPr>
          <a:lstStyle/>
          <a:p>
            <a:pPr algn="ctr">
              <a:buNone/>
            </a:pPr>
            <a:r>
              <a:rPr lang="el-GR" sz="11200" dirty="0">
                <a:solidFill>
                  <a:schemeClr val="bg1"/>
                </a:solidFill>
                <a:latin typeface="Georgia" pitchFamily="18" charset="0"/>
              </a:rPr>
              <a:t>Τα πρώτα βήματα στην κατασκευή πυραύλων και ως επέκταση την εξερεύνηση του διαστήματος έγιναν το 1000 </a:t>
            </a:r>
            <a:r>
              <a:rPr lang="el-GR" sz="11200" dirty="0" err="1" smtClean="0">
                <a:solidFill>
                  <a:schemeClr val="bg1"/>
                </a:solidFill>
                <a:latin typeface="Georgia" pitchFamily="18" charset="0"/>
              </a:rPr>
              <a:t>π.Χ.</a:t>
            </a:r>
            <a:r>
              <a:rPr lang="el-GR" sz="11200" dirty="0" smtClean="0">
                <a:solidFill>
                  <a:schemeClr val="bg1"/>
                </a:solidFill>
                <a:latin typeface="Georgia" pitchFamily="18" charset="0"/>
              </a:rPr>
              <a:t> </a:t>
            </a:r>
            <a:r>
              <a:rPr lang="el-GR" sz="11200" dirty="0">
                <a:solidFill>
                  <a:schemeClr val="bg1"/>
                </a:solidFill>
                <a:latin typeface="Georgia" pitchFamily="18" charset="0"/>
              </a:rPr>
              <a:t>από τους Κινέζους με την ανακάλυψη της πυρίτιδας και την αξιοποίηση της για την κατασκευή πυροτεχνημάτων και ρουκετών. Στη συνέχεια, στον δεύτερο παγκόσμιο πόλεμο, κατασκευάστηκαν και χρησιμοποιήθηκαν από τους Ναζί οι πύραυλοι </a:t>
            </a:r>
            <a:r>
              <a:rPr lang="en-US" sz="11200" dirty="0">
                <a:solidFill>
                  <a:schemeClr val="bg1"/>
                </a:solidFill>
                <a:latin typeface="Georgia" pitchFamily="18" charset="0"/>
              </a:rPr>
              <a:t>V</a:t>
            </a:r>
            <a:r>
              <a:rPr lang="el-GR" sz="11200" dirty="0">
                <a:solidFill>
                  <a:schemeClr val="bg1"/>
                </a:solidFill>
                <a:latin typeface="Georgia" pitchFamily="18" charset="0"/>
              </a:rPr>
              <a:t>-2 με τους οποίους βομβάρδισαν το Λονδίνο επιτυχώς. Η βασική τεχνολογία των πυραύλων αυτόν χρησιμοποιήθηκε και στους υπόλοιπους πυραύλους, κρατώντας δηλαδή παρόμοιο κινητήρα και υγρά καύσιμα. Η εργασία μας θα ερευνήσει όλα τα επιτεύγματα της ανθρωπότητας από τον δεύτερο παγκόσμιο πόλεμο ως και σήμερα.</a:t>
            </a:r>
          </a:p>
          <a:p>
            <a:endParaRPr lang="el-GR" dirty="0"/>
          </a:p>
        </p:txBody>
      </p:sp>
      <p:sp>
        <p:nvSpPr>
          <p:cNvPr id="5" name="4 - TextBox"/>
          <p:cNvSpPr txBox="1"/>
          <p:nvPr/>
        </p:nvSpPr>
        <p:spPr>
          <a:xfrm>
            <a:off x="3357554" y="428604"/>
            <a:ext cx="2381742" cy="1046440"/>
          </a:xfrm>
          <a:prstGeom prst="rect">
            <a:avLst/>
          </a:prstGeom>
          <a:noFill/>
        </p:spPr>
        <p:txBody>
          <a:bodyPr wrap="none" rtlCol="0">
            <a:spAutoFit/>
          </a:bodyPr>
          <a:lstStyle/>
          <a:p>
            <a:pPr lvl="0" algn="ctr"/>
            <a:r>
              <a:rPr lang="el-GR" sz="4400" b="1" i="1" dirty="0" smtClean="0">
                <a:solidFill>
                  <a:schemeClr val="bg1"/>
                </a:solidFill>
                <a:latin typeface="Franklin Gothic Demi Cond" pitchFamily="34" charset="0"/>
              </a:rPr>
              <a:t>Εισαγωγή</a:t>
            </a:r>
            <a:endParaRPr lang="el-GR" sz="4400" dirty="0" smtClean="0">
              <a:solidFill>
                <a:schemeClr val="bg1"/>
              </a:solidFill>
            </a:endParaRPr>
          </a:p>
          <a:p>
            <a:endParaRPr lang="el-GR"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                 </a:t>
            </a:r>
            <a:r>
              <a:rPr lang="el-GR" b="1" dirty="0" smtClean="0">
                <a:solidFill>
                  <a:schemeClr val="bg1"/>
                </a:solidFill>
              </a:rPr>
              <a:t>ΠΕΡΙΕΧΟΜΕΝΑ</a:t>
            </a:r>
            <a:endParaRPr lang="el-GR" b="1" dirty="0">
              <a:solidFill>
                <a:schemeClr val="bg1"/>
              </a:solidFill>
            </a:endParaRPr>
          </a:p>
        </p:txBody>
      </p:sp>
      <p:sp>
        <p:nvSpPr>
          <p:cNvPr id="9" name="8 - TextBox"/>
          <p:cNvSpPr txBox="1"/>
          <p:nvPr/>
        </p:nvSpPr>
        <p:spPr>
          <a:xfrm>
            <a:off x="571472" y="1643050"/>
            <a:ext cx="8572528" cy="1169551"/>
          </a:xfrm>
          <a:prstGeom prst="rect">
            <a:avLst/>
          </a:prstGeom>
          <a:noFill/>
        </p:spPr>
        <p:txBody>
          <a:bodyPr wrap="square" rtlCol="0">
            <a:spAutoFit/>
          </a:bodyPr>
          <a:lstStyle/>
          <a:p>
            <a:r>
              <a:rPr lang="el-GR" sz="2400" dirty="0" smtClean="0"/>
              <a:t>                                 </a:t>
            </a:r>
            <a:r>
              <a:rPr lang="el-GR" sz="2800" b="1" dirty="0" smtClean="0">
                <a:solidFill>
                  <a:schemeClr val="bg1"/>
                </a:solidFill>
              </a:rPr>
              <a:t>Θα</a:t>
            </a:r>
            <a:r>
              <a:rPr lang="el-GR" sz="2800" b="1" dirty="0" smtClean="0">
                <a:solidFill>
                  <a:schemeClr val="tx2">
                    <a:lumMod val="75000"/>
                  </a:schemeClr>
                </a:solidFill>
              </a:rPr>
              <a:t> </a:t>
            </a:r>
            <a:r>
              <a:rPr lang="el-GR" sz="2800" b="1" dirty="0" smtClean="0">
                <a:solidFill>
                  <a:schemeClr val="bg1"/>
                </a:solidFill>
              </a:rPr>
              <a:t>ερευνήσουμε</a:t>
            </a:r>
            <a:r>
              <a:rPr lang="el-GR" sz="2800" b="1" dirty="0" smtClean="0">
                <a:solidFill>
                  <a:schemeClr val="tx2">
                    <a:lumMod val="75000"/>
                  </a:schemeClr>
                </a:solidFill>
              </a:rPr>
              <a:t> </a:t>
            </a:r>
            <a:r>
              <a:rPr lang="el-GR" sz="2400" dirty="0" smtClean="0">
                <a:solidFill>
                  <a:schemeClr val="tx2">
                    <a:lumMod val="75000"/>
                  </a:schemeClr>
                </a:solidFill>
              </a:rPr>
              <a:t>:</a:t>
            </a:r>
          </a:p>
          <a:p>
            <a:pPr lvl="0"/>
            <a:endParaRPr lang="el-GR" sz="2400" b="1" dirty="0" smtClean="0"/>
          </a:p>
          <a:p>
            <a:endParaRPr lang="el-GR" dirty="0"/>
          </a:p>
        </p:txBody>
      </p:sp>
      <p:sp>
        <p:nvSpPr>
          <p:cNvPr id="10" name="9 - TextBox"/>
          <p:cNvSpPr txBox="1"/>
          <p:nvPr/>
        </p:nvSpPr>
        <p:spPr>
          <a:xfrm>
            <a:off x="1071538" y="2571744"/>
            <a:ext cx="7715304" cy="4462760"/>
          </a:xfrm>
          <a:prstGeom prst="rect">
            <a:avLst/>
          </a:prstGeom>
          <a:noFill/>
        </p:spPr>
        <p:txBody>
          <a:bodyPr wrap="square" rtlCol="0">
            <a:spAutoFit/>
          </a:bodyPr>
          <a:lstStyle/>
          <a:p>
            <a:pPr lvl="0">
              <a:buFont typeface="Arial" pitchFamily="34" charset="0"/>
              <a:buChar char="•"/>
            </a:pPr>
            <a:r>
              <a:rPr lang="el-GR" sz="1900" b="1" dirty="0" smtClean="0">
                <a:solidFill>
                  <a:schemeClr val="bg1"/>
                </a:solidFill>
              </a:rPr>
              <a:t>Οι προσπάθειες που έχουν προγραμματιστεί για το μέλλον.(Διαφάνεια  4-7)</a:t>
            </a:r>
          </a:p>
          <a:p>
            <a:pPr lvl="0">
              <a:buFont typeface="Arial" pitchFamily="34" charset="0"/>
              <a:buChar char="•"/>
            </a:pPr>
            <a:endParaRPr lang="el-GR" sz="1900" b="1" dirty="0" smtClean="0">
              <a:solidFill>
                <a:schemeClr val="bg1"/>
              </a:solidFill>
            </a:endParaRPr>
          </a:p>
          <a:p>
            <a:pPr lvl="0">
              <a:buFont typeface="Arial" pitchFamily="34" charset="0"/>
              <a:buChar char="•"/>
            </a:pPr>
            <a:r>
              <a:rPr lang="el-GR" sz="1900" b="1" dirty="0" smtClean="0">
                <a:solidFill>
                  <a:schemeClr val="bg1"/>
                </a:solidFill>
              </a:rPr>
              <a:t>Οι προσπάθειες που έχουν γίνει μέχρι σήμερα.(Διαφάνεια  8-11)</a:t>
            </a:r>
            <a:br>
              <a:rPr lang="el-GR" sz="1900" b="1" dirty="0" smtClean="0">
                <a:solidFill>
                  <a:schemeClr val="bg1"/>
                </a:solidFill>
              </a:rPr>
            </a:br>
            <a:endParaRPr lang="el-GR" sz="1900" b="1" dirty="0" smtClean="0">
              <a:solidFill>
                <a:schemeClr val="bg1"/>
              </a:solidFill>
            </a:endParaRPr>
          </a:p>
          <a:p>
            <a:pPr lvl="0">
              <a:buFont typeface="Arial" pitchFamily="34" charset="0"/>
              <a:buChar char="•"/>
            </a:pPr>
            <a:r>
              <a:rPr lang="el-GR" sz="1900" b="1" dirty="0" smtClean="0">
                <a:solidFill>
                  <a:schemeClr val="bg1"/>
                </a:solidFill>
              </a:rPr>
              <a:t>Αν έχει βρεθεί πλανήτης ιδανικός για τους ανθρώπους.(Διαφάνεια 12-17)</a:t>
            </a:r>
            <a:br>
              <a:rPr lang="el-GR" sz="1900" b="1" dirty="0" smtClean="0">
                <a:solidFill>
                  <a:schemeClr val="bg1"/>
                </a:solidFill>
              </a:rPr>
            </a:br>
            <a:endParaRPr lang="el-GR" sz="1900" b="1" dirty="0" smtClean="0">
              <a:solidFill>
                <a:schemeClr val="bg1"/>
              </a:solidFill>
            </a:endParaRPr>
          </a:p>
          <a:p>
            <a:pPr lvl="0">
              <a:buFont typeface="Arial" pitchFamily="34" charset="0"/>
              <a:buChar char="•"/>
            </a:pPr>
            <a:r>
              <a:rPr lang="el-GR" sz="1900" b="1" dirty="0" smtClean="0">
                <a:solidFill>
                  <a:schemeClr val="bg1"/>
                </a:solidFill>
              </a:rPr>
              <a:t>Τι συνθήκες πρέπει να έχει ένας πλανήτης για να κατοικηθεί από το ανθρώπινο είδος. ( Διαφάνεια  18-2</a:t>
            </a:r>
            <a:r>
              <a:rPr lang="en-US" sz="1900" b="1" dirty="0" smtClean="0">
                <a:solidFill>
                  <a:schemeClr val="bg1"/>
                </a:solidFill>
              </a:rPr>
              <a:t>2</a:t>
            </a:r>
            <a:r>
              <a:rPr lang="el-GR" sz="1900" b="1" dirty="0" smtClean="0">
                <a:solidFill>
                  <a:schemeClr val="bg1"/>
                </a:solidFill>
              </a:rPr>
              <a:t>)</a:t>
            </a:r>
          </a:p>
          <a:p>
            <a:pPr lvl="0">
              <a:buFont typeface="Arial" pitchFamily="34" charset="0"/>
              <a:buChar char="•"/>
            </a:pPr>
            <a:endParaRPr lang="el-GR" sz="1900" b="1" dirty="0" smtClean="0">
              <a:solidFill>
                <a:schemeClr val="bg1"/>
              </a:solidFill>
            </a:endParaRPr>
          </a:p>
          <a:p>
            <a:pPr lvl="0">
              <a:buFont typeface="Arial" pitchFamily="34" charset="0"/>
              <a:buChar char="•"/>
            </a:pPr>
            <a:r>
              <a:rPr lang="el-GR" sz="1900" b="1" dirty="0" smtClean="0">
                <a:solidFill>
                  <a:schemeClr val="bg1"/>
                </a:solidFill>
              </a:rPr>
              <a:t>Συμπέρασμα Ομάδας. (Διαφάνεια  2</a:t>
            </a:r>
            <a:r>
              <a:rPr lang="en-US" sz="1900" b="1" dirty="0" smtClean="0">
                <a:solidFill>
                  <a:schemeClr val="bg1"/>
                </a:solidFill>
              </a:rPr>
              <a:t>3</a:t>
            </a:r>
            <a:r>
              <a:rPr lang="el-GR" sz="1900" b="1" dirty="0" smtClean="0">
                <a:solidFill>
                  <a:schemeClr val="bg1"/>
                </a:solidFill>
              </a:rPr>
              <a:t>)</a:t>
            </a:r>
          </a:p>
          <a:p>
            <a:pPr lvl="0">
              <a:buFont typeface="Arial" pitchFamily="34" charset="0"/>
              <a:buChar char="•"/>
            </a:pPr>
            <a:endParaRPr lang="el-GR" sz="1900" b="1" dirty="0" smtClean="0">
              <a:solidFill>
                <a:schemeClr val="bg1"/>
              </a:solidFill>
            </a:endParaRPr>
          </a:p>
          <a:p>
            <a:pPr lvl="0">
              <a:buFont typeface="Arial" pitchFamily="34" charset="0"/>
              <a:buChar char="•"/>
            </a:pPr>
            <a:r>
              <a:rPr lang="el-GR" sz="1900" b="1" dirty="0" smtClean="0">
                <a:solidFill>
                  <a:schemeClr val="bg1"/>
                </a:solidFill>
              </a:rPr>
              <a:t>Βιβλιογραφία . (Διαφάνεια 2</a:t>
            </a:r>
            <a:r>
              <a:rPr lang="en-US" sz="1900" b="1" dirty="0" smtClean="0">
                <a:solidFill>
                  <a:schemeClr val="bg1"/>
                </a:solidFill>
              </a:rPr>
              <a:t>4</a:t>
            </a:r>
            <a:r>
              <a:rPr lang="el-GR" sz="1900" b="1" dirty="0" smtClean="0">
                <a:solidFill>
                  <a:schemeClr val="bg1"/>
                </a:solidFill>
              </a:rPr>
              <a:t>)</a:t>
            </a:r>
          </a:p>
          <a:p>
            <a:endParaRPr lang="el-GR"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2133592"/>
          </a:xfrm>
        </p:spPr>
        <p:txBody>
          <a:bodyPr>
            <a:normAutofit/>
          </a:bodyPr>
          <a:lstStyle/>
          <a:p>
            <a:pPr lvl="0" algn="ctr"/>
            <a:r>
              <a:rPr lang="el-GR" b="1" dirty="0" smtClean="0">
                <a:solidFill>
                  <a:schemeClr val="bg1"/>
                </a:solidFill>
                <a:latin typeface="Georgia" pitchFamily="18" charset="0"/>
              </a:rPr>
              <a:t>Οι προσπάθειες που έχουν προγραμματιστεί</a:t>
            </a:r>
            <a:r>
              <a:rPr b="1" smtClean="0">
                <a:solidFill>
                  <a:schemeClr val="bg1"/>
                </a:solidFill>
                <a:latin typeface="Georgia" pitchFamily="18" charset="0"/>
              </a:rPr>
              <a:t> </a:t>
            </a:r>
            <a:r>
              <a:rPr lang="el-GR" b="1" dirty="0" smtClean="0">
                <a:solidFill>
                  <a:schemeClr val="bg1"/>
                </a:solidFill>
                <a:latin typeface="Georgia" pitchFamily="18" charset="0"/>
              </a:rPr>
              <a:t>για το μέλλον</a:t>
            </a:r>
            <a:br>
              <a:rPr lang="el-GR" b="1" dirty="0" smtClean="0">
                <a:solidFill>
                  <a:schemeClr val="bg1"/>
                </a:solidFill>
                <a:latin typeface="Georgia" pitchFamily="18" charset="0"/>
              </a:rPr>
            </a:br>
            <a:endParaRPr lang="el-GR" dirty="0">
              <a:solidFill>
                <a:schemeClr val="bg1"/>
              </a:solidFill>
              <a:latin typeface="Georgia" pitchFamily="18" charset="0"/>
            </a:endParaRPr>
          </a:p>
        </p:txBody>
      </p:sp>
      <p:sp>
        <p:nvSpPr>
          <p:cNvPr id="5" name="4 - TextBox"/>
          <p:cNvSpPr txBox="1"/>
          <p:nvPr/>
        </p:nvSpPr>
        <p:spPr>
          <a:xfrm>
            <a:off x="357158" y="1928803"/>
            <a:ext cx="8786842" cy="4370427"/>
          </a:xfrm>
          <a:prstGeom prst="rect">
            <a:avLst/>
          </a:prstGeom>
          <a:noFill/>
        </p:spPr>
        <p:txBody>
          <a:bodyPr wrap="square" rtlCol="0">
            <a:spAutoFit/>
          </a:bodyPr>
          <a:lstStyle/>
          <a:p>
            <a:pPr>
              <a:buFont typeface="Arial" pitchFamily="34" charset="0"/>
              <a:buChar char="•"/>
            </a:pPr>
            <a:r>
              <a:rPr lang="el-GR" sz="2000" b="1" dirty="0" smtClean="0">
                <a:solidFill>
                  <a:schemeClr val="bg1"/>
                </a:solidFill>
                <a:latin typeface="Georgia" pitchFamily="18" charset="0"/>
              </a:rPr>
              <a:t>Ο ολλανδικός οργανισμός Mars One ετοιμάζει  να εγκαταστήσει στον Άρη 50 άντρες και 50 γυναίκες. </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Για τους πρώτους 24 τυχερούς που τελικά έχουν επιλεγεί να είναι οι πρώτοι άνθρωποι που θα πατήσουν το πόδι τους στον Άρη θα πάρουν εισιτήριο χωρίς επιστροφή.</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 Οι 10</a:t>
            </a:r>
            <a:r>
              <a:rPr lang="en-US" sz="2000" b="1" dirty="0" smtClean="0">
                <a:solidFill>
                  <a:schemeClr val="bg1"/>
                </a:solidFill>
                <a:latin typeface="Georgia" pitchFamily="18" charset="0"/>
              </a:rPr>
              <a:t>0 </a:t>
            </a:r>
            <a:r>
              <a:rPr lang="el-GR" sz="2000" b="1" dirty="0" smtClean="0">
                <a:solidFill>
                  <a:schemeClr val="bg1"/>
                </a:solidFill>
                <a:latin typeface="Georgia" pitchFamily="18" charset="0"/>
              </a:rPr>
              <a:t>φιναλίστ προέρχονται από όλο τον πλανήτη Γη, 39 από την Αμερική, 31 από την Ευρώπη, 16 από την Ασία, 7 από την Αφρική και 7 από την Ωκεανία.</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 8 από τους εθελοντές είναι νέοι από 21 ετών και κάτω, και ο γηραιότερος είναι 60 ετών. </a:t>
            </a: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2857488" y="1142984"/>
            <a:ext cx="646331" cy="369332"/>
          </a:xfrm>
          <a:prstGeom prst="rect">
            <a:avLst/>
          </a:prstGeom>
          <a:noFill/>
        </p:spPr>
        <p:txBody>
          <a:bodyPr wrap="none" rtlCol="0">
            <a:spAutoFit/>
          </a:bodyPr>
          <a:lstStyle/>
          <a:p>
            <a:r>
              <a:rPr lang="el-GR" dirty="0" smtClean="0">
                <a:solidFill>
                  <a:schemeClr val="bg1"/>
                </a:solidFill>
                <a:latin typeface="Georgia" pitchFamily="18" charset="0"/>
              </a:rPr>
              <a:t>        </a:t>
            </a:r>
            <a:endParaRPr lang="el-GR" dirty="0">
              <a:solidFill>
                <a:schemeClr val="bg1"/>
              </a:solidFill>
              <a:latin typeface="Georgia" pitchFamily="18" charset="0"/>
            </a:endParaRPr>
          </a:p>
        </p:txBody>
      </p:sp>
      <p:sp>
        <p:nvSpPr>
          <p:cNvPr id="11" name="10 - TextBox"/>
          <p:cNvSpPr txBox="1"/>
          <p:nvPr/>
        </p:nvSpPr>
        <p:spPr>
          <a:xfrm>
            <a:off x="0" y="142852"/>
            <a:ext cx="8572560" cy="5909310"/>
          </a:xfrm>
          <a:prstGeom prst="rect">
            <a:avLst/>
          </a:prstGeom>
          <a:noFill/>
        </p:spPr>
        <p:txBody>
          <a:bodyPr wrap="square" rtlCol="0">
            <a:spAutoFit/>
          </a:bodyPr>
          <a:lstStyle/>
          <a:p>
            <a:pPr fontAlgn="base">
              <a:buFont typeface="Arial" pitchFamily="34" charset="0"/>
              <a:buChar char="•"/>
            </a:pPr>
            <a:endParaRPr lang="en-US" b="1" dirty="0" smtClean="0">
              <a:solidFill>
                <a:schemeClr val="bg1"/>
              </a:solidFill>
              <a:latin typeface="Georgia" pitchFamily="18" charset="0"/>
            </a:endParaRPr>
          </a:p>
          <a:p>
            <a:pPr algn="ctr" fontAlgn="base">
              <a:buFont typeface="Arial" pitchFamily="34" charset="0"/>
              <a:buChar char="•"/>
            </a:pPr>
            <a:r>
              <a:rPr lang="el-GR" b="1" dirty="0" smtClean="0">
                <a:solidFill>
                  <a:schemeClr val="bg1"/>
                </a:solidFill>
                <a:latin typeface="Georgia" pitchFamily="18" charset="0"/>
              </a:rPr>
              <a:t>Οι προσπάθειες που έχουν προγραμματιστεί για το μέλλον</a:t>
            </a:r>
            <a:r>
              <a:rPr lang="en-US" b="1" dirty="0" smtClean="0">
                <a:solidFill>
                  <a:schemeClr val="bg1"/>
                </a:solidFill>
                <a:latin typeface="Georgia" pitchFamily="18" charset="0"/>
              </a:rPr>
              <a:t>.</a:t>
            </a:r>
          </a:p>
          <a:p>
            <a:pPr fontAlgn="base">
              <a:buFont typeface="Arial" pitchFamily="34" charset="0"/>
              <a:buChar char="•"/>
            </a:pPr>
            <a:endParaRPr lang="en-US" b="1" dirty="0" smtClean="0">
              <a:solidFill>
                <a:schemeClr val="bg1"/>
              </a:solidFill>
              <a:latin typeface="Georgia" pitchFamily="18" charset="0"/>
            </a:endParaRPr>
          </a:p>
          <a:p>
            <a:pPr fontAlgn="base">
              <a:buFont typeface="Arial" pitchFamily="34" charset="0"/>
              <a:buChar char="•"/>
            </a:pPr>
            <a:r>
              <a:rPr lang="en-US" b="1" dirty="0" smtClean="0">
                <a:solidFill>
                  <a:schemeClr val="bg1"/>
                </a:solidFill>
                <a:latin typeface="Georgia" pitchFamily="18" charset="0"/>
              </a:rPr>
              <a:t>O </a:t>
            </a:r>
            <a:r>
              <a:rPr lang="el-GR" b="1" dirty="0" smtClean="0">
                <a:solidFill>
                  <a:schemeClr val="bg1"/>
                </a:solidFill>
                <a:latin typeface="Georgia" pitchFamily="18" charset="0"/>
              </a:rPr>
              <a:t>Έλον  Μασκ επικεφαλής της εταιρείας -και ιδρυτής, μεταξύ άλλων, της Tesla Motors  ανακοίνωσε ότι η SpaceX αναπτύσσει έναν κολοσσιαίο πύραυλο και ένα διαστημόπλοιο (κάψουλα) ικανά να μεταφέρουν μεγάλο αριθμό ανθρώπων και βαρύ φορτίο στον Άρη, με απώτερο στόχο τον αποικισμό του πλανήτη . </a:t>
            </a:r>
          </a:p>
          <a:p>
            <a:pPr fontAlgn="base">
              <a:buFont typeface="Arial" pitchFamily="34" charset="0"/>
              <a:buChar char="•"/>
            </a:pPr>
            <a:endParaRPr lang="el-GR" b="1" dirty="0" smtClean="0">
              <a:solidFill>
                <a:schemeClr val="bg1"/>
              </a:solidFill>
              <a:latin typeface="Georgia" pitchFamily="18" charset="0"/>
            </a:endParaRPr>
          </a:p>
          <a:p>
            <a:pPr fontAlgn="base">
              <a:buFont typeface="Arial" pitchFamily="34" charset="0"/>
              <a:buChar char="•"/>
            </a:pPr>
            <a:r>
              <a:rPr lang="el-GR" b="1" dirty="0" smtClean="0">
                <a:solidFill>
                  <a:schemeClr val="bg1"/>
                </a:solidFill>
                <a:latin typeface="Georgia" pitchFamily="18" charset="0"/>
              </a:rPr>
              <a:t> Ωστόσο, ο μεγιστάνας του χώρου της τεχνολογίας δήλωσε πως η SpaceX σκοπεύει να πετά στον Άρη κάθε περίπου 26 μήνες, όταν η Γη και ο Κόκκινος Πλανήτης βρίσκονται σε ευνοϊκές θέσεις. </a:t>
            </a:r>
          </a:p>
          <a:p>
            <a:pPr fontAlgn="base">
              <a:buFont typeface="Arial" pitchFamily="34" charset="0"/>
              <a:buChar char="•"/>
            </a:pPr>
            <a:endParaRPr lang="el-GR" b="1" dirty="0" smtClean="0">
              <a:solidFill>
                <a:schemeClr val="bg1"/>
              </a:solidFill>
              <a:latin typeface="Georgia" pitchFamily="18" charset="0"/>
            </a:endParaRPr>
          </a:p>
          <a:p>
            <a:pPr fontAlgn="base">
              <a:buFont typeface="Arial" pitchFamily="34" charset="0"/>
              <a:buChar char="•"/>
            </a:pPr>
            <a:r>
              <a:rPr lang="el-GR" b="1" dirty="0" smtClean="0">
                <a:solidFill>
                  <a:schemeClr val="bg1"/>
                </a:solidFill>
                <a:latin typeface="Georgia" pitchFamily="18" charset="0"/>
              </a:rPr>
              <a:t>Όσον αφορά στην εκτόξευση της πρώτης αποστολής, ελπίζεται να γίνει κατά το 2024, αν και παραδέχτηκε ότι το χρονοδιάγραμμα αυτό είναι η αισιόδοξη προσέγγιση</a:t>
            </a:r>
          </a:p>
          <a:p>
            <a:pPr fontAlgn="base">
              <a:buFont typeface="Arial" pitchFamily="34" charset="0"/>
              <a:buChar char="•"/>
            </a:pPr>
            <a:endParaRPr lang="el-GR" b="1" dirty="0" smtClean="0">
              <a:solidFill>
                <a:schemeClr val="bg1"/>
              </a:solidFill>
              <a:latin typeface="Georgia" pitchFamily="18" charset="0"/>
            </a:endParaRPr>
          </a:p>
          <a:p>
            <a:pPr fontAlgn="base">
              <a:buFont typeface="Arial" pitchFamily="34" charset="0"/>
              <a:buChar char="•"/>
            </a:pPr>
            <a:r>
              <a:rPr lang="el-GR" b="1" dirty="0" smtClean="0">
                <a:solidFill>
                  <a:schemeClr val="bg1"/>
                </a:solidFill>
                <a:latin typeface="Georgia" pitchFamily="18" charset="0"/>
              </a:rPr>
              <a:t>Ο Μασκ ξεκαθάρισε ότι δεν θα υπήρχε εγγύηση επιβίωσης για οποιονδήποτε αποφάσιζε να συμμετέχει στην «απίστευτη περιπέτεια» του ταξιδιού στον Άρη. «Ο κίνδυνος θανάτου θα είναι πολύ μεγάλος. </a:t>
            </a:r>
          </a:p>
          <a:p>
            <a:pPr algn="ctr"/>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rhw.jpg"/>
          <p:cNvPicPr>
            <a:picLocks noChangeAspect="1"/>
          </p:cNvPicPr>
          <p:nvPr/>
        </p:nvPicPr>
        <p:blipFill>
          <a:blip r:embed="rId2"/>
          <a:stretch>
            <a:fillRect/>
          </a:stretch>
        </p:blipFill>
        <p:spPr>
          <a:xfrm>
            <a:off x="5715008" y="3786190"/>
            <a:ext cx="2562225" cy="2562225"/>
          </a:xfrm>
          <a:prstGeom prst="rect">
            <a:avLst/>
          </a:prstGeom>
        </p:spPr>
      </p:pic>
      <p:sp>
        <p:nvSpPr>
          <p:cNvPr id="11265" name="Rectangle 1"/>
          <p:cNvSpPr>
            <a:spLocks noChangeArrowheads="1"/>
          </p:cNvSpPr>
          <p:nvPr/>
        </p:nvSpPr>
        <p:spPr bwMode="auto">
          <a:xfrm>
            <a:off x="0" y="228599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1" i="0" u="none" strike="noStrike" cap="none" normalizeH="0" baseline="0" dirty="0" smtClean="0">
                <a:ln>
                  <a:noFill/>
                </a:ln>
                <a:solidFill>
                  <a:schemeClr val="bg1"/>
                </a:solidFill>
                <a:effectLst/>
                <a:latin typeface="Georgia" pitchFamily="18" charset="0"/>
                <a:ea typeface="Times New Roman" pitchFamily="18" charset="0"/>
              </a:rPr>
              <a:t>Η NASA ανακοίνωσε το σχέδιό της για δημιουργία μόνιμων οικισμών στον Άρη.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400" b="1" i="0" u="none" strike="noStrike" cap="none" normalizeH="0" baseline="0" dirty="0" smtClean="0">
              <a:ln>
                <a:noFill/>
              </a:ln>
              <a:solidFill>
                <a:schemeClr val="bg1"/>
              </a:solidFill>
              <a:effectLst/>
              <a:latin typeface="Georg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1" i="0" u="none" strike="noStrike" cap="none" normalizeH="0" baseline="0" dirty="0" smtClean="0">
                <a:ln>
                  <a:noFill/>
                </a:ln>
                <a:solidFill>
                  <a:schemeClr val="bg1"/>
                </a:solidFill>
                <a:effectLst/>
                <a:latin typeface="Georgia" pitchFamily="18" charset="0"/>
                <a:ea typeface="Times New Roman" pitchFamily="18" charset="0"/>
              </a:rPr>
              <a:t>Η αμερικανική διαστημική υπηρεσία θα συνεχίσει να συγκεντρώνει πληροφορίες από πειράματα πάνω στον Διεθνή Διαστημικό Σταθμό ώστε τα πληρώματα να μπορούν να ζήσουν στο βαθύ διάστημα χωρίς προβλήματα υγείας από την ακτινοβολία και τις επιπτώσεις της μικροβαρύτητας.</a:t>
            </a:r>
            <a:endParaRPr kumimoji="0" lang="el-GR" sz="2400" b="1" i="0" u="none" strike="noStrike" cap="none" normalizeH="0" baseline="0" dirty="0" smtClean="0">
              <a:ln>
                <a:noFill/>
              </a:ln>
              <a:solidFill>
                <a:schemeClr val="bg1"/>
              </a:solidFill>
              <a:effectLst/>
              <a:latin typeface="Georgia" pitchFamily="18" charset="0"/>
            </a:endParaRPr>
          </a:p>
        </p:txBody>
      </p:sp>
      <p:sp>
        <p:nvSpPr>
          <p:cNvPr id="6" name="5 - TextBox"/>
          <p:cNvSpPr txBox="1"/>
          <p:nvPr/>
        </p:nvSpPr>
        <p:spPr>
          <a:xfrm>
            <a:off x="500034" y="571480"/>
            <a:ext cx="8001056" cy="1231106"/>
          </a:xfrm>
          <a:prstGeom prst="rect">
            <a:avLst/>
          </a:prstGeom>
          <a:noFill/>
        </p:spPr>
        <p:txBody>
          <a:bodyPr wrap="square" rtlCol="0">
            <a:spAutoFit/>
          </a:bodyPr>
          <a:lstStyle/>
          <a:p>
            <a:pPr algn="ctr"/>
            <a:r>
              <a:rPr lang="el-GR" sz="2800" b="1" dirty="0" smtClean="0">
                <a:solidFill>
                  <a:schemeClr val="bg1"/>
                </a:solidFill>
                <a:latin typeface="Georgia" pitchFamily="18" charset="0"/>
              </a:rPr>
              <a:t>Οι προσπάθειες που έχουν προγραμματιστεί για το μέλλον</a:t>
            </a:r>
            <a:r>
              <a:rPr lang="en-US" sz="2800" b="1" dirty="0" smtClean="0">
                <a:solidFill>
                  <a:schemeClr val="bg1"/>
                </a:solidFill>
                <a:latin typeface="Georgia" pitchFamily="18" charset="0"/>
              </a:rPr>
              <a:t>.</a:t>
            </a: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0"/>
            <a:ext cx="7929618" cy="7171194"/>
          </a:xfrm>
          <a:prstGeom prst="rect">
            <a:avLst/>
          </a:prstGeom>
          <a:noFill/>
        </p:spPr>
        <p:txBody>
          <a:bodyPr wrap="square" rtlCol="0">
            <a:spAutoFit/>
          </a:bodyPr>
          <a:lstStyle/>
          <a:p>
            <a:pPr>
              <a:buFont typeface="Arial" pitchFamily="34" charset="0"/>
              <a:buChar char="•"/>
            </a:pPr>
            <a:endParaRPr lang="en-US" sz="2000" b="1" dirty="0" smtClean="0">
              <a:solidFill>
                <a:schemeClr val="bg1"/>
              </a:solidFill>
              <a:latin typeface="Georgia" pitchFamily="18" charset="0"/>
            </a:endParaRPr>
          </a:p>
          <a:p>
            <a:pPr algn="ctr">
              <a:buFont typeface="Arial" pitchFamily="34" charset="0"/>
              <a:buChar char="•"/>
            </a:pPr>
            <a:r>
              <a:rPr lang="el-GR" sz="2000" b="1" dirty="0" smtClean="0">
                <a:solidFill>
                  <a:schemeClr val="bg1"/>
                </a:solidFill>
                <a:latin typeface="Georgia" pitchFamily="18" charset="0"/>
              </a:rPr>
              <a:t>Οι προσπάθειες που έχουν προγραμματιστεί για το μέλλον</a:t>
            </a:r>
            <a:r>
              <a:rPr lang="en-US" sz="2000" b="1" dirty="0" smtClean="0">
                <a:solidFill>
                  <a:schemeClr val="bg1"/>
                </a:solidFill>
                <a:latin typeface="Georgia" pitchFamily="18" charset="0"/>
              </a:rPr>
              <a:t>.</a:t>
            </a:r>
          </a:p>
          <a:p>
            <a:pPr>
              <a:buFont typeface="Arial" pitchFamily="34" charset="0"/>
              <a:buChar char="•"/>
            </a:pPr>
            <a:endParaRPr lang="en-US" sz="2000" b="1" dirty="0" smtClean="0">
              <a:solidFill>
                <a:schemeClr val="bg1"/>
              </a:solidFill>
              <a:latin typeface="Georgia" pitchFamily="18" charset="0"/>
            </a:endParaRPr>
          </a:p>
          <a:p>
            <a:endParaRPr lang="en-US"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H NASA έχει  οριστικοποιήσει τα σχέδια για  να προχωρήσει στην κατασκευή του επόμενου ρομποτικού οχήματος εξερεύνησης που θα αναζητήσει ίχνη ζωής στον Άρη. </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Στόχος της αμερικανικής υπηρεσίας διαστήματος είναι το Mars 2020 να παραμείνει σε λειτουργία για τουλάχιστον δύο χρόνια στον Άρη.</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Ως μοντέλο για τη σχεδίαση του ρομπότ, η NASA επέλεξε το  Curiosity</a:t>
            </a:r>
            <a:r>
              <a:rPr lang="en-US" sz="2000" b="1" dirty="0" smtClean="0">
                <a:solidFill>
                  <a:schemeClr val="bg1"/>
                </a:solidFill>
                <a:latin typeface="Georgia" pitchFamily="18" charset="0"/>
              </a:rPr>
              <a:t> </a:t>
            </a:r>
            <a:r>
              <a:rPr lang="el-GR" sz="2000" b="1" dirty="0" smtClean="0">
                <a:solidFill>
                  <a:schemeClr val="bg1"/>
                </a:solidFill>
                <a:latin typeface="Georgia" pitchFamily="18" charset="0"/>
              </a:rPr>
              <a:t>το οποίο  βρίσκεται στον Άρη από το 2012</a:t>
            </a:r>
          </a:p>
          <a:p>
            <a:pPr>
              <a:buFont typeface="Arial" pitchFamily="34" charset="0"/>
              <a:buChar char="•"/>
            </a:pPr>
            <a:endParaRPr lang="el-GR" sz="2000" b="1" dirty="0" smtClean="0">
              <a:solidFill>
                <a:schemeClr val="bg1"/>
              </a:solidFill>
              <a:latin typeface="Georgia" pitchFamily="18" charset="0"/>
            </a:endParaRPr>
          </a:p>
          <a:p>
            <a:pPr>
              <a:buFont typeface="Arial" pitchFamily="34" charset="0"/>
              <a:buChar char="•"/>
            </a:pPr>
            <a:r>
              <a:rPr lang="el-GR" sz="2000" b="1" dirty="0" smtClean="0">
                <a:solidFill>
                  <a:schemeClr val="bg1"/>
                </a:solidFill>
                <a:latin typeface="Georgia" pitchFamily="18" charset="0"/>
              </a:rPr>
              <a:t>Το νέο όχημα θα είναι εξοπλισμένο με καλύτερες κάμερες και μικρόφωνα. Επίσης, θα διαθέτει ένα πιο εξελιγμένο μηχάνημα για τη λήψη δειγμάτων από το υπέδαφος, όπως επίσης και ένα ραντάρ με το οποίο θα μπορεί να «δει» σε βάθος μερικών μέτρων κάτω από την επιφάνεια του Κόκκινου Πλανήτη.</a:t>
            </a:r>
            <a:br>
              <a:rPr lang="el-GR" sz="2000" b="1" dirty="0" smtClean="0">
                <a:solidFill>
                  <a:schemeClr val="bg1"/>
                </a:solidFill>
                <a:latin typeface="Georgia" pitchFamily="18" charset="0"/>
              </a:rPr>
            </a:br>
            <a:r>
              <a:rPr lang="el-GR" sz="2000" b="1" i="1" dirty="0" smtClean="0">
                <a:solidFill>
                  <a:schemeClr val="bg1"/>
                </a:solidFill>
                <a:latin typeface="Georgia" pitchFamily="18" charset="0"/>
              </a:rPr>
              <a:t> </a:t>
            </a:r>
            <a:endParaRPr lang="el-GR" sz="2000" b="1"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pPr algn="ctr"/>
            <a:r>
              <a:rPr lang="el-GR" b="1" dirty="0" smtClean="0">
                <a:solidFill>
                  <a:schemeClr val="bg1"/>
                </a:solidFill>
                <a:latin typeface="Georgia" pitchFamily="18" charset="0"/>
              </a:rPr>
              <a:t>Οι προσπάθειες που έχουν γίνει μέχρι σήμερα</a:t>
            </a:r>
            <a:endParaRPr lang="el-GR" dirty="0">
              <a:solidFill>
                <a:schemeClr val="bg1"/>
              </a:solidFill>
              <a:latin typeface="Georgia" pitchFamily="18" charset="0"/>
            </a:endParaRPr>
          </a:p>
        </p:txBody>
      </p:sp>
      <p:sp>
        <p:nvSpPr>
          <p:cNvPr id="7169" name="Rectangle 1"/>
          <p:cNvSpPr>
            <a:spLocks noChangeArrowheads="1"/>
          </p:cNvSpPr>
          <p:nvPr/>
        </p:nvSpPr>
        <p:spPr bwMode="auto">
          <a:xfrm>
            <a:off x="0" y="571480"/>
            <a:ext cx="9144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b="1" dirty="0" smtClean="0">
              <a:solidFill>
                <a:schemeClr val="bg1"/>
              </a:solidFill>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Η πρώτη φάση της </a:t>
            </a:r>
            <a:r>
              <a:rPr lang="el-GR" sz="1600" b="1" dirty="0" smtClean="0">
                <a:solidFill>
                  <a:schemeClr val="bg1"/>
                </a:solidFill>
                <a:latin typeface="Georgia" pitchFamily="18" charset="0"/>
                <a:ea typeface="Times New Roman" pitchFamily="18" charset="0"/>
                <a:cs typeface="Times New Roman" pitchFamily="18" charset="0"/>
              </a:rPr>
              <a:t>αποστολής ExoMars, </a:t>
            </a: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αφορούσε την «</a:t>
            </a: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Arial" pitchFamily="34" charset="0"/>
              </a:rPr>
              <a:t>εγκατάσταση</a:t>
            </a: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 ενός δορυφόρου, του Trace Gas Orbiter (TGO), σε τροχιά γύρω από τον Άρη και την προσεδάφιση στην επιφάνεια του πλανήτη μιας συσκευής ονόματι Schiaparelli. </a:t>
            </a:r>
          </a:p>
          <a:p>
            <a:pPr lvl="0" fontAlgn="base">
              <a:spcBef>
                <a:spcPct val="0"/>
              </a:spcBef>
              <a:spcAft>
                <a:spcPct val="0"/>
              </a:spcAft>
              <a:buFont typeface="Arial" pitchFamily="34" charset="0"/>
              <a:buChar char="•"/>
            </a:pPr>
            <a:endParaRPr lang="el-GR" sz="1600" b="1" dirty="0" smtClean="0">
              <a:solidFill>
                <a:schemeClr val="bg1"/>
              </a:solidFill>
              <a:latin typeface="Georgia" pitchFamily="18"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Η δεύτερη φάση αφορά την αποστολή (2020) ενός ρομπότ στον Αρη. Πρόκειται για το πιο σύγχρονο  ρομπότ εξερεύνησης εξωγήινου κόσμου που έχει κατασκευαστεί ως σήμερα. Τα επιστημονικά όργανα του TGO  αναλύσαν την ατμόσφαιρα του Άρη με βασικό στόχο την αναζήτηση αερίων που πιθανώς να προέρχονται από βιολογικές διεργασίες, όπως π.χ. το μεθάνιο και τα προϊόντα διάσπασής του. </a:t>
            </a:r>
          </a:p>
          <a:p>
            <a:pPr lvl="0" fontAlgn="base">
              <a:spcBef>
                <a:spcPct val="0"/>
              </a:spcBef>
              <a:spcAft>
                <a:spcPct val="0"/>
              </a:spcAft>
              <a:buFont typeface="Arial" pitchFamily="34" charset="0"/>
              <a:buChar char="•"/>
            </a:pPr>
            <a:endPar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Ο βασικός στόχος του Schiaparelli ήταν να δοκιμάσει στην πράξη τις βασικές τεχνολογίες που χρειάζονται για προσεδάφιση στον Αρη, οι οποίες για πρώτη φορά αναπτύσσονται στην Ευρώπη και θα χρησιμοποιηθούν στη μετέπειτα αποστολή με το ρομπότ. </a:t>
            </a:r>
          </a:p>
          <a:p>
            <a:pPr lvl="0" fontAlgn="base">
              <a:spcBef>
                <a:spcPct val="0"/>
              </a:spcBef>
              <a:spcAft>
                <a:spcPct val="0"/>
              </a:spcAft>
              <a:buFont typeface="Arial" pitchFamily="34" charset="0"/>
              <a:buChar char="•"/>
            </a:pPr>
            <a:endPar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l-GR"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Οι τεχνολογίες αυτές είναι: τα υλικά για τη θερμική προστασία κατά την είσοδο στην ατμόσφαιρα του Αρη, τα αλεξίπτωτα που μπορούν να λειτουργήσουν και να αποδώσουν ουσιαστική επιβράδυνση στις συνθήκες αραιής ατμόσφαιρας του πλανήτη και, τέλος, η πλοήγηση και το σύστημα προώθησης για ελεγχόμενη και «μαλακή» προσεδάφιση (controlled &amp; soft landing).</a:t>
            </a:r>
            <a:endParaRPr kumimoji="0" lang="el-GR" sz="1600" b="1" i="0" u="none" strike="noStrike" cap="none" normalizeH="0" baseline="0" dirty="0" smtClean="0">
              <a:ln>
                <a:noFill/>
              </a:ln>
              <a:solidFill>
                <a:schemeClr val="bg1"/>
              </a:solidFill>
              <a:effectLst/>
              <a:latin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
            </a:r>
            <a:br>
              <a:rPr kumimoji="0" lang="el-GR" sz="20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br>
            <a:endParaRPr kumimoji="0" lang="el-GR" sz="1800" b="0" i="0" u="none" strike="noStrike" cap="none" normalizeH="0" baseline="0" dirty="0" smtClean="0">
              <a:ln>
                <a:noFill/>
              </a:ln>
              <a:solidFill>
                <a:schemeClr val="bg1"/>
              </a:solidFill>
              <a:effectLst/>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333685"/>
            <a:ext cx="88582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el-GR" sz="2000" b="1" dirty="0" smtClean="0">
                <a:solidFill>
                  <a:schemeClr val="bg1"/>
                </a:solidFill>
                <a:latin typeface="Georgia" pitchFamily="18" charset="0"/>
                <a:ea typeface="Times New Roman" pitchFamily="18" charset="0"/>
                <a:cs typeface="Times New Roman" pitchFamily="18" charset="0"/>
              </a:rPr>
              <a:t>Ο </a:t>
            </a:r>
            <a:r>
              <a:rPr kumimoji="0" lang="el-GR" sz="20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TGO τέθηκε με επιτυχία σε τροχιά γύρω από τον Αρη </a:t>
            </a:r>
            <a:r>
              <a:rPr kumimoji="0" lang="el-GR" sz="2000" b="1" i="0" u="none" strike="noStrike" cap="none" normalizeH="0" baseline="0" dirty="0" err="1" smtClean="0">
                <a:ln>
                  <a:noFill/>
                </a:ln>
                <a:solidFill>
                  <a:schemeClr val="bg1"/>
                </a:solidFill>
                <a:effectLst/>
                <a:latin typeface="Georgia" pitchFamily="18" charset="0"/>
                <a:ea typeface="Times New Roman" pitchFamily="18" charset="0"/>
                <a:cs typeface="Times New Roman" pitchFamily="18" charset="0"/>
              </a:rPr>
              <a:t>παρ’όλα</a:t>
            </a:r>
            <a:r>
              <a:rPr kumimoji="0" lang="el-GR" sz="20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 αυτά το Schiaparelli παρουσίασε πρόβλημα στο αλεξίπτωτο και στους κινητήρες του και πιθανότατα συνετρίβη. </a:t>
            </a:r>
            <a:endParaRPr lang="el-GR" sz="2000" b="1" dirty="0" smtClean="0">
              <a:solidFill>
                <a:schemeClr val="bg1"/>
              </a:solidFill>
              <a:latin typeface="Georg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Η πιο φιλόδοξη μέχρι σήμερα αποστολή στον Άρη συνεχίζει την επέλαση των γήινων ρομπότ: Η NASΑ εκτόξευσετο Curiosity, ένα εξάτροχο όχημα του ενός τόνου, το οποίο θα ερευνήσει αν ο γειτονικός πλανήτης είναι, ή ήταν κάποτε, φιλόξενος για τη ζωή. Θα φτάσει στον προορισμό του σε οκτώμισι μήνες, οπότε θα αρχίσει να εξερευνά τον μεγάλο Κρατήρα Γκέιλ, στον οποίο </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Arial" pitchFamily="34" charset="0"/>
              </a:rPr>
              <a:t>υπάρχουν</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ιζήματα που συνδέονται με τη ροή νερού. </a:t>
            </a:r>
            <a:endParaRPr lang="el-GR" sz="2000" b="1" dirty="0" smtClean="0">
              <a:solidFill>
                <a:schemeClr val="bg1"/>
              </a:solidFill>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p:txBody>
      </p:sp>
      <p:sp>
        <p:nvSpPr>
          <p:cNvPr id="4" name="3 - TextBox"/>
          <p:cNvSpPr txBox="1"/>
          <p:nvPr/>
        </p:nvSpPr>
        <p:spPr>
          <a:xfrm>
            <a:off x="714348" y="857232"/>
            <a:ext cx="7929618" cy="707886"/>
          </a:xfrm>
          <a:prstGeom prst="rect">
            <a:avLst/>
          </a:prstGeom>
          <a:noFill/>
        </p:spPr>
        <p:txBody>
          <a:bodyPr wrap="square" rtlCol="0">
            <a:spAutoFit/>
          </a:bodyPr>
          <a:lstStyle/>
          <a:p>
            <a:pPr algn="ctr"/>
            <a:r>
              <a:rPr lang="el-GR" sz="2000" b="1" dirty="0" smtClean="0">
                <a:solidFill>
                  <a:schemeClr val="bg1"/>
                </a:solidFill>
                <a:latin typeface="Georgia" pitchFamily="18" charset="0"/>
              </a:rPr>
              <a:t>Οι προσπάθειες που έχουν γίνει μέχρι σήμερα</a:t>
            </a:r>
            <a:endParaRPr lang="el-GR" sz="2000" dirty="0" smtClean="0">
              <a:solidFill>
                <a:schemeClr val="bg1"/>
              </a:solidFill>
              <a:latin typeface="Georgia" pitchFamily="18" charset="0"/>
            </a:endParaRPr>
          </a:p>
          <a:p>
            <a:endParaRPr lang="el-GR" sz="20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lvl="0"/>
            <a:endParaRPr lang="en-US" sz="2800" b="1" dirty="0" smtClean="0">
              <a:solidFill>
                <a:schemeClr val="bg1"/>
              </a:solidFill>
              <a:latin typeface="Georgia" pitchFamily="18" charset="0"/>
              <a:ea typeface="Calibri" pitchFamily="34" charset="0"/>
              <a:cs typeface="Times New Roman" pitchFamily="18" charset="0"/>
            </a:endParaRPr>
          </a:p>
          <a:p>
            <a:pPr lvl="0"/>
            <a:endParaRPr lang="en-US" sz="2800" b="1" dirty="0" smtClean="0">
              <a:solidFill>
                <a:schemeClr val="bg1"/>
              </a:solidFill>
              <a:latin typeface="Georgia" pitchFamily="18" charset="0"/>
              <a:ea typeface="Calibri" pitchFamily="34" charset="0"/>
              <a:cs typeface="Times New Roman" pitchFamily="18" charset="0"/>
            </a:endParaRPr>
          </a:p>
          <a:p>
            <a:pPr lvl="0" algn="ctr"/>
            <a:r>
              <a:rPr lang="el-GR" sz="2800" b="1" dirty="0" smtClean="0">
                <a:solidFill>
                  <a:schemeClr val="bg1"/>
                </a:solidFill>
                <a:latin typeface="Georgia" pitchFamily="18" charset="0"/>
                <a:ea typeface="Calibri" pitchFamily="34" charset="0"/>
                <a:cs typeface="Times New Roman" pitchFamily="18" charset="0"/>
              </a:rPr>
              <a:t>Η αποστολή, κόστους 2,5 δισ. δολαρίων, έχει ονομαστική διάρκεια 23 μηνών. Δεδομένου όμως ότι το ρομπότ τροφοδοτείται από μια θερμοηλεκτρική γεννήτρια πλουτωνίου (ουσιαστικά μια πυρηνική μπαταρία) η περιπέτεια θα μπορούσε να διαρκέσει πολύ περισσότερο.</a:t>
            </a:r>
            <a:endParaRPr lang="el-GR" sz="2800" b="1" dirty="0" smtClean="0">
              <a:solidFill>
                <a:schemeClr val="bg1"/>
              </a:solidFill>
              <a:latin typeface="Georgia" pitchFamily="18" charset="0"/>
            </a:endParaRPr>
          </a:p>
          <a:p>
            <a:endParaRPr lang="el-GR" dirty="0">
              <a:solidFill>
                <a:schemeClr val="bg1"/>
              </a:solidFill>
              <a:latin typeface="Georgia" pitchFamily="18" charset="0"/>
            </a:endParaRPr>
          </a:p>
        </p:txBody>
      </p:sp>
      <p:sp>
        <p:nvSpPr>
          <p:cNvPr id="3" name="2 - Τίτλος"/>
          <p:cNvSpPr>
            <a:spLocks noGrp="1"/>
          </p:cNvSpPr>
          <p:nvPr>
            <p:ph type="title"/>
          </p:nvPr>
        </p:nvSpPr>
        <p:spPr>
          <a:xfrm>
            <a:off x="457200" y="-500090"/>
            <a:ext cx="8229600" cy="1871690"/>
          </a:xfrm>
        </p:spPr>
        <p:txBody>
          <a:bodyPr>
            <a:normAutofit/>
          </a:bodyPr>
          <a:lstStyle/>
          <a:p>
            <a:r>
              <a:rPr sz="4400" b="1" smtClean="0">
                <a:solidFill>
                  <a:schemeClr val="bg1"/>
                </a:solidFill>
                <a:latin typeface="Georgia" pitchFamily="18" charset="0"/>
              </a:rPr>
              <a:t/>
            </a:r>
            <a:br>
              <a:rPr sz="4400" b="1" smtClean="0">
                <a:solidFill>
                  <a:schemeClr val="bg1"/>
                </a:solidFill>
                <a:latin typeface="Georgia" pitchFamily="18" charset="0"/>
              </a:rPr>
            </a:br>
            <a:endParaRPr lang="el-GR" dirty="0">
              <a:solidFill>
                <a:schemeClr val="bg1"/>
              </a:solidFill>
              <a:latin typeface="Georgia" pitchFamily="18" charset="0"/>
            </a:endParaRPr>
          </a:p>
        </p:txBody>
      </p:sp>
      <p:sp>
        <p:nvSpPr>
          <p:cNvPr id="4" name="3 - TextBox"/>
          <p:cNvSpPr txBox="1"/>
          <p:nvPr/>
        </p:nvSpPr>
        <p:spPr>
          <a:xfrm>
            <a:off x="1428728" y="571480"/>
            <a:ext cx="6000792" cy="1477328"/>
          </a:xfrm>
          <a:prstGeom prst="rect">
            <a:avLst/>
          </a:prstGeom>
          <a:noFill/>
        </p:spPr>
        <p:txBody>
          <a:bodyPr wrap="square" rtlCol="0">
            <a:spAutoFit/>
          </a:bodyPr>
          <a:lstStyle/>
          <a:p>
            <a:pPr algn="ctr"/>
            <a:r>
              <a:rPr lang="el-GR" sz="3600" b="1" dirty="0" smtClean="0">
                <a:solidFill>
                  <a:schemeClr val="bg1"/>
                </a:solidFill>
                <a:latin typeface="Georgia" pitchFamily="18" charset="0"/>
              </a:rPr>
              <a:t>Οι προσπάθειες που έχουν γίνει μέχρι σήμερα</a:t>
            </a: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6705600"/>
          </a:xfrm>
        </p:spPr>
        <p:txBody>
          <a:bodyPr/>
          <a:lstStyle/>
          <a:p>
            <a:r>
              <a:rPr smtClean="0">
                <a:solidFill>
                  <a:schemeClr val="bg1"/>
                </a:solidFill>
                <a:latin typeface="Georgia" pitchFamily="18" charset="0"/>
              </a:rPr>
              <a:t>  </a:t>
            </a:r>
            <a:endParaRPr lang="el-GR" dirty="0">
              <a:solidFill>
                <a:schemeClr val="bg1"/>
              </a:solidFill>
              <a:latin typeface="Georgia" pitchFamily="18" charset="0"/>
            </a:endParaRPr>
          </a:p>
        </p:txBody>
      </p:sp>
      <p:sp>
        <p:nvSpPr>
          <p:cNvPr id="19" name="18 - TextBox"/>
          <p:cNvSpPr txBox="1"/>
          <p:nvPr/>
        </p:nvSpPr>
        <p:spPr>
          <a:xfrm>
            <a:off x="642910" y="2643182"/>
            <a:ext cx="8001056" cy="3785652"/>
          </a:xfrm>
          <a:prstGeom prst="rect">
            <a:avLst/>
          </a:prstGeom>
          <a:noFill/>
        </p:spPr>
        <p:txBody>
          <a:bodyPr wrap="square" rtlCol="0">
            <a:spAutoFit/>
          </a:bodyPr>
          <a:lstStyle/>
          <a:p>
            <a:pPr>
              <a:buFont typeface="Arial" pitchFamily="34" charset="0"/>
              <a:buChar char="•"/>
            </a:pPr>
            <a:r>
              <a:rPr lang="el-GR" sz="2400" b="1" dirty="0" smtClean="0">
                <a:solidFill>
                  <a:schemeClr val="bg1"/>
                </a:solidFill>
                <a:latin typeface="Georgia" pitchFamily="18" charset="0"/>
              </a:rPr>
              <a:t>To Curiosity  είναι ένα ρομποτικό όχημα το οποίο εξερευνά τον κρατήρα Γκέιλ στον Άρη, ως μέρος της αποστολής της </a:t>
            </a:r>
            <a:r>
              <a:rPr lang="el-GR" sz="2400" b="1" u="sng" dirty="0" smtClean="0">
                <a:solidFill>
                  <a:schemeClr val="bg1"/>
                </a:solidFill>
                <a:latin typeface="Georgia" pitchFamily="18" charset="0"/>
              </a:rPr>
              <a:t>ΝΑΣΑ</a:t>
            </a:r>
            <a:r>
              <a:rPr lang="el-GR" sz="2400" b="1" dirty="0" smtClean="0">
                <a:solidFill>
                  <a:schemeClr val="bg1"/>
                </a:solidFill>
                <a:latin typeface="Georgia" pitchFamily="18" charset="0"/>
              </a:rPr>
              <a:t> Mars Science Laboratory mission (MSL).</a:t>
            </a:r>
          </a:p>
          <a:p>
            <a:pPr>
              <a:buFont typeface="Arial" pitchFamily="34" charset="0"/>
              <a:buChar char="•"/>
            </a:pPr>
            <a:endParaRPr lang="el-GR" sz="2400" b="1" dirty="0" smtClean="0">
              <a:solidFill>
                <a:schemeClr val="bg1"/>
              </a:solidFill>
              <a:latin typeface="Georgia" pitchFamily="18" charset="0"/>
            </a:endParaRPr>
          </a:p>
          <a:p>
            <a:pPr>
              <a:buFont typeface="Arial" pitchFamily="34" charset="0"/>
              <a:buChar char="•"/>
            </a:pPr>
            <a:r>
              <a:rPr lang="el-GR" sz="2400" b="1" dirty="0" smtClean="0">
                <a:solidFill>
                  <a:schemeClr val="bg1"/>
                </a:solidFill>
                <a:latin typeface="Georgia" pitchFamily="18" charset="0"/>
              </a:rPr>
              <a:t>Το όχημα εκτοξεύθηκε τις 26 Νοεμβρίου 2011 από το ακροτήριο Καναβεράλ και προσαρειώθηκε στην περιοχή Αιολίς Πάλους, στο κρατήρα Γκέιλ, τις 6 Αυγούστου 2012. </a:t>
            </a:r>
          </a:p>
          <a:p>
            <a:pPr>
              <a:buFont typeface="Arial" pitchFamily="34" charset="0"/>
              <a:buChar char="•"/>
            </a:pPr>
            <a:endParaRPr lang="el-GR" sz="2400" b="1" dirty="0" smtClean="0">
              <a:solidFill>
                <a:schemeClr val="bg1"/>
              </a:solidFill>
              <a:latin typeface="Georgia" pitchFamily="18" charset="0"/>
            </a:endParaRPr>
          </a:p>
        </p:txBody>
      </p:sp>
      <p:sp>
        <p:nvSpPr>
          <p:cNvPr id="5" name="4 - TextBox"/>
          <p:cNvSpPr txBox="1"/>
          <p:nvPr/>
        </p:nvSpPr>
        <p:spPr>
          <a:xfrm>
            <a:off x="1142976" y="500042"/>
            <a:ext cx="6715172" cy="1354217"/>
          </a:xfrm>
          <a:prstGeom prst="rect">
            <a:avLst/>
          </a:prstGeom>
          <a:noFill/>
        </p:spPr>
        <p:txBody>
          <a:bodyPr wrap="square" rtlCol="0">
            <a:spAutoFit/>
          </a:bodyPr>
          <a:lstStyle/>
          <a:p>
            <a:pPr algn="ctr"/>
            <a:r>
              <a:rPr lang="el-GR" sz="3200" b="1" dirty="0" smtClean="0">
                <a:solidFill>
                  <a:schemeClr val="bg1"/>
                </a:solidFill>
                <a:latin typeface="Georgia" pitchFamily="18" charset="0"/>
              </a:rPr>
              <a:t>Οι προσπάθειες που έχουν γίνει μέχρι σήμερα</a:t>
            </a:r>
            <a:endParaRPr lang="el-GR" sz="3200" dirty="0" smtClean="0">
              <a:solidFill>
                <a:schemeClr val="bg1"/>
              </a:solidFill>
              <a:latin typeface="Georgia" pitchFamily="18" charset="0"/>
            </a:endParaRP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ctr">
              <a:buNone/>
            </a:pPr>
            <a:r>
              <a:rPr lang="en-US" sz="2800" b="1" dirty="0" smtClean="0">
                <a:solidFill>
                  <a:schemeClr val="bg1"/>
                </a:solidFill>
                <a:latin typeface="Georgia" pitchFamily="18" charset="0"/>
              </a:rPr>
              <a:t> </a:t>
            </a:r>
          </a:p>
          <a:p>
            <a:pPr algn="ctr"/>
            <a:r>
              <a:rPr lang="el-GR" sz="2800" b="1" dirty="0" smtClean="0">
                <a:solidFill>
                  <a:schemeClr val="bg1"/>
                </a:solidFill>
                <a:latin typeface="Georgia" pitchFamily="18" charset="0"/>
              </a:rPr>
              <a:t>Οι στόχοι του ρομπότ είναι να ερευνήσει το κλίμα και τη γεωλογία του Άρη, να διαπιστώσει εάν το σημείο το οποίο είχε επιλεχθεί στον κρατήρα Γκέιλ προσφέρε ποτέ ευνοϊκές </a:t>
            </a:r>
            <a:r>
              <a:rPr lang="el-GR" sz="2800" b="1" dirty="0" err="1" smtClean="0">
                <a:solidFill>
                  <a:schemeClr val="bg1"/>
                </a:solidFill>
                <a:latin typeface="Georgia" pitchFamily="18" charset="0"/>
              </a:rPr>
              <a:t>περιβαντολογικές</a:t>
            </a:r>
            <a:r>
              <a:rPr lang="el-GR" sz="2800" b="1" dirty="0" smtClean="0">
                <a:solidFill>
                  <a:schemeClr val="bg1"/>
                </a:solidFill>
                <a:latin typeface="Georgia" pitchFamily="18" charset="0"/>
              </a:rPr>
              <a:t> συνθήκες για την ύπαρξη μικροβιακής ζωής</a:t>
            </a:r>
            <a:r>
              <a:rPr lang="en-US" sz="2800" b="1" dirty="0" smtClean="0">
                <a:solidFill>
                  <a:schemeClr val="bg1"/>
                </a:solidFill>
                <a:latin typeface="Georgia" pitchFamily="18" charset="0"/>
              </a:rPr>
              <a:t>.</a:t>
            </a:r>
            <a:r>
              <a:rPr lang="el-GR" sz="2800" b="1" dirty="0" smtClean="0">
                <a:solidFill>
                  <a:schemeClr val="bg1"/>
                </a:solidFill>
                <a:latin typeface="Georgia" pitchFamily="18" charset="0"/>
              </a:rPr>
              <a:t> </a:t>
            </a:r>
          </a:p>
          <a:p>
            <a:endParaRPr lang="el-GR" dirty="0">
              <a:solidFill>
                <a:schemeClr val="bg1"/>
              </a:solidFill>
              <a:latin typeface="Georgia" pitchFamily="18" charset="0"/>
            </a:endParaRPr>
          </a:p>
        </p:txBody>
      </p:sp>
      <p:sp>
        <p:nvSpPr>
          <p:cNvPr id="4" name="3 - TextBox"/>
          <p:cNvSpPr txBox="1"/>
          <p:nvPr/>
        </p:nvSpPr>
        <p:spPr>
          <a:xfrm>
            <a:off x="1071538" y="428604"/>
            <a:ext cx="7358114" cy="1477328"/>
          </a:xfrm>
          <a:prstGeom prst="rect">
            <a:avLst/>
          </a:prstGeom>
          <a:noFill/>
        </p:spPr>
        <p:txBody>
          <a:bodyPr wrap="square" rtlCol="0">
            <a:spAutoFit/>
          </a:bodyPr>
          <a:lstStyle/>
          <a:p>
            <a:pPr algn="ctr"/>
            <a:r>
              <a:rPr lang="el-GR" sz="3600" b="1" dirty="0" smtClean="0">
                <a:solidFill>
                  <a:schemeClr val="bg1"/>
                </a:solidFill>
                <a:latin typeface="Georgia" pitchFamily="18" charset="0"/>
              </a:rPr>
              <a:t>Οι προσπάθειες που έχουν γίνει μέχρι σήμερα</a:t>
            </a:r>
            <a:endParaRPr lang="el-GR" sz="3600" dirty="0" smtClean="0">
              <a:solidFill>
                <a:schemeClr val="bg1"/>
              </a:solidFill>
              <a:latin typeface="Georgia" pitchFamily="18" charset="0"/>
            </a:endParaRP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sputnikpng.png"/>
          <p:cNvPicPr>
            <a:picLocks noChangeAspect="1"/>
          </p:cNvPicPr>
          <p:nvPr/>
        </p:nvPicPr>
        <p:blipFill>
          <a:blip r:embed="rId2"/>
          <a:stretch>
            <a:fillRect/>
          </a:stretch>
        </p:blipFill>
        <p:spPr>
          <a:xfrm rot="20877421">
            <a:off x="483268" y="3473293"/>
            <a:ext cx="4000507" cy="3000380"/>
          </a:xfrm>
          <a:prstGeom prst="rect">
            <a:avLst/>
          </a:prstGeom>
        </p:spPr>
      </p:pic>
      <p:sp>
        <p:nvSpPr>
          <p:cNvPr id="2" name="1 - Τίτλος"/>
          <p:cNvSpPr>
            <a:spLocks noGrp="1"/>
          </p:cNvSpPr>
          <p:nvPr>
            <p:ph type="title"/>
          </p:nvPr>
        </p:nvSpPr>
        <p:spPr>
          <a:xfrm>
            <a:off x="457200" y="0"/>
            <a:ext cx="8115328" cy="1071546"/>
          </a:xfrm>
        </p:spPr>
        <p:txBody>
          <a:bodyPr/>
          <a:lstStyle/>
          <a:p>
            <a:r>
              <a:rPr lang="el-GR" b="1" i="1" dirty="0">
                <a:solidFill>
                  <a:schemeClr val="bg1"/>
                </a:solidFill>
              </a:rPr>
              <a:t>Σπούτνικ 1.</a:t>
            </a:r>
            <a:endParaRPr lang="el-GR" b="1" dirty="0">
              <a:solidFill>
                <a:schemeClr val="bg1"/>
              </a:solidFill>
            </a:endParaRPr>
          </a:p>
        </p:txBody>
      </p:sp>
      <p:sp>
        <p:nvSpPr>
          <p:cNvPr id="3" name="2 - Θέση περιεχομένου"/>
          <p:cNvSpPr>
            <a:spLocks noGrp="1"/>
          </p:cNvSpPr>
          <p:nvPr>
            <p:ph idx="1"/>
          </p:nvPr>
        </p:nvSpPr>
        <p:spPr>
          <a:xfrm>
            <a:off x="0" y="1214422"/>
            <a:ext cx="9144000" cy="4572032"/>
          </a:xfrm>
        </p:spPr>
        <p:txBody>
          <a:bodyPr>
            <a:normAutofit fontScale="85000" lnSpcReduction="20000"/>
          </a:bodyPr>
          <a:lstStyle/>
          <a:p>
            <a:pPr marL="514350" indent="-514350" algn="ctr">
              <a:buFont typeface="Wingdings" pitchFamily="2" charset="2"/>
              <a:buChar char="v"/>
            </a:pPr>
            <a:r>
              <a:rPr lang="el-GR" sz="2800" dirty="0" smtClean="0">
                <a:solidFill>
                  <a:schemeClr val="bg1"/>
                </a:solidFill>
                <a:latin typeface="Georgia" pitchFamily="18" charset="0"/>
              </a:rPr>
              <a:t>Στα </a:t>
            </a:r>
            <a:r>
              <a:rPr lang="el-GR" sz="2800" dirty="0">
                <a:solidFill>
                  <a:schemeClr val="bg1"/>
                </a:solidFill>
                <a:latin typeface="Georgia" pitchFamily="18" charset="0"/>
              </a:rPr>
              <a:t>τέλη του 1955 ο πρόεδρος των Ηνωμένων </a:t>
            </a:r>
            <a:r>
              <a:rPr lang="el-GR" sz="2800" dirty="0" smtClean="0">
                <a:solidFill>
                  <a:schemeClr val="bg1"/>
                </a:solidFill>
                <a:latin typeface="Georgia" pitchFamily="18" charset="0"/>
              </a:rPr>
              <a:t>Πολιτειών</a:t>
            </a:r>
            <a:r>
              <a:rPr lang="en-US" sz="2800" dirty="0" smtClean="0">
                <a:solidFill>
                  <a:schemeClr val="bg1"/>
                </a:solidFill>
                <a:latin typeface="Georgia" pitchFamily="18" charset="0"/>
              </a:rPr>
              <a:t> </a:t>
            </a:r>
            <a:r>
              <a:rPr lang="el-GR" sz="2800" dirty="0" smtClean="0">
                <a:solidFill>
                  <a:schemeClr val="bg1"/>
                </a:solidFill>
                <a:latin typeface="Georgia" pitchFamily="18" charset="0"/>
              </a:rPr>
              <a:t>ανακοίνωσε </a:t>
            </a:r>
            <a:r>
              <a:rPr lang="el-GR" sz="2800" dirty="0">
                <a:solidFill>
                  <a:schemeClr val="bg1"/>
                </a:solidFill>
                <a:latin typeface="Georgia" pitchFamily="18" charset="0"/>
              </a:rPr>
              <a:t>στους πολίτες την κατασκευή του πρώτου τεχνητού δορυφόρου</a:t>
            </a:r>
            <a:r>
              <a:rPr lang="el-GR" sz="2800" dirty="0" smtClean="0">
                <a:solidFill>
                  <a:schemeClr val="bg1"/>
                </a:solidFill>
                <a:latin typeface="Georgia" pitchFamily="18" charset="0"/>
              </a:rPr>
              <a:t>.</a:t>
            </a:r>
            <a:endParaRPr lang="en-US" sz="2800" dirty="0" smtClean="0">
              <a:solidFill>
                <a:schemeClr val="bg1"/>
              </a:solidFill>
              <a:latin typeface="Georgia" pitchFamily="18" charset="0"/>
            </a:endParaRPr>
          </a:p>
          <a:p>
            <a:pPr marL="514350" indent="-514350" algn="ctr">
              <a:buFont typeface="Wingdings" pitchFamily="2" charset="2"/>
              <a:buChar char="v"/>
            </a:pPr>
            <a:r>
              <a:rPr lang="el-GR" sz="2800" dirty="0" smtClean="0">
                <a:solidFill>
                  <a:schemeClr val="bg1"/>
                </a:solidFill>
                <a:latin typeface="Georgia" pitchFamily="18" charset="0"/>
              </a:rPr>
              <a:t>Τέσσερις </a:t>
            </a:r>
            <a:r>
              <a:rPr lang="el-GR" sz="2800" dirty="0">
                <a:solidFill>
                  <a:schemeClr val="bg1"/>
                </a:solidFill>
                <a:latin typeface="Georgia" pitchFamily="18" charset="0"/>
              </a:rPr>
              <a:t>μέρες αργότερα η Σοβιετική Ένωση ανακοίνωσε ότι μετά από δύο χρόνια θα γίνει εκτόξευση Σοβιετικού </a:t>
            </a:r>
            <a:r>
              <a:rPr lang="el-GR" sz="2800" dirty="0" smtClean="0">
                <a:solidFill>
                  <a:schemeClr val="bg1"/>
                </a:solidFill>
                <a:latin typeface="Georgia" pitchFamily="18" charset="0"/>
              </a:rPr>
              <a:t>δορυφόρου. </a:t>
            </a:r>
            <a:r>
              <a:rPr lang="el-GR" sz="2800" dirty="0">
                <a:solidFill>
                  <a:schemeClr val="bg1"/>
                </a:solidFill>
                <a:latin typeface="Georgia" pitchFamily="18" charset="0"/>
              </a:rPr>
              <a:t>Τελικά στις 4 Οκτωβρίου του 1957 έγινε το πρώτο βήμα της ανθρωπότητας στην εξερεύνηση του διαστήματος με τον Σοβιετικό τεχνητό δορυφόρο Σπούτνικ </a:t>
            </a:r>
            <a:r>
              <a:rPr lang="el-GR" sz="2800" dirty="0" smtClean="0">
                <a:solidFill>
                  <a:schemeClr val="bg1"/>
                </a:solidFill>
                <a:latin typeface="Georgia" pitchFamily="18" charset="0"/>
              </a:rPr>
              <a:t>1.</a:t>
            </a:r>
            <a:endParaRPr lang="en-US" sz="2800" dirty="0" smtClean="0">
              <a:solidFill>
                <a:schemeClr val="bg1"/>
              </a:solidFill>
              <a:latin typeface="Georgia" pitchFamily="18" charset="0"/>
            </a:endParaRPr>
          </a:p>
          <a:p>
            <a:pPr marL="514350" indent="-514350" algn="ctr">
              <a:buFont typeface="Wingdings" pitchFamily="2" charset="2"/>
              <a:buChar char="v"/>
            </a:pPr>
            <a:r>
              <a:rPr lang="el-GR" sz="2800" dirty="0" smtClean="0">
                <a:solidFill>
                  <a:schemeClr val="bg1"/>
                </a:solidFill>
                <a:latin typeface="Georgia" pitchFamily="18" charset="0"/>
              </a:rPr>
              <a:t>Τα </a:t>
            </a:r>
            <a:r>
              <a:rPr lang="el-GR" sz="2800" dirty="0">
                <a:solidFill>
                  <a:schemeClr val="bg1"/>
                </a:solidFill>
                <a:latin typeface="Georgia" pitchFamily="18" charset="0"/>
              </a:rPr>
              <a:t>κυρίως χαρακτηριστικά ήταν το βάρος του (83,6 κιλά)και η τεχνολογία του πυραύλου που τον εκτόξευσε ήταν </a:t>
            </a:r>
            <a:r>
              <a:rPr lang="en-US" sz="2800" dirty="0">
                <a:solidFill>
                  <a:schemeClr val="bg1"/>
                </a:solidFill>
                <a:latin typeface="Georgia" pitchFamily="18" charset="0"/>
              </a:rPr>
              <a:t>R</a:t>
            </a:r>
            <a:r>
              <a:rPr lang="el-GR" sz="2800" dirty="0" smtClean="0">
                <a:solidFill>
                  <a:schemeClr val="bg1"/>
                </a:solidFill>
                <a:latin typeface="Georgia" pitchFamily="18" charset="0"/>
              </a:rPr>
              <a:t>–7.</a:t>
            </a:r>
            <a:endParaRPr lang="en-US" sz="2800" dirty="0" smtClean="0">
              <a:solidFill>
                <a:schemeClr val="bg1"/>
              </a:solidFill>
              <a:latin typeface="Georgia" pitchFamily="18" charset="0"/>
            </a:endParaRPr>
          </a:p>
          <a:p>
            <a:pPr marL="514350" indent="-514350" algn="ctr">
              <a:buFont typeface="Wingdings" pitchFamily="2" charset="2"/>
              <a:buChar char="v"/>
            </a:pPr>
            <a:r>
              <a:rPr lang="el-GR" sz="2800" dirty="0" smtClean="0">
                <a:solidFill>
                  <a:schemeClr val="bg1"/>
                </a:solidFill>
                <a:latin typeface="Georgia" pitchFamily="18" charset="0"/>
              </a:rPr>
              <a:t>Τα </a:t>
            </a:r>
            <a:r>
              <a:rPr lang="el-GR" sz="2800" dirty="0">
                <a:solidFill>
                  <a:schemeClr val="bg1"/>
                </a:solidFill>
                <a:latin typeface="Georgia" pitchFamily="18" charset="0"/>
              </a:rPr>
              <a:t>επιτεύγματα του Σπούτνικ 1 ήταν η περίοδος τροχιάς με χρόνο 96,2 λεπτά, απόγειο 583 μίλια (939 χιλιόμετρα και περίγειο 134 μίλια (215 χιλιόμετρα</a:t>
            </a:r>
            <a:r>
              <a:rPr lang="el-GR" sz="2800" dirty="0" smtClean="0">
                <a:solidFill>
                  <a:schemeClr val="bg1"/>
                </a:solidFill>
                <a:latin typeface="Georgia" pitchFamily="18" charset="0"/>
              </a:rPr>
              <a:t>)</a:t>
            </a:r>
            <a:r>
              <a:rPr lang="en-US" sz="2800" dirty="0" smtClean="0">
                <a:solidFill>
                  <a:schemeClr val="bg1"/>
                </a:solidFill>
                <a:latin typeface="Georgia" pitchFamily="18" charset="0"/>
              </a:rPr>
              <a:t>.</a:t>
            </a:r>
            <a:endParaRPr lang="el-GR" sz="2800" dirty="0">
              <a:solidFill>
                <a:schemeClr val="bg1"/>
              </a:solidFill>
              <a:latin typeface="Georgia" pitchFamily="18" charset="0"/>
            </a:endParaRPr>
          </a:p>
          <a:p>
            <a:pPr algn="ctr"/>
            <a:endParaRPr lang="el-GR"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85720" y="1318022"/>
            <a:ext cx="8215370" cy="5539978"/>
          </a:xfrm>
          <a:prstGeom prst="rect">
            <a:avLst/>
          </a:prstGeom>
          <a:noFill/>
        </p:spPr>
        <p:txBody>
          <a:bodyPr wrap="square" rtlCol="0">
            <a:spAutoFit/>
          </a:bodyPr>
          <a:lstStyle/>
          <a:p>
            <a:pPr algn="ctr">
              <a:buFont typeface="Arial" pitchFamily="34" charset="0"/>
              <a:buChar char="•"/>
            </a:pPr>
            <a:r>
              <a:rPr lang="el-GR" sz="2400" b="1" i="1" dirty="0" smtClean="0">
                <a:solidFill>
                  <a:schemeClr val="bg1"/>
                </a:solidFill>
                <a:latin typeface="Georgia" pitchFamily="18" charset="0"/>
              </a:rPr>
              <a:t>Ο ευρωπαϊκός δορυφόρος Trace Gas Orbiter (TGO) τέθηκε με επιτυχία σε τροχιά γύρω από τον Κόκκινο Πλανήτη και θα πραγματοποιήσει ατμοσφαιρικές μελέτες σε αυτόν. </a:t>
            </a:r>
          </a:p>
          <a:p>
            <a:pPr algn="ctr">
              <a:buFont typeface="Arial" pitchFamily="34" charset="0"/>
              <a:buChar char="•"/>
            </a:pPr>
            <a:endParaRPr lang="el-GR" sz="2400" b="1" i="1" dirty="0" smtClean="0">
              <a:solidFill>
                <a:schemeClr val="bg1"/>
              </a:solidFill>
              <a:latin typeface="Georgia" pitchFamily="18" charset="0"/>
            </a:endParaRPr>
          </a:p>
          <a:p>
            <a:pPr algn="ctr">
              <a:buFont typeface="Arial" pitchFamily="34" charset="0"/>
              <a:buChar char="•"/>
            </a:pPr>
            <a:r>
              <a:rPr lang="el-GR" sz="2400" b="1" i="1" dirty="0" smtClean="0">
                <a:solidFill>
                  <a:schemeClr val="bg1"/>
                </a:solidFill>
                <a:latin typeface="Georgia" pitchFamily="18" charset="0"/>
              </a:rPr>
              <a:t>Ο TGO απελευθέρωσε επίσης μια μικρή συσκευή προσεδάφισης, ονόματι Schiaparelli, με κύριο στόχο να δοκιμασθεί η ασφάλεια του συστήματος προσεδάφισης που θα χρησιμοποιηθεί στην επόμενη φάση της αποστολής Exomars. </a:t>
            </a:r>
          </a:p>
          <a:p>
            <a:pPr algn="ctr">
              <a:buFont typeface="Arial" pitchFamily="34" charset="0"/>
              <a:buChar char="•"/>
            </a:pPr>
            <a:endParaRPr lang="el-GR" sz="2400" b="1" i="1" dirty="0" smtClean="0">
              <a:solidFill>
                <a:schemeClr val="bg1"/>
              </a:solidFill>
              <a:latin typeface="Georgia" pitchFamily="18" charset="0"/>
            </a:endParaRPr>
          </a:p>
          <a:p>
            <a:pPr algn="ctr">
              <a:buFont typeface="Arial" pitchFamily="34" charset="0"/>
              <a:buChar char="•"/>
            </a:pPr>
            <a:r>
              <a:rPr lang="el-GR" sz="2400" b="1" i="1" dirty="0" smtClean="0">
                <a:solidFill>
                  <a:schemeClr val="bg1"/>
                </a:solidFill>
                <a:latin typeface="Georgia" pitchFamily="18" charset="0"/>
              </a:rPr>
              <a:t>Δυστυχώς όμως τα πράγματα δεν πήγαν κατ’ ευχήν. Το Schiaparelli αγνοείται και μάλλον συνετρίβη στην επιφάνεια του πλανήτη. </a:t>
            </a:r>
            <a:endParaRPr lang="el-GR" sz="2400" b="1" dirty="0" smtClean="0">
              <a:solidFill>
                <a:schemeClr val="bg1"/>
              </a:solidFill>
              <a:latin typeface="Georgia" pitchFamily="18" charset="0"/>
            </a:endParaRPr>
          </a:p>
          <a:p>
            <a:endParaRPr lang="el-GR" dirty="0">
              <a:solidFill>
                <a:schemeClr val="bg1"/>
              </a:solidFill>
              <a:latin typeface="Georgia" pitchFamily="18" charset="0"/>
            </a:endParaRPr>
          </a:p>
        </p:txBody>
      </p:sp>
      <p:sp>
        <p:nvSpPr>
          <p:cNvPr id="4" name="3 - TextBox"/>
          <p:cNvSpPr txBox="1"/>
          <p:nvPr/>
        </p:nvSpPr>
        <p:spPr>
          <a:xfrm>
            <a:off x="1500166" y="357166"/>
            <a:ext cx="5429288" cy="1231106"/>
          </a:xfrm>
          <a:prstGeom prst="rect">
            <a:avLst/>
          </a:prstGeom>
          <a:noFill/>
        </p:spPr>
        <p:txBody>
          <a:bodyPr wrap="square" rtlCol="0">
            <a:spAutoFit/>
          </a:bodyPr>
          <a:lstStyle/>
          <a:p>
            <a:pPr algn="ctr"/>
            <a:r>
              <a:rPr lang="el-GR" sz="2800" b="1" dirty="0" smtClean="0">
                <a:solidFill>
                  <a:schemeClr val="bg1"/>
                </a:solidFill>
                <a:latin typeface="Georgia" pitchFamily="18" charset="0"/>
              </a:rPr>
              <a:t>Οι προσπάθειες που έχουν γίνει μέχρι σήμερα</a:t>
            </a: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sz="2000" dirty="0" smtClean="0">
                <a:solidFill>
                  <a:schemeClr val="bg1"/>
                </a:solidFill>
                <a:latin typeface="Georgia" pitchFamily="18" charset="0"/>
              </a:rPr>
              <a:t>   </a:t>
            </a:r>
            <a:endParaRPr lang="el-GR" sz="2000" dirty="0">
              <a:solidFill>
                <a:schemeClr val="bg1"/>
              </a:solidFill>
              <a:latin typeface="Georgia" pitchFamily="18" charset="0"/>
            </a:endParaRPr>
          </a:p>
        </p:txBody>
      </p:sp>
      <p:sp>
        <p:nvSpPr>
          <p:cNvPr id="5" name="4 - Ορθογώνιο"/>
          <p:cNvSpPr/>
          <p:nvPr/>
        </p:nvSpPr>
        <p:spPr>
          <a:xfrm>
            <a:off x="928662" y="214290"/>
            <a:ext cx="7858180" cy="707886"/>
          </a:xfrm>
          <a:prstGeom prst="rect">
            <a:avLst/>
          </a:prstGeom>
        </p:spPr>
        <p:txBody>
          <a:bodyPr wrap="square">
            <a:spAutoFit/>
          </a:bodyPr>
          <a:lstStyle/>
          <a:p>
            <a:pPr lvl="0" algn="ctr"/>
            <a:r>
              <a:rPr lang="el-GR" sz="2000" b="1" dirty="0" smtClean="0">
                <a:solidFill>
                  <a:schemeClr val="bg1"/>
                </a:solidFill>
                <a:latin typeface="Georgia" pitchFamily="18" charset="0"/>
              </a:rPr>
              <a:t>Αν έχει βρεθεί πλανήτης ιδανικός για τους ανθρώπους.</a:t>
            </a:r>
            <a:br>
              <a:rPr lang="el-GR" sz="2000" b="1" dirty="0" smtClean="0">
                <a:solidFill>
                  <a:schemeClr val="bg1"/>
                </a:solidFill>
                <a:latin typeface="Georgia" pitchFamily="18" charset="0"/>
              </a:rPr>
            </a:br>
            <a:endParaRPr lang="el-GR" sz="2000" b="1" dirty="0" smtClean="0">
              <a:solidFill>
                <a:schemeClr val="bg1"/>
              </a:solidFill>
              <a:latin typeface="Georgia" pitchFamily="18" charset="0"/>
            </a:endParaRPr>
          </a:p>
        </p:txBody>
      </p:sp>
      <p:sp>
        <p:nvSpPr>
          <p:cNvPr id="2049" name="Rectangle 1"/>
          <p:cNvSpPr>
            <a:spLocks noChangeArrowheads="1"/>
          </p:cNvSpPr>
          <p:nvPr/>
        </p:nvSpPr>
        <p:spPr bwMode="auto">
          <a:xfrm>
            <a:off x="0" y="1428737"/>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Ο Άρης είναι αυτή τη στιγμή πιο κοντά στις ανάγκες μας.</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Αυτή τη στιγμή έχει τις περισσότερες πιθανότητες. Γι’ αυτό λοιπόν και γίνονται πάρα πολλές αποστολές προς τα εκεί, προγράμματα </a:t>
            </a:r>
            <a:r>
              <a:rPr kumimoji="0" lang="el-GR" sz="2000" b="1" i="0" u="none" strike="noStrike" cap="none" normalizeH="0" baseline="0" dirty="0" err="1" smtClean="0">
                <a:ln>
                  <a:noFill/>
                </a:ln>
                <a:solidFill>
                  <a:schemeClr val="bg1"/>
                </a:solidFill>
                <a:effectLst/>
                <a:latin typeface="Georgia" pitchFamily="18" charset="0"/>
                <a:ea typeface="Calibri" pitchFamily="34" charset="0"/>
                <a:cs typeface="Times New Roman" pitchFamily="18" charset="0"/>
              </a:rPr>
              <a:t>γεωπλασίας</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έχουν ήδη δρομολογηθεί και άλλα πολλά.</a:t>
            </a:r>
            <a:b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b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Αυτή τη στιγμή βέβαια, δεν είναι ο κατάλληλος πλανήτης για ζωή. Με μια ατμόσφαιρα 96% διοξείδιο του άνθρακα, με μη ύπαρξη </a:t>
            </a:r>
            <a:r>
              <a:rPr kumimoji="0" lang="el-GR" sz="2000" b="1" i="0" u="none" strike="noStrike" cap="none" normalizeH="0" baseline="0" dirty="0" err="1" smtClean="0">
                <a:ln>
                  <a:noFill/>
                </a:ln>
                <a:solidFill>
                  <a:schemeClr val="bg1"/>
                </a:solidFill>
                <a:effectLst/>
                <a:latin typeface="Georgia" pitchFamily="18" charset="0"/>
                <a:ea typeface="Calibri" pitchFamily="34" charset="0"/>
                <a:cs typeface="Times New Roman" pitchFamily="18" charset="0"/>
              </a:rPr>
              <a:t>οζοντόσφαιρας</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άρα με την υπεριώδη ακτινοβολία να λούζει τον πλανήτη και να σκοτώνει οποιαδήποτε μορφή ζωής, και άλλα πολλά όπως η πίεση 6mB που έχει </a:t>
            </a:r>
            <a:r>
              <a:rPr kumimoji="0" lang="el-GR" sz="2000" b="1" i="0" u="none" strike="noStrike" cap="none" normalizeH="0" baseline="0" dirty="0" err="1" smtClean="0">
                <a:ln>
                  <a:noFill/>
                </a:ln>
                <a:solidFill>
                  <a:schemeClr val="bg1"/>
                </a:solidFill>
                <a:effectLst/>
                <a:latin typeface="Georgia" pitchFamily="18" charset="0"/>
                <a:ea typeface="Calibri" pitchFamily="34" charset="0"/>
                <a:cs typeface="Times New Roman" pitchFamily="18" charset="0"/>
              </a:rPr>
              <a:t>κ.ο.κ</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σίγουρα αυτή τη στιγμή είναι αφιλόξενο περιβάλλον για κατοίκηση. Όμως επειδή υπάρχουν προδιαγραφές μπορεί στο μέλλον να τον κάνουν, αν θέλετε, πολύ πιο γήινο. Επιπλέον ας μην ξεχνάμε ότι ψάχνουν για ίχνη ζωής στον Άρη. Βέβαια δεν μιλάμε για όντα, για πράσινα ανθρωπάκια και τέτοια πράγματα αλλά για πρώτες μορφές ζωής τα οποία αναζητούμε και στο εσωτερικό του.</a:t>
            </a:r>
            <a:endParaRPr kumimoji="0" lang="el-GR" sz="2000" b="1" i="0" u="none" strike="noStrike" cap="none" normalizeH="0" baseline="0" dirty="0" smtClean="0">
              <a:ln>
                <a:noFill/>
              </a:ln>
              <a:solidFill>
                <a:schemeClr val="bg1"/>
              </a:solidFill>
              <a:effectLst/>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428860" y="0"/>
            <a:ext cx="4857784" cy="984885"/>
          </a:xfrm>
          <a:prstGeom prst="rect">
            <a:avLst/>
          </a:prstGeom>
          <a:noFill/>
        </p:spPr>
        <p:txBody>
          <a:bodyPr wrap="square" rtlCol="0">
            <a:spAutoFit/>
          </a:bodyPr>
          <a:lstStyle/>
          <a:p>
            <a:pPr marL="742950" lvl="0" indent="-742950">
              <a:buFont typeface="Arial" pitchFamily="34" charset="0"/>
              <a:buChar char="•"/>
            </a:pPr>
            <a:r>
              <a:rPr lang="el-GR" sz="4000" b="1" dirty="0" smtClean="0">
                <a:solidFill>
                  <a:schemeClr val="bg1"/>
                </a:solidFill>
                <a:latin typeface="Georgia" pitchFamily="18" charset="0"/>
              </a:rPr>
              <a:t>Κepler 438B</a:t>
            </a:r>
          </a:p>
          <a:p>
            <a:endParaRPr lang="el-GR" b="1" dirty="0">
              <a:solidFill>
                <a:schemeClr val="bg1"/>
              </a:solidFill>
              <a:latin typeface="Georgia" pitchFamily="18" charset="0"/>
            </a:endParaRPr>
          </a:p>
        </p:txBody>
      </p:sp>
      <p:sp>
        <p:nvSpPr>
          <p:cNvPr id="9" name="8 - TextBox"/>
          <p:cNvSpPr txBox="1"/>
          <p:nvPr/>
        </p:nvSpPr>
        <p:spPr>
          <a:xfrm>
            <a:off x="0" y="928670"/>
            <a:ext cx="8358246" cy="2954655"/>
          </a:xfrm>
          <a:prstGeom prst="rect">
            <a:avLst/>
          </a:prstGeom>
          <a:noFill/>
        </p:spPr>
        <p:txBody>
          <a:bodyPr wrap="square" rtlCol="0">
            <a:spAutoFit/>
          </a:bodyPr>
          <a:lstStyle/>
          <a:p>
            <a:pPr algn="ctr"/>
            <a:r>
              <a:rPr lang="el-GR" sz="2400" b="1" dirty="0" smtClean="0">
                <a:solidFill>
                  <a:schemeClr val="bg1"/>
                </a:solidFill>
                <a:latin typeface="Georgia" pitchFamily="18" charset="0"/>
              </a:rPr>
              <a:t>Είναι ο πλανήτης που κατέγραψε την υψηλότερη βαθμολογία. Ανακαλύφθηκε το 2015 γύρω από ένα κόκκινο νάνο -αστέρι, σημαντικά μικρότερο και πιο κρύο από τον ήλιο του δικού μας συστήματος, ενώ έχει ακτίνα μόλις 12% μεγαλύτερη από της Γης. Ο Kepler 438b βρίσκεται σε τροχιά 35 ημερών γύρω από αυτό το άστρο και απέχει 470.     </a:t>
            </a:r>
          </a:p>
          <a:p>
            <a:pPr algn="ctr"/>
            <a:endParaRPr lang="el-GR" b="1" dirty="0">
              <a:solidFill>
                <a:schemeClr val="bg1"/>
              </a:solidFill>
              <a:latin typeface="Georgia" pitchFamily="18" charset="0"/>
            </a:endParaRPr>
          </a:p>
        </p:txBody>
      </p:sp>
      <p:pic>
        <p:nvPicPr>
          <p:cNvPr id="1026" name="Picture 2" descr="C:\Users\user6\Desktop\Εικόνα2.jpg"/>
          <p:cNvPicPr>
            <a:picLocks noChangeAspect="1" noChangeArrowheads="1"/>
          </p:cNvPicPr>
          <p:nvPr/>
        </p:nvPicPr>
        <p:blipFill>
          <a:blip r:embed="rId2"/>
          <a:srcRect/>
          <a:stretch>
            <a:fillRect/>
          </a:stretch>
        </p:blipFill>
        <p:spPr bwMode="auto">
          <a:xfrm>
            <a:off x="2928926" y="3571876"/>
            <a:ext cx="3143272" cy="3075529"/>
          </a:xfrm>
          <a:prstGeom prst="rect">
            <a:avLst/>
          </a:prstGeom>
          <a:noFill/>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00034" y="500042"/>
            <a:ext cx="8143932" cy="4431983"/>
          </a:xfrm>
          <a:prstGeom prst="rect">
            <a:avLst/>
          </a:prstGeom>
          <a:noFill/>
        </p:spPr>
        <p:txBody>
          <a:bodyPr wrap="square" rtlCol="0">
            <a:spAutoFit/>
          </a:bodyPr>
          <a:lstStyle/>
          <a:p>
            <a:pPr algn="ctr"/>
            <a:endParaRPr lang="en-US" sz="2400" b="1" dirty="0" smtClean="0">
              <a:solidFill>
                <a:schemeClr val="bg1"/>
              </a:solidFill>
              <a:latin typeface="Georgia" pitchFamily="18" charset="0"/>
            </a:endParaRPr>
          </a:p>
          <a:p>
            <a:pPr algn="ctr"/>
            <a:endParaRPr lang="en-US" sz="2400" b="1" dirty="0" smtClean="0">
              <a:solidFill>
                <a:schemeClr val="bg1"/>
              </a:solidFill>
              <a:latin typeface="Georgia" pitchFamily="18" charset="0"/>
            </a:endParaRPr>
          </a:p>
          <a:p>
            <a:pPr algn="ctr"/>
            <a:endParaRPr lang="en-US" sz="2400" b="1" dirty="0" smtClean="0">
              <a:solidFill>
                <a:schemeClr val="bg1"/>
              </a:solidFill>
              <a:latin typeface="Georgia" pitchFamily="18" charset="0"/>
            </a:endParaRPr>
          </a:p>
          <a:p>
            <a:pPr algn="ctr"/>
            <a:r>
              <a:rPr lang="el-GR" sz="2400" b="1" dirty="0" smtClean="0">
                <a:solidFill>
                  <a:schemeClr val="bg1"/>
                </a:solidFill>
                <a:latin typeface="Georgia" pitchFamily="18" charset="0"/>
              </a:rPr>
              <a:t>Ανακαλύφθηκε το 2011 σε τροχιά γύρω από ένα κόκκινο νάνο-αστέρι, μόλις 24 έτη φωτός μακριά. Εντοπίστηκε με τη μέθοδο ακτινικής ταχύτητας, η οποία είναι ένα μέτρο της μικρής κίνησης ενός αστέρα, καθώς ανταποκρίνεται στην βαρυτική έλξη του πλανήτη. Η μάζα του πλανήτη είναι 3,8 φορές μεγαλύτερη από αυτή της Γης, ωστόσο δεν γνωρίζουμε ακόμη το μέγεθος του.</a:t>
            </a:r>
          </a:p>
          <a:p>
            <a:endParaRPr lang="el-GR" dirty="0">
              <a:solidFill>
                <a:schemeClr val="bg1"/>
              </a:solidFill>
              <a:latin typeface="Georgia" pitchFamily="18" charset="0"/>
            </a:endParaRPr>
          </a:p>
        </p:txBody>
      </p:sp>
      <p:sp>
        <p:nvSpPr>
          <p:cNvPr id="7" name="6 - TextBox"/>
          <p:cNvSpPr txBox="1"/>
          <p:nvPr/>
        </p:nvSpPr>
        <p:spPr>
          <a:xfrm>
            <a:off x="2714612" y="285728"/>
            <a:ext cx="3985386" cy="707886"/>
          </a:xfrm>
          <a:prstGeom prst="rect">
            <a:avLst/>
          </a:prstGeom>
          <a:noFill/>
        </p:spPr>
        <p:txBody>
          <a:bodyPr wrap="none" rtlCol="0">
            <a:spAutoFit/>
          </a:bodyPr>
          <a:lstStyle/>
          <a:p>
            <a:pPr algn="ctr">
              <a:buFont typeface="Arial" pitchFamily="34" charset="0"/>
              <a:buChar char="•"/>
            </a:pPr>
            <a:r>
              <a:rPr lang="en-US" sz="4000" b="1" dirty="0" smtClean="0">
                <a:solidFill>
                  <a:schemeClr val="bg1"/>
                </a:solidFill>
                <a:latin typeface="Georgia" pitchFamily="18" charset="0"/>
              </a:rPr>
              <a:t>  </a:t>
            </a:r>
            <a:r>
              <a:rPr lang="el-GR" sz="4000" b="1" dirty="0" smtClean="0">
                <a:solidFill>
                  <a:schemeClr val="bg1"/>
                </a:solidFill>
                <a:latin typeface="Georgia" pitchFamily="18" charset="0"/>
              </a:rPr>
              <a:t>Gliese</a:t>
            </a:r>
            <a:r>
              <a:rPr lang="el-GR" b="1" dirty="0" smtClean="0">
                <a:solidFill>
                  <a:schemeClr val="bg1"/>
                </a:solidFill>
                <a:latin typeface="Georgia" pitchFamily="18" charset="0"/>
              </a:rPr>
              <a:t> </a:t>
            </a:r>
            <a:r>
              <a:rPr lang="el-GR" sz="4000" b="1" dirty="0" smtClean="0">
                <a:solidFill>
                  <a:schemeClr val="bg1"/>
                </a:solidFill>
                <a:latin typeface="Georgia" pitchFamily="18" charset="0"/>
              </a:rPr>
              <a:t>667CC</a:t>
            </a:r>
            <a:endParaRPr lang="el-GR" sz="4000" dirty="0">
              <a:solidFill>
                <a:schemeClr val="bg1"/>
              </a:solidFill>
              <a:latin typeface="Georgia" pitchFamily="18" charset="0"/>
            </a:endParaRPr>
          </a:p>
        </p:txBody>
      </p:sp>
      <p:pic>
        <p:nvPicPr>
          <p:cNvPr id="5122" name="Picture 2" descr="C:\Users\user6\Desktop\Εικόνα3.jpg"/>
          <p:cNvPicPr>
            <a:picLocks noChangeAspect="1" noChangeArrowheads="1"/>
          </p:cNvPicPr>
          <p:nvPr/>
        </p:nvPicPr>
        <p:blipFill>
          <a:blip r:embed="rId2" cstate="email"/>
          <a:srcRect/>
          <a:stretch>
            <a:fillRect/>
          </a:stretch>
        </p:blipFill>
        <p:spPr bwMode="auto">
          <a:xfrm>
            <a:off x="3286116" y="4643446"/>
            <a:ext cx="2186202" cy="1809770"/>
          </a:xfrm>
          <a:prstGeom prst="rect">
            <a:avLst/>
          </a:prstGeom>
          <a:noFill/>
        </p:spPr>
      </p:pic>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71472" y="1857364"/>
            <a:ext cx="8229600" cy="3881446"/>
          </a:xfrm>
        </p:spPr>
        <p:txBody>
          <a:bodyPr/>
          <a:lstStyle/>
          <a:p>
            <a:pPr>
              <a:buNone/>
            </a:pPr>
            <a:r>
              <a:rPr lang="el-GR" b="1" dirty="0" smtClean="0">
                <a:solidFill>
                  <a:schemeClr val="bg1"/>
                </a:solidFill>
                <a:latin typeface="Georgia" pitchFamily="18" charset="0"/>
              </a:rPr>
              <a:t>Ο πλανήτης αυτός έχει 1,3 φορές το μέγεθος της Γης και ανακαλύφθηκε το 2015. Βρίσκεται σε τροχιά γύρω από ένα αστέρι ψυχρότερο από τον ήλιο, περίπου 1.100 έτη φωτός μακριά. Η περίοδος των 112 ημερών της τροχιάς του το εντάσσουν στην ζώνη των κατοικήσιμων άστρων, αλλά η θερμοκρασία της επιφάνειάς του φτάνει τους -40 °C.                                                                     </a:t>
            </a:r>
          </a:p>
          <a:p>
            <a:endParaRPr lang="el-GR" dirty="0">
              <a:solidFill>
                <a:schemeClr val="bg1"/>
              </a:solidFill>
              <a:latin typeface="Georgia" pitchFamily="18" charset="0"/>
            </a:endParaRPr>
          </a:p>
        </p:txBody>
      </p:sp>
      <p:sp>
        <p:nvSpPr>
          <p:cNvPr id="3" name="2 - Τίτλος"/>
          <p:cNvSpPr>
            <a:spLocks noGrp="1"/>
          </p:cNvSpPr>
          <p:nvPr>
            <p:ph type="title"/>
          </p:nvPr>
        </p:nvSpPr>
        <p:spPr>
          <a:xfrm>
            <a:off x="2357422" y="1071546"/>
            <a:ext cx="4214842" cy="642942"/>
          </a:xfrm>
        </p:spPr>
        <p:txBody>
          <a:bodyPr>
            <a:noAutofit/>
          </a:bodyPr>
          <a:lstStyle/>
          <a:p>
            <a:pPr lvl="0" algn="ctr">
              <a:buFont typeface="Arial" pitchFamily="34" charset="0"/>
              <a:buChar char="•"/>
            </a:pPr>
            <a:r>
              <a:rPr lang="el-GR" sz="3600" b="1" dirty="0" smtClean="0">
                <a:solidFill>
                  <a:schemeClr val="bg1"/>
                </a:solidFill>
                <a:latin typeface="Georgia" pitchFamily="18" charset="0"/>
              </a:rPr>
              <a:t>Kepler 442B</a:t>
            </a:r>
            <a:r>
              <a:rPr lang="el-GR" sz="3600" dirty="0" smtClean="0">
                <a:solidFill>
                  <a:schemeClr val="bg1"/>
                </a:solidFill>
                <a:latin typeface="Georgia" pitchFamily="18" charset="0"/>
              </a:rPr>
              <a:t/>
            </a:r>
            <a:br>
              <a:rPr lang="el-GR" sz="3600" dirty="0" smtClean="0">
                <a:solidFill>
                  <a:schemeClr val="bg1"/>
                </a:solidFill>
                <a:latin typeface="Georgia" pitchFamily="18" charset="0"/>
              </a:rPr>
            </a:br>
            <a:endParaRPr lang="el-GR" sz="3600" dirty="0">
              <a:solidFill>
                <a:schemeClr val="bg1"/>
              </a:solidFill>
              <a:latin typeface="Georgia" pitchFamily="18" charset="0"/>
            </a:endParaRPr>
          </a:p>
        </p:txBody>
      </p:sp>
      <p:pic>
        <p:nvPicPr>
          <p:cNvPr id="4098" name="Picture 2" descr="C:\Users\user6\Desktop\Εικόνα4.jpg"/>
          <p:cNvPicPr>
            <a:picLocks noChangeAspect="1" noChangeArrowheads="1"/>
          </p:cNvPicPr>
          <p:nvPr/>
        </p:nvPicPr>
        <p:blipFill>
          <a:blip r:embed="rId2" cstate="email"/>
          <a:srcRect/>
          <a:stretch>
            <a:fillRect/>
          </a:stretch>
        </p:blipFill>
        <p:spPr bwMode="auto">
          <a:xfrm>
            <a:off x="4786314" y="4714884"/>
            <a:ext cx="2059156" cy="1952648"/>
          </a:xfrm>
          <a:prstGeom prst="rect">
            <a:avLst/>
          </a:prstGeom>
          <a:noFill/>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00298" y="571480"/>
            <a:ext cx="3971924" cy="1347798"/>
          </a:xfrm>
        </p:spPr>
        <p:txBody>
          <a:bodyPr>
            <a:normAutofit fontScale="90000"/>
          </a:bodyPr>
          <a:lstStyle/>
          <a:p>
            <a:pPr lvl="0" algn="ctr">
              <a:buFont typeface="Arial" pitchFamily="34" charset="0"/>
              <a:buChar char="•"/>
            </a:pPr>
            <a:r>
              <a:rPr lang="el-GR" sz="4000" b="1" dirty="0" smtClean="0">
                <a:solidFill>
                  <a:schemeClr val="bg1"/>
                </a:solidFill>
                <a:latin typeface="Georgia" pitchFamily="18" charset="0"/>
              </a:rPr>
              <a:t>Kepler 62E &amp; 62F</a:t>
            </a:r>
            <a:r>
              <a:rPr lang="el-GR" dirty="0" smtClean="0">
                <a:solidFill>
                  <a:schemeClr val="bg1"/>
                </a:solidFill>
                <a:latin typeface="Georgia" pitchFamily="18" charset="0"/>
              </a:rPr>
              <a:t/>
            </a:r>
            <a:br>
              <a:rPr lang="el-GR" dirty="0" smtClean="0">
                <a:solidFill>
                  <a:schemeClr val="bg1"/>
                </a:solidFill>
                <a:latin typeface="Georgia" pitchFamily="18" charset="0"/>
              </a:rPr>
            </a:br>
            <a:endParaRPr lang="el-GR" dirty="0">
              <a:solidFill>
                <a:schemeClr val="bg1"/>
              </a:solidFill>
              <a:latin typeface="Georgia" pitchFamily="18" charset="0"/>
            </a:endParaRPr>
          </a:p>
        </p:txBody>
      </p:sp>
      <p:sp>
        <p:nvSpPr>
          <p:cNvPr id="5" name="4 - TextBox"/>
          <p:cNvSpPr txBox="1"/>
          <p:nvPr/>
        </p:nvSpPr>
        <p:spPr>
          <a:xfrm>
            <a:off x="500002" y="1214422"/>
            <a:ext cx="8643998" cy="3323987"/>
          </a:xfrm>
          <a:prstGeom prst="rect">
            <a:avLst/>
          </a:prstGeom>
          <a:noFill/>
        </p:spPr>
        <p:txBody>
          <a:bodyPr wrap="square" rtlCol="0">
            <a:spAutoFit/>
          </a:bodyPr>
          <a:lstStyle/>
          <a:p>
            <a:r>
              <a:rPr lang="el-GR" sz="2400" b="1" dirty="0" smtClean="0">
                <a:solidFill>
                  <a:schemeClr val="bg1"/>
                </a:solidFill>
                <a:latin typeface="Georgia" pitchFamily="18" charset="0"/>
              </a:rPr>
              <a:t>Οι δύο αυτοί πλανήτες ανακαλύφθηκαν το 2013 με το τηλεσκόπιο Κέπλερ, το οποίο εντόπισε τις διελεύσεις τους μπροστά από το άστρο τους. Πρόκειται για ένα αστέρι που βρίσκεται περίπου 1200 έτη φωτός μακριά από εμάς και είναι κάπως πιο ψυχρό από τον ήλιο. Με πλανητικές ακτίνες 1,6 και 1,4 μεγαλύτερες από αυτές Γης αντίστοιχα και οι δύο πλανήτες εμπίπτουν στην κατοικήσιμη ζώνη του άστρου.</a:t>
            </a:r>
          </a:p>
          <a:p>
            <a:endParaRPr lang="el-GR" dirty="0">
              <a:solidFill>
                <a:schemeClr val="bg1"/>
              </a:solidFill>
              <a:latin typeface="Georgia" pitchFamily="18" charset="0"/>
            </a:endParaRPr>
          </a:p>
        </p:txBody>
      </p:sp>
      <p:pic>
        <p:nvPicPr>
          <p:cNvPr id="2051" name="Picture 3" descr="C:\Users\user6\Desktop\Εικόνα5.jpg"/>
          <p:cNvPicPr>
            <a:picLocks noChangeAspect="1" noChangeArrowheads="1"/>
          </p:cNvPicPr>
          <p:nvPr/>
        </p:nvPicPr>
        <p:blipFill>
          <a:blip r:embed="rId2" cstate="email"/>
          <a:srcRect/>
          <a:stretch>
            <a:fillRect/>
          </a:stretch>
        </p:blipFill>
        <p:spPr bwMode="auto">
          <a:xfrm>
            <a:off x="2428771" y="4286256"/>
            <a:ext cx="4143493" cy="2360965"/>
          </a:xfrm>
          <a:prstGeom prst="rect">
            <a:avLst/>
          </a:prstGeom>
          <a:noFill/>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071802" y="857232"/>
            <a:ext cx="3114668" cy="1219200"/>
          </a:xfrm>
        </p:spPr>
        <p:txBody>
          <a:bodyPr>
            <a:noAutofit/>
          </a:bodyPr>
          <a:lstStyle/>
          <a:p>
            <a:pPr lvl="0" algn="ctr">
              <a:buFont typeface="Arial" pitchFamily="34" charset="0"/>
              <a:buChar char="•"/>
            </a:pPr>
            <a:r>
              <a:rPr lang="el-GR" sz="4000" b="1" dirty="0" smtClean="0">
                <a:solidFill>
                  <a:schemeClr val="bg1"/>
                </a:solidFill>
                <a:latin typeface="Georgia" pitchFamily="18" charset="0"/>
              </a:rPr>
              <a:t>Kepler 452B</a:t>
            </a:r>
            <a:br>
              <a:rPr lang="el-GR" sz="4000" b="1" dirty="0" smtClean="0">
                <a:solidFill>
                  <a:schemeClr val="bg1"/>
                </a:solidFill>
                <a:latin typeface="Georgia" pitchFamily="18" charset="0"/>
              </a:rPr>
            </a:br>
            <a:endParaRPr lang="el-GR" sz="4000" b="1" dirty="0">
              <a:solidFill>
                <a:schemeClr val="bg1"/>
              </a:solidFill>
              <a:latin typeface="Georgia" pitchFamily="18" charset="0"/>
            </a:endParaRPr>
          </a:p>
        </p:txBody>
      </p:sp>
      <p:sp>
        <p:nvSpPr>
          <p:cNvPr id="5121" name="Rectangle 1"/>
          <p:cNvSpPr>
            <a:spLocks noChangeArrowheads="1"/>
          </p:cNvSpPr>
          <p:nvPr/>
        </p:nvSpPr>
        <p:spPr bwMode="auto">
          <a:xfrm>
            <a:off x="1000100" y="1571612"/>
            <a:ext cx="721523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Ανακαλύφθηκε το 2015 και ήταν ο πρώτος πλανήτη που έμοιαζε με τη Γη και χαρακτηρίστηκε δυνητικά κατοικήσιμος. Βρίσκεται εντός της κατοικήσιμης ζώνης ενός άστρου που μοιάζει πολύ με τον Ήλιο μας και είναι 1,6 φορές μεγαλύτερος από την Γη, ενώ βρίσκεται 1.400 έτη φωτός μακριά.</a:t>
            </a:r>
            <a:endParaRPr kumimoji="0" lang="el-GR" sz="2400" b="1" i="0" u="none" strike="noStrike" cap="none" normalizeH="0" baseline="0" dirty="0" smtClean="0">
              <a:ln>
                <a:noFill/>
              </a:ln>
              <a:solidFill>
                <a:schemeClr val="bg1"/>
              </a:solidFill>
              <a:effectLst/>
              <a:latin typeface="Georgia" pitchFamily="18" charset="0"/>
            </a:endParaRPr>
          </a:p>
        </p:txBody>
      </p:sp>
      <p:pic>
        <p:nvPicPr>
          <p:cNvPr id="3075" name="Picture 3" descr="C:\Users\user6\Desktop\Εικόνα6.jpg"/>
          <p:cNvPicPr>
            <a:picLocks noChangeAspect="1" noChangeArrowheads="1"/>
          </p:cNvPicPr>
          <p:nvPr/>
        </p:nvPicPr>
        <p:blipFill>
          <a:blip r:embed="rId2"/>
          <a:srcRect/>
          <a:stretch>
            <a:fillRect/>
          </a:stretch>
        </p:blipFill>
        <p:spPr bwMode="auto">
          <a:xfrm>
            <a:off x="2714612" y="4286256"/>
            <a:ext cx="3746431" cy="2071702"/>
          </a:xfrm>
          <a:prstGeom prst="rect">
            <a:avLst/>
          </a:prstGeom>
          <a:noFill/>
        </p:spPr>
      </p:pic>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2347906"/>
          </a:xfrm>
        </p:spPr>
        <p:txBody>
          <a:bodyPr>
            <a:normAutofit fontScale="90000"/>
          </a:bodyPr>
          <a:lstStyle/>
          <a:p>
            <a:pPr lvl="0" algn="ctr"/>
            <a:r>
              <a:rPr lang="el-GR" sz="4400" b="1" dirty="0" smtClean="0">
                <a:solidFill>
                  <a:schemeClr val="bg1"/>
                </a:solidFill>
                <a:latin typeface="Georgia" pitchFamily="18" charset="0"/>
              </a:rPr>
              <a:t>Τι συνθήκες πρέπει να έχει ένας πλανήτης για να κατοικηθεί από το ανθρώπινο είδος. </a:t>
            </a:r>
            <a:br>
              <a:rPr lang="el-GR" sz="4400" b="1" dirty="0" smtClean="0">
                <a:solidFill>
                  <a:schemeClr val="bg1"/>
                </a:solidFill>
                <a:latin typeface="Georgia" pitchFamily="18" charset="0"/>
              </a:rPr>
            </a:br>
            <a:endParaRPr lang="el-GR" dirty="0">
              <a:solidFill>
                <a:schemeClr val="bg1"/>
              </a:solidFill>
              <a:latin typeface="Georgia" pitchFamily="18" charset="0"/>
            </a:endParaRPr>
          </a:p>
        </p:txBody>
      </p:sp>
      <p:sp>
        <p:nvSpPr>
          <p:cNvPr id="4099" name="Rectangle 3"/>
          <p:cNvSpPr>
            <a:spLocks noChangeArrowheads="1"/>
          </p:cNvSpPr>
          <p:nvPr/>
        </p:nvSpPr>
        <p:spPr bwMode="auto">
          <a:xfrm>
            <a:off x="785786" y="2333685"/>
            <a:ext cx="72866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Από τότε που αρχίσαμε να αναζητούμε νέους πλανήτες για κατοικία έχουμε καταλήξει σε κάποια κριτήρια που πρέπει να έχουν. Σύμφωνα με τα κριτήρια που έχει ορίσει η ΝΑΣΑ, τα κύρια χαρακτηριστικά κατοικησιμότητας είναι, η παρουσία εκτεταμένων περιοχών με νερό σε υγρή μορφή, η ύπαρξη κατάλληλων συνθηκών για τον σχηματισμό σύνθετων οργανικών μορίων, και η διαθεσιμότητα πηγών ενέργειας οι οποίες θα συντηρούν τον μεταβολισμό των οργανισμών</a:t>
            </a:r>
            <a:r>
              <a:rPr kumimoji="0" lang="en-US" sz="24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a:t>
            </a:r>
            <a:endParaRPr kumimoji="0" lang="el-GR" sz="2400" b="1" i="0" u="none" strike="noStrike" cap="none" normalizeH="0" baseline="0" dirty="0" smtClean="0">
              <a:ln>
                <a:noFill/>
              </a:ln>
              <a:solidFill>
                <a:schemeClr val="bg1"/>
              </a:solidFill>
              <a:effectLst/>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78581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buFont typeface="Arial" pitchFamily="34" charset="0"/>
              <a:buChar char="•"/>
            </a:pPr>
            <a:r>
              <a:rPr lang="el-GR" sz="2000" b="1" dirty="0" smtClean="0">
                <a:solidFill>
                  <a:schemeClr val="bg1"/>
                </a:solidFill>
                <a:latin typeface="Georgia" pitchFamily="18" charset="0"/>
              </a:rPr>
              <a:t>Τι συνθήκες πρέπει να έχει ένας πλανήτης για να κατοικηθεί από το ανθρώπινο είδος.</a:t>
            </a:r>
            <a:endParaRPr kumimoji="0" lang="en-US" sz="2000" b="1" i="0" u="sng"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endParaRPr kumimoji="0" lang="en-US" sz="2000" b="1" i="0" u="sng"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lang="en-US" sz="2000" b="1" u="sng" dirty="0" smtClean="0">
              <a:solidFill>
                <a:schemeClr val="bg1"/>
              </a:solidFill>
              <a:latin typeface="Georg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sng" strike="noStrike" cap="none" normalizeH="0" baseline="0" dirty="0" smtClean="0">
                <a:ln>
                  <a:noFill/>
                </a:ln>
                <a:solidFill>
                  <a:schemeClr val="bg1"/>
                </a:solidFill>
                <a:effectLst/>
                <a:latin typeface="Georgia" pitchFamily="18" charset="0"/>
                <a:ea typeface="Calibri" pitchFamily="34" charset="0"/>
                <a:cs typeface="Times New Roman" pitchFamily="18" charset="0"/>
              </a:rPr>
              <a:t>Πλανητική κατοικησιμότητα</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ονομάζεται ο βαθμός υποστήριξης ενός πλανήτη </a:t>
            </a:r>
            <a:r>
              <a:rPr lang="el-GR" sz="2000" b="1" dirty="0" smtClean="0">
                <a:solidFill>
                  <a:schemeClr val="bg1"/>
                </a:solidFill>
                <a:latin typeface="Georgia" pitchFamily="18" charset="0"/>
                <a:ea typeface="Calibri" pitchFamily="34" charset="0"/>
                <a:cs typeface="Times New Roman" pitchFamily="18" charset="0"/>
              </a:rPr>
              <a:t>φυσικού </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δορυφόρου για την ανάπτυξη και διατήρηση της ζωής.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Η ζωή μπορεί να αναπτυχθεί απευθείας στον πλανήτη ή στον δορυφόρο του, ή να μεταδοθεί εκεί από ένα άλλο ουράνιο σώμα, σύμφωνα με τη θεωρία της πανσπερμίας.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Η ύπαρξη μια πηγής ενέργειας για την διατήρηση και τροφοδότηση της ζωής αποτελεί μια απόλυτη προϋπόθεση, και η έννοια της κατοικησιμότητας συνεπάγει και την ύπαρξη των κατάλληλων γεωφυσικών, γεωχημικών και αστροφυσικών συνθηκών έτσι ώστε ένα πλανητικό σώμα να μπορεί να υποστηρίξει τη ζωή. </a:t>
            </a:r>
            <a:endParaRPr kumimoji="0" lang="el-GR" sz="2000" b="1" i="0" u="none" strike="noStrike" cap="none" normalizeH="0" baseline="0" dirty="0" smtClean="0">
              <a:ln>
                <a:noFill/>
              </a:ln>
              <a:solidFill>
                <a:schemeClr val="bg1"/>
              </a:solidFill>
              <a:effectLst/>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871543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buFont typeface="Arial" pitchFamily="34" charset="0"/>
              <a:buChar char="•"/>
            </a:pPr>
            <a:r>
              <a:rPr lang="el-GR" sz="2000" b="1" dirty="0" smtClean="0">
                <a:solidFill>
                  <a:schemeClr val="bg1"/>
                </a:solidFill>
                <a:latin typeface="Georgia" pitchFamily="18" charset="0"/>
              </a:rPr>
              <a:t>Τι συνθήκες πρέπει να έχει ένας πλανήτης για να κατοικηθεί από το ανθρώπινο είδος.</a:t>
            </a:r>
            <a:endParaRPr lang="en-US" sz="2000" b="1" dirty="0" smtClean="0">
              <a:solidFill>
                <a:schemeClr val="bg1"/>
              </a:solidFill>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2000" b="1" dirty="0" smtClean="0">
              <a:solidFill>
                <a:schemeClr val="bg1"/>
              </a:solidFill>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el-GR" sz="2000" b="1" dirty="0" smtClean="0">
                <a:solidFill>
                  <a:schemeClr val="bg1"/>
                </a:solidFill>
                <a:latin typeface="Georgia" pitchFamily="18" charset="0"/>
                <a:ea typeface="Calibri" pitchFamily="34" charset="0"/>
                <a:cs typeface="Times New Roman" pitchFamily="18" charset="0"/>
              </a:rPr>
              <a:t>Τ</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α κύρια χαρακτηριστικά κατοικησιμότητας είναι:</a:t>
            </a:r>
          </a:p>
          <a:p>
            <a:pPr marL="0" marR="0" lvl="0" indent="0" algn="l" defTabSz="914400" rtl="0" eaLnBrk="1" fontAlgn="base" latinLnBrk="0" hangingPunct="1">
              <a:lnSpc>
                <a:spcPct val="100000"/>
              </a:lnSpc>
              <a:spcBef>
                <a:spcPct val="0"/>
              </a:spcBef>
              <a:spcAft>
                <a:spcPct val="0"/>
              </a:spcAft>
              <a:buClrTx/>
              <a:buSzTx/>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η παρουσία εκτεταμένων περιοχών με νερό σε υγρή μορφή</a:t>
            </a:r>
            <a:endParaRPr lang="el-GR" sz="2000" b="1" dirty="0" smtClean="0">
              <a:solidFill>
                <a:schemeClr val="bg1"/>
              </a:solidFill>
              <a:latin typeface="Georgia" pitchFamily="18"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η ύπαρξη κατάλληλων συνθηκών για τον σχηματισμό σύνθετων οργανικών μορίων, και η διαθεσιμότητα πηγών ενέργειας οι οποίες θα συντηρούν τον μεταβολισμό των οργανισμών.</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Για την εξακρίβωση της υποστήριξης ζωής σε ένα πλανητικό σώμα, οι μελέτες επικεντρώνονται στην συνολική σύνθεση του, τις ιδιότητες της τροχιάς του, την ατμόσφαιρατου, και πιθανές χημικές αλληλεπιδράσεις.</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endPar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 Τα σημαντικά αστρικά</a:t>
            </a:r>
            <a:r>
              <a:rPr lang="el-GR" sz="2000" b="1" dirty="0" smtClean="0">
                <a:solidFill>
                  <a:schemeClr val="bg1"/>
                </a:solidFill>
                <a:latin typeface="Georgia" pitchFamily="18" charset="0"/>
                <a:ea typeface="Calibri" pitchFamily="34" charset="0"/>
                <a:cs typeface="Times New Roman" pitchFamily="18" charset="0"/>
              </a:rPr>
              <a:t> </a:t>
            </a:r>
            <a:r>
              <a:rPr kumimoji="0" lang="el-GR" sz="2000" b="1" i="0" u="none" strike="noStrike" cap="none" normalizeH="0" baseline="0" dirty="0" smtClean="0">
                <a:ln>
                  <a:noFill/>
                </a:ln>
                <a:solidFill>
                  <a:schemeClr val="bg1"/>
                </a:solidFill>
                <a:effectLst/>
                <a:latin typeface="Georgia" pitchFamily="18" charset="0"/>
                <a:ea typeface="Calibri" pitchFamily="34" charset="0"/>
                <a:cs typeface="Times New Roman" pitchFamily="18" charset="0"/>
              </a:rPr>
              <a:t>χαρακτηριστικά περιλαμβάνουν την μάζα και την φωτεινότητα, σταθερή μεταβλητότητα, και υψηλή μεταλλικότητα</a:t>
            </a:r>
            <a:endParaRPr kumimoji="0" lang="el-GR" sz="2000" b="1" i="0" u="none" strike="noStrike" cap="none" normalizeH="0" baseline="0" dirty="0" smtClean="0">
              <a:ln>
                <a:noFill/>
              </a:ln>
              <a:solidFill>
                <a:schemeClr val="bg1"/>
              </a:solidFill>
              <a:effectLst/>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putnik2png.png"/>
          <p:cNvPicPr>
            <a:picLocks noChangeAspect="1"/>
          </p:cNvPicPr>
          <p:nvPr/>
        </p:nvPicPr>
        <p:blipFill>
          <a:blip r:embed="rId2"/>
          <a:stretch>
            <a:fillRect/>
          </a:stretch>
        </p:blipFill>
        <p:spPr>
          <a:xfrm>
            <a:off x="5572132" y="4857760"/>
            <a:ext cx="3328342" cy="1752605"/>
          </a:xfrm>
          <a:prstGeom prst="rect">
            <a:avLst/>
          </a:prstGeom>
        </p:spPr>
      </p:pic>
      <p:sp>
        <p:nvSpPr>
          <p:cNvPr id="2" name="1 - Τίτλος"/>
          <p:cNvSpPr>
            <a:spLocks noGrp="1"/>
          </p:cNvSpPr>
          <p:nvPr>
            <p:ph type="title"/>
          </p:nvPr>
        </p:nvSpPr>
        <p:spPr>
          <a:xfrm>
            <a:off x="457200" y="0"/>
            <a:ext cx="8229600" cy="1071546"/>
          </a:xfrm>
        </p:spPr>
        <p:txBody>
          <a:bodyPr/>
          <a:lstStyle/>
          <a:p>
            <a:r>
              <a:rPr lang="el-GR" b="1" i="1" dirty="0" smtClean="0">
                <a:solidFill>
                  <a:schemeClr val="bg1"/>
                </a:solidFill>
              </a:rPr>
              <a:t>Σπούτνικ 2</a:t>
            </a:r>
            <a:endParaRPr lang="el-GR" b="1" i="1" dirty="0">
              <a:solidFill>
                <a:schemeClr val="bg1"/>
              </a:solidFill>
            </a:endParaRPr>
          </a:p>
        </p:txBody>
      </p:sp>
      <p:sp>
        <p:nvSpPr>
          <p:cNvPr id="3" name="2 - Θέση περιεχομένου"/>
          <p:cNvSpPr>
            <a:spLocks noGrp="1"/>
          </p:cNvSpPr>
          <p:nvPr>
            <p:ph idx="1"/>
          </p:nvPr>
        </p:nvSpPr>
        <p:spPr>
          <a:xfrm>
            <a:off x="571472" y="1214422"/>
            <a:ext cx="8286808" cy="4786346"/>
          </a:xfrm>
        </p:spPr>
        <p:txBody>
          <a:bodyPr>
            <a:normAutofit fontScale="25000" lnSpcReduction="20000"/>
          </a:bodyPr>
          <a:lstStyle/>
          <a:p>
            <a:pPr algn="ctr">
              <a:buFont typeface="Wingdings" pitchFamily="2" charset="2"/>
              <a:buChar char="v"/>
            </a:pPr>
            <a:r>
              <a:rPr lang="el-GR" sz="9600" dirty="0" smtClean="0">
                <a:solidFill>
                  <a:schemeClr val="bg1"/>
                </a:solidFill>
                <a:latin typeface="Georgia" pitchFamily="18" charset="0"/>
              </a:rPr>
              <a:t>Στις </a:t>
            </a:r>
            <a:r>
              <a:rPr lang="el-GR" sz="9600" dirty="0">
                <a:solidFill>
                  <a:schemeClr val="bg1"/>
                </a:solidFill>
                <a:latin typeface="Georgia" pitchFamily="18" charset="0"/>
              </a:rPr>
              <a:t>3 Νοεμβρίου 1957 η Σοβιετική Ένωση άφησε τον κόσμο με το στόμα ανοιχτό στέλνοντας, σε λιγότερο από ένα μήνα μετά την Έναρξη της εποχής του διαστήματος, το δεύτερο στην ιστορία διαστημικό σκάφος που τέθηκε σε τροχιά γύρω από τη Γη. Επίσης ήταν το πρώτο σκάφος που μετέφερε έναν ζωντανό οργανισμό στο διάστημα, τη σκυλίτσα </a:t>
            </a:r>
            <a:r>
              <a:rPr lang="el-GR" sz="9600" dirty="0" err="1" smtClean="0">
                <a:solidFill>
                  <a:schemeClr val="bg1"/>
                </a:solidFill>
                <a:latin typeface="Georgia" pitchFamily="18" charset="0"/>
              </a:rPr>
              <a:t>Λάικα</a:t>
            </a:r>
            <a:r>
              <a:rPr lang="el-GR" sz="9600" dirty="0" smtClean="0">
                <a:solidFill>
                  <a:schemeClr val="bg1"/>
                </a:solidFill>
                <a:latin typeface="Georgia" pitchFamily="18" charset="0"/>
              </a:rPr>
              <a:t>.</a:t>
            </a:r>
          </a:p>
          <a:p>
            <a:pPr algn="ctr">
              <a:buFont typeface="Wingdings" pitchFamily="2" charset="2"/>
              <a:buChar char="v"/>
            </a:pPr>
            <a:r>
              <a:rPr lang="el-GR" sz="9600" dirty="0" smtClean="0">
                <a:solidFill>
                  <a:schemeClr val="bg1"/>
                </a:solidFill>
                <a:latin typeface="Georgia" pitchFamily="18" charset="0"/>
              </a:rPr>
              <a:t>Οι </a:t>
            </a:r>
            <a:r>
              <a:rPr lang="el-GR" sz="9600" dirty="0">
                <a:solidFill>
                  <a:schemeClr val="bg1"/>
                </a:solidFill>
                <a:latin typeface="Georgia" pitchFamily="18" charset="0"/>
              </a:rPr>
              <a:t>διαστάσεις του ήταν 4 μέτρα </a:t>
            </a:r>
            <a:r>
              <a:rPr lang="el-GR" sz="9600" dirty="0" smtClean="0">
                <a:solidFill>
                  <a:schemeClr val="bg1"/>
                </a:solidFill>
                <a:latin typeface="Georgia" pitchFamily="18" charset="0"/>
              </a:rPr>
              <a:t>ύψος, </a:t>
            </a:r>
            <a:r>
              <a:rPr lang="el-GR" sz="9600" dirty="0">
                <a:solidFill>
                  <a:schemeClr val="bg1"/>
                </a:solidFill>
                <a:latin typeface="Georgia" pitchFamily="18" charset="0"/>
              </a:rPr>
              <a:t>ενώ η διάμετρος στη βάση του ήταν 2 μέτρα καθώς και ζύγιζε 508,3 κιλά. Εκτοξεύτηκε με τον πύραυλο </a:t>
            </a:r>
            <a:r>
              <a:rPr lang="en-US" sz="9600" dirty="0">
                <a:solidFill>
                  <a:schemeClr val="bg1"/>
                </a:solidFill>
                <a:latin typeface="Georgia" pitchFamily="18" charset="0"/>
              </a:rPr>
              <a:t>R</a:t>
            </a:r>
            <a:r>
              <a:rPr lang="el-GR" sz="9600" dirty="0">
                <a:solidFill>
                  <a:schemeClr val="bg1"/>
                </a:solidFill>
                <a:latin typeface="Georgia" pitchFamily="18" charset="0"/>
              </a:rPr>
              <a:t>-7, παρόμοιο με αυτόν του Σπούτνικ </a:t>
            </a:r>
            <a:r>
              <a:rPr lang="el-GR" sz="9600" dirty="0" smtClean="0">
                <a:solidFill>
                  <a:schemeClr val="bg1"/>
                </a:solidFill>
                <a:latin typeface="Georgia" pitchFamily="18" charset="0"/>
              </a:rPr>
              <a:t>1. Αφού </a:t>
            </a:r>
            <a:r>
              <a:rPr lang="el-GR" sz="9600" dirty="0">
                <a:solidFill>
                  <a:schemeClr val="bg1"/>
                </a:solidFill>
                <a:latin typeface="Georgia" pitchFamily="18" charset="0"/>
              </a:rPr>
              <a:t>έφτασε στην τροχιά του</a:t>
            </a:r>
            <a:r>
              <a:rPr lang="el-GR" sz="9600" dirty="0" smtClean="0">
                <a:solidFill>
                  <a:schemeClr val="bg1"/>
                </a:solidFill>
                <a:latin typeface="Georgia" pitchFamily="18" charset="0"/>
              </a:rPr>
              <a:t>, ένα σύνολο προβλημάτων οδήγησε στην αύξηση της θερμοκρασίας μέσα στο σκάφος, που οδήγησε στον θάνατο της </a:t>
            </a:r>
            <a:r>
              <a:rPr lang="el-GR" sz="9600" dirty="0" err="1" smtClean="0">
                <a:solidFill>
                  <a:schemeClr val="bg1"/>
                </a:solidFill>
                <a:latin typeface="Georgia" pitchFamily="18" charset="0"/>
              </a:rPr>
              <a:t>Λάικα</a:t>
            </a:r>
            <a:r>
              <a:rPr lang="el-GR" sz="9600" dirty="0" smtClean="0">
                <a:solidFill>
                  <a:schemeClr val="bg1"/>
                </a:solidFill>
                <a:latin typeface="Georgia" pitchFamily="18" charset="0"/>
              </a:rPr>
              <a:t>.</a:t>
            </a:r>
          </a:p>
          <a:p>
            <a:pPr algn="ctr">
              <a:buFont typeface="Wingdings" pitchFamily="2" charset="2"/>
              <a:buChar char="v"/>
            </a:pPr>
            <a:r>
              <a:rPr lang="el-GR" sz="9600" dirty="0" smtClean="0">
                <a:solidFill>
                  <a:schemeClr val="bg1"/>
                </a:solidFill>
                <a:latin typeface="Georgia" pitchFamily="18" charset="0"/>
              </a:rPr>
              <a:t>Ο </a:t>
            </a:r>
            <a:r>
              <a:rPr lang="el-GR" sz="9600" dirty="0">
                <a:solidFill>
                  <a:schemeClr val="bg1"/>
                </a:solidFill>
                <a:latin typeface="Georgia" pitchFamily="18" charset="0"/>
              </a:rPr>
              <a:t>Σπούτνικ 2 επανήλθε στη γήινη ατμόσφαιρα μετά από 162 ημέρες, στις 14 Απριλίου του 1958. Το όχημα δεν ήταν σχεδιασμένο για επανείσοδο και έτσι κάηκε κατά αυτήν.</a:t>
            </a:r>
          </a:p>
          <a:p>
            <a:endParaRPr lang="el-GR"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TextBox"/>
          <p:cNvSpPr txBox="1"/>
          <p:nvPr/>
        </p:nvSpPr>
        <p:spPr>
          <a:xfrm>
            <a:off x="1785918" y="857232"/>
            <a:ext cx="184731" cy="369332"/>
          </a:xfrm>
          <a:prstGeom prst="rect">
            <a:avLst/>
          </a:prstGeom>
          <a:noFill/>
        </p:spPr>
        <p:txBody>
          <a:bodyPr wrap="none" rtlCol="0">
            <a:spAutoFit/>
          </a:bodyPr>
          <a:lstStyle/>
          <a:p>
            <a:endParaRPr lang="el-GR" dirty="0">
              <a:solidFill>
                <a:schemeClr val="bg1"/>
              </a:solidFill>
              <a:latin typeface="Georgia" pitchFamily="18" charset="0"/>
            </a:endParaRPr>
          </a:p>
        </p:txBody>
      </p:sp>
      <p:sp>
        <p:nvSpPr>
          <p:cNvPr id="16" name="15 - TextBox"/>
          <p:cNvSpPr txBox="1"/>
          <p:nvPr/>
        </p:nvSpPr>
        <p:spPr>
          <a:xfrm>
            <a:off x="0" y="0"/>
            <a:ext cx="9144000" cy="6001643"/>
          </a:xfrm>
          <a:prstGeom prst="rect">
            <a:avLst/>
          </a:prstGeom>
          <a:noFill/>
        </p:spPr>
        <p:txBody>
          <a:bodyPr wrap="square" rtlCol="0">
            <a:spAutoFit/>
          </a:bodyPr>
          <a:lstStyle/>
          <a:p>
            <a:pPr lvl="0" fontAlgn="base">
              <a:spcBef>
                <a:spcPct val="0"/>
              </a:spcBef>
              <a:spcAft>
                <a:spcPct val="0"/>
              </a:spcAft>
              <a:buFontTx/>
              <a:buChar char="•"/>
            </a:pPr>
            <a:endParaRPr lang="en-US" sz="2000" b="1" dirty="0" smtClean="0">
              <a:solidFill>
                <a:schemeClr val="bg1"/>
              </a:solidFill>
              <a:latin typeface="Georgia" pitchFamily="18" charset="0"/>
              <a:ea typeface="Calibri" pitchFamily="34" charset="0"/>
              <a:cs typeface="Times New Roman" pitchFamily="18" charset="0"/>
            </a:endParaRPr>
          </a:p>
          <a:p>
            <a:pPr lvl="0" algn="ctr" fontAlgn="base">
              <a:spcBef>
                <a:spcPct val="0"/>
              </a:spcBef>
              <a:spcAft>
                <a:spcPct val="0"/>
              </a:spcAft>
              <a:buFontTx/>
              <a:buChar char="•"/>
            </a:pPr>
            <a:r>
              <a:rPr lang="el-GR" sz="2000" b="1" dirty="0" smtClean="0">
                <a:solidFill>
                  <a:schemeClr val="bg1"/>
                </a:solidFill>
                <a:latin typeface="Georgia" pitchFamily="18" charset="0"/>
              </a:rPr>
              <a:t>Τι συνθήκες πρέπει να έχει ένας πλανήτης για να κατοικηθεί από το ανθρώπινο είδος.</a:t>
            </a:r>
            <a:endParaRPr lang="en-US" sz="2000" b="1" dirty="0" smtClean="0">
              <a:solidFill>
                <a:schemeClr val="bg1"/>
              </a:solidFill>
              <a:latin typeface="Georgia" pitchFamily="18" charset="0"/>
              <a:ea typeface="Calibri" pitchFamily="34" charset="0"/>
              <a:cs typeface="Times New Roman" pitchFamily="18" charset="0"/>
            </a:endParaRPr>
          </a:p>
          <a:p>
            <a:pPr lvl="0" fontAlgn="base">
              <a:spcBef>
                <a:spcPct val="0"/>
              </a:spcBef>
              <a:spcAft>
                <a:spcPct val="0"/>
              </a:spcAft>
            </a:pPr>
            <a:endParaRPr lang="en-US" sz="2000" b="1" dirty="0" smtClean="0">
              <a:solidFill>
                <a:schemeClr val="bg1"/>
              </a:solidFill>
              <a:latin typeface="Georgia" pitchFamily="18" charset="0"/>
              <a:ea typeface="Calibri" pitchFamily="34" charset="0"/>
              <a:cs typeface="Times New Roman" pitchFamily="18" charset="0"/>
            </a:endParaRPr>
          </a:p>
          <a:p>
            <a:pPr lvl="0" fontAlgn="base">
              <a:spcBef>
                <a:spcPct val="0"/>
              </a:spcBef>
              <a:spcAft>
                <a:spcPct val="0"/>
              </a:spcAft>
              <a:buFontTx/>
              <a:buChar char="•"/>
            </a:pPr>
            <a:r>
              <a:rPr lang="el-GR" sz="2000" b="1" dirty="0" smtClean="0">
                <a:solidFill>
                  <a:schemeClr val="bg1"/>
                </a:solidFill>
                <a:latin typeface="Georgia" pitchFamily="18" charset="0"/>
                <a:ea typeface="Calibri" pitchFamily="34" charset="0"/>
                <a:cs typeface="Times New Roman" pitchFamily="18" charset="0"/>
              </a:rPr>
              <a:t>Κάποιοι από τους οικολογικούς παράγοντες για να :κατοικίσουμε σε έναν άλλον πλανήτη είναι οι παράγοντες :</a:t>
            </a:r>
            <a:endParaRPr lang="el-GR" sz="2000" b="1" dirty="0" smtClean="0">
              <a:solidFill>
                <a:schemeClr val="bg1"/>
              </a:solidFill>
              <a:latin typeface="Georgia" pitchFamily="18" charset="0"/>
            </a:endParaRPr>
          </a:p>
          <a:p>
            <a:pPr lvl="0" eaLnBrk="0" fontAlgn="base" hangingPunct="0">
              <a:spcBef>
                <a:spcPct val="0"/>
              </a:spcBef>
              <a:spcAft>
                <a:spcPct val="0"/>
              </a:spcAft>
              <a:buFontTx/>
              <a:buChar char="•"/>
            </a:pPr>
            <a:r>
              <a:rPr lang="el-GR" sz="2000" b="1" dirty="0" smtClean="0">
                <a:solidFill>
                  <a:schemeClr val="bg1"/>
                </a:solidFill>
                <a:latin typeface="Georgia" pitchFamily="18" charset="0"/>
                <a:ea typeface="Calibri" pitchFamily="34" charset="0"/>
                <a:cs typeface="Times New Roman" pitchFamily="18" charset="0"/>
              </a:rPr>
              <a:t>Νερο (κατοικήσουμε σε έναν άλλο πλανήτη είναι οι παρακάτω παράγοντες Δραστηριοποίηση του υγρού νερού</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 · Αποθέματα νερού ή πάγου κατά το παρελθόν· Αλμυρότητα, pH, και </a:t>
            </a:r>
            <a:r>
              <a:rPr lang="en-US" sz="2000" b="1" dirty="0" smtClean="0">
                <a:solidFill>
                  <a:schemeClr val="bg1"/>
                </a:solidFill>
                <a:latin typeface="Georgia" pitchFamily="18" charset="0"/>
                <a:ea typeface="Calibri" pitchFamily="34" charset="0"/>
                <a:cs typeface="Times New Roman" pitchFamily="18" charset="0"/>
              </a:rPr>
              <a:t> </a:t>
            </a:r>
            <a:r>
              <a:rPr lang="el-GR" sz="2000" b="1" dirty="0" smtClean="0">
                <a:solidFill>
                  <a:schemeClr val="bg1"/>
                </a:solidFill>
                <a:latin typeface="Georgia" pitchFamily="18" charset="0"/>
                <a:ea typeface="Calibri" pitchFamily="34" charset="0"/>
                <a:cs typeface="Times New Roman" pitchFamily="18" charset="0"/>
              </a:rPr>
              <a:t>κανονικό δυναμικό οξειδοαναγωγής του διαθέσιμου νερού)</a:t>
            </a:r>
            <a:endParaRPr lang="el-GR" sz="2000" b="1" dirty="0" smtClean="0">
              <a:solidFill>
                <a:schemeClr val="bg1"/>
              </a:solidFill>
              <a:latin typeface="Georgia" pitchFamily="18" charset="0"/>
            </a:endParaRPr>
          </a:p>
          <a:p>
            <a:pPr lvl="0" eaLnBrk="0" fontAlgn="base" hangingPunct="0">
              <a:spcBef>
                <a:spcPct val="0"/>
              </a:spcBef>
              <a:spcAft>
                <a:spcPct val="0"/>
              </a:spcAft>
              <a:buFontTx/>
              <a:buChar char="•"/>
            </a:pPr>
            <a:r>
              <a:rPr lang="el-GR" sz="2000" b="1" dirty="0" smtClean="0">
                <a:solidFill>
                  <a:schemeClr val="bg1"/>
                </a:solidFill>
                <a:latin typeface="Georgia" pitchFamily="18" charset="0"/>
                <a:ea typeface="Calibri" pitchFamily="34" charset="0"/>
                <a:cs typeface="Times New Roman" pitchFamily="18" charset="0"/>
              </a:rPr>
              <a:t>Χημικό περιβάλλον(Θρεπτικά συστατικά:</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 · C, H, N, O, P, S, στοιχειώδη μέταλλα, στοιχειώδη μικροθρεπτικά συστατικά</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 · Αζωτοδέσμευση</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 · Διαθεσιμότητα και μεταλλολογία</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Πληθώρα τοξίνων και θνησιμότητα:</a:t>
            </a:r>
            <a:br>
              <a:rPr lang="el-GR" sz="2000" b="1" dirty="0" smtClean="0">
                <a:solidFill>
                  <a:schemeClr val="bg1"/>
                </a:solidFill>
                <a:latin typeface="Georgia" pitchFamily="18" charset="0"/>
                <a:ea typeface="Calibri" pitchFamily="34" charset="0"/>
                <a:cs typeface="Times New Roman" pitchFamily="18" charset="0"/>
              </a:rPr>
            </a:br>
            <a:r>
              <a:rPr lang="el-GR" sz="2000" b="1" dirty="0" smtClean="0">
                <a:solidFill>
                  <a:schemeClr val="bg1"/>
                </a:solidFill>
                <a:latin typeface="Georgia" pitchFamily="18" charset="0"/>
                <a:ea typeface="Calibri" pitchFamily="34" charset="0"/>
                <a:cs typeface="Times New Roman" pitchFamily="18" charset="0"/>
              </a:rPr>
              <a:t> · Βαρέα μέταλλα (π.χ., Zn, Ni, Cu, Cr, As, Cd, κτλ, κάποια είναι χρήσιμα αλλά τοξικά σε υψηλές συγκεντρώσεις)</a:t>
            </a:r>
            <a:r>
              <a:rPr lang="el-GR" sz="2400" b="1" dirty="0" smtClean="0">
                <a:solidFill>
                  <a:schemeClr val="bg1"/>
                </a:solidFill>
                <a:latin typeface="Georgia" pitchFamily="18" charset="0"/>
                <a:ea typeface="Calibri" pitchFamily="34" charset="0"/>
                <a:cs typeface="Times New Roman" pitchFamily="18" charset="0"/>
              </a:rPr>
              <a:t/>
            </a:r>
            <a:br>
              <a:rPr lang="el-GR" sz="2400" b="1" dirty="0" smtClean="0">
                <a:solidFill>
                  <a:schemeClr val="bg1"/>
                </a:solidFill>
                <a:latin typeface="Georgia" pitchFamily="18" charset="0"/>
                <a:ea typeface="Calibri" pitchFamily="34" charset="0"/>
                <a:cs typeface="Times New Roman" pitchFamily="18" charset="0"/>
              </a:rPr>
            </a:br>
            <a:r>
              <a:rPr lang="el-GR" sz="2400" b="1" dirty="0" smtClean="0">
                <a:solidFill>
                  <a:schemeClr val="bg1"/>
                </a:solidFill>
                <a:latin typeface="Georgia" pitchFamily="18" charset="0"/>
                <a:ea typeface="Calibri" pitchFamily="34" charset="0"/>
                <a:cs typeface="Times New Roman" pitchFamily="18" charset="0"/>
              </a:rPr>
              <a:t> </a:t>
            </a:r>
            <a:endParaRPr lang="el-GR" sz="24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5355312"/>
          </a:xfrm>
          <a:prstGeom prst="rect">
            <a:avLst/>
          </a:prstGeom>
        </p:spPr>
        <p:txBody>
          <a:bodyPr wrap="square">
            <a:spAutoFit/>
          </a:bodyPr>
          <a:lstStyle/>
          <a:p>
            <a:pPr lvl="0" algn="ctr" eaLnBrk="0" fontAlgn="base" hangingPunct="0">
              <a:spcBef>
                <a:spcPct val="0"/>
              </a:spcBef>
              <a:spcAft>
                <a:spcPct val="0"/>
              </a:spcAft>
              <a:buFontTx/>
              <a:buChar char="•"/>
            </a:pPr>
            <a:endParaRPr lang="en-US" b="1" dirty="0" smtClean="0">
              <a:solidFill>
                <a:schemeClr val="bg1"/>
              </a:solidFill>
              <a:latin typeface="Georgia" pitchFamily="18" charset="0"/>
              <a:ea typeface="Calibri" pitchFamily="34" charset="0"/>
              <a:cs typeface="Times New Roman" pitchFamily="18" charset="0"/>
            </a:endParaRPr>
          </a:p>
          <a:p>
            <a:pPr lvl="0" algn="ctr" eaLnBrk="0" fontAlgn="base" hangingPunct="0">
              <a:spcBef>
                <a:spcPct val="0"/>
              </a:spcBef>
              <a:spcAft>
                <a:spcPct val="0"/>
              </a:spcAft>
              <a:buFontTx/>
              <a:buChar char="•"/>
            </a:pPr>
            <a:endParaRPr lang="en-US" b="1" dirty="0">
              <a:solidFill>
                <a:schemeClr val="bg1"/>
              </a:solidFill>
              <a:latin typeface="Georgia"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el-GR" b="1" dirty="0" smtClean="0">
                <a:solidFill>
                  <a:schemeClr val="bg1"/>
                </a:solidFill>
                <a:latin typeface="Georgia" pitchFamily="18" charset="0"/>
                <a:ea typeface="Calibri" pitchFamily="34" charset="0"/>
                <a:cs typeface="Times New Roman" pitchFamily="18" charset="0"/>
              </a:rPr>
              <a:t> </a:t>
            </a:r>
            <a:r>
              <a:rPr lang="el-GR" b="1" dirty="0" smtClean="0">
                <a:solidFill>
                  <a:schemeClr val="bg1"/>
                </a:solidFill>
                <a:latin typeface="Georgia" pitchFamily="18" charset="0"/>
              </a:rPr>
              <a:t> Τι συνθήκες πρέπει να έχει ένας πλανήτης για να κατοικηθεί από το ανθρώπινο είδος.</a:t>
            </a:r>
            <a:endParaRPr lang="en-US" b="1" dirty="0" smtClean="0">
              <a:solidFill>
                <a:schemeClr val="bg1"/>
              </a:solidFill>
              <a:latin typeface="Georgia" pitchFamily="18" charset="0"/>
              <a:ea typeface="Calibri" pitchFamily="34" charset="0"/>
              <a:cs typeface="Times New Roman" pitchFamily="18" charset="0"/>
            </a:endParaRPr>
          </a:p>
          <a:p>
            <a:pPr lvl="0" eaLnBrk="0" fontAlgn="base" hangingPunct="0">
              <a:spcBef>
                <a:spcPct val="0"/>
              </a:spcBef>
              <a:spcAft>
                <a:spcPct val="0"/>
              </a:spcAft>
            </a:pPr>
            <a:endParaRPr lang="en-US" b="1" dirty="0" smtClean="0">
              <a:solidFill>
                <a:schemeClr val="bg1"/>
              </a:solidFill>
              <a:latin typeface="Georgia" pitchFamily="18" charset="0"/>
              <a:ea typeface="Calibri" pitchFamily="34" charset="0"/>
              <a:cs typeface="Times New Roman" pitchFamily="18" charset="0"/>
            </a:endParaRPr>
          </a:p>
          <a:p>
            <a:pPr lvl="0" eaLnBrk="0" fontAlgn="base" hangingPunct="0">
              <a:spcBef>
                <a:spcPct val="0"/>
              </a:spcBef>
              <a:spcAft>
                <a:spcPct val="0"/>
              </a:spcAft>
            </a:pPr>
            <a:endParaRPr lang="en-US" b="1" dirty="0" smtClean="0">
              <a:solidFill>
                <a:schemeClr val="bg1"/>
              </a:solidFill>
              <a:latin typeface="Georgia" pitchFamily="18" charset="0"/>
              <a:ea typeface="Calibri" pitchFamily="34" charset="0"/>
              <a:cs typeface="Times New Roman" pitchFamily="18" charset="0"/>
            </a:endParaRPr>
          </a:p>
          <a:p>
            <a:pPr lvl="0" eaLnBrk="0" fontAlgn="base" hangingPunct="0">
              <a:spcBef>
                <a:spcPct val="0"/>
              </a:spcBef>
              <a:spcAft>
                <a:spcPct val="0"/>
              </a:spcAft>
            </a:pPr>
            <a:r>
              <a:rPr lang="el-GR" b="1" dirty="0" smtClean="0">
                <a:solidFill>
                  <a:schemeClr val="bg1"/>
                </a:solidFill>
                <a:latin typeface="Georgia" pitchFamily="18" charset="0"/>
                <a:ea typeface="Calibri" pitchFamily="34" charset="0"/>
                <a:cs typeface="Times New Roman" pitchFamily="18" charset="0"/>
              </a:rPr>
              <a:t>Ευρεία διασπορά οξειδωτικών εδαφών)</a:t>
            </a:r>
            <a:endParaRPr lang="el-GR" b="1" dirty="0" smtClean="0">
              <a:solidFill>
                <a:schemeClr val="bg1"/>
              </a:solidFill>
              <a:latin typeface="Georgia" pitchFamily="18" charset="0"/>
            </a:endParaRPr>
          </a:p>
          <a:p>
            <a:pPr lvl="0" eaLnBrk="0" fontAlgn="base" hangingPunct="0">
              <a:spcBef>
                <a:spcPct val="0"/>
              </a:spcBef>
              <a:spcAft>
                <a:spcPct val="0"/>
              </a:spcAft>
              <a:buFontTx/>
              <a:buChar char="•"/>
            </a:pPr>
            <a:r>
              <a:rPr lang="el-GR" b="1" dirty="0" smtClean="0">
                <a:solidFill>
                  <a:schemeClr val="bg1"/>
                </a:solidFill>
                <a:latin typeface="Georgia" pitchFamily="18" charset="0"/>
                <a:ea typeface="Calibri" pitchFamily="34" charset="0"/>
                <a:cs typeface="Times New Roman" pitchFamily="18" charset="0"/>
              </a:rPr>
              <a:t>Ενέργεια Ηλιακή (επιφάνειας και πλησίον της επιφάνειας μόνο)</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Γεωχημική (υπό την επιφάνεια)  · Οξειδοαναγωγικά σώματα</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Ηλεκτρονιομειωτικά σώματα </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Kλίσεις οξειδοαναγωγής </a:t>
            </a:r>
            <a:endParaRPr lang="el-GR" b="1" dirty="0" smtClean="0">
              <a:solidFill>
                <a:schemeClr val="bg1"/>
              </a:solidFill>
              <a:latin typeface="Georgia" pitchFamily="18" charset="0"/>
            </a:endParaRPr>
          </a:p>
          <a:p>
            <a:pPr lvl="0" eaLnBrk="0" fontAlgn="base" hangingPunct="0">
              <a:spcBef>
                <a:spcPct val="0"/>
              </a:spcBef>
              <a:spcAft>
                <a:spcPct val="0"/>
              </a:spcAft>
              <a:buFontTx/>
              <a:buChar char="•"/>
            </a:pPr>
            <a:r>
              <a:rPr lang="el-GR" b="1" dirty="0" smtClean="0">
                <a:solidFill>
                  <a:schemeClr val="bg1"/>
                </a:solidFill>
                <a:latin typeface="Georgia" pitchFamily="18" charset="0"/>
                <a:ea typeface="Calibri" pitchFamily="34" charset="0"/>
                <a:cs typeface="Times New Roman" pitchFamily="18" charset="0"/>
              </a:rPr>
              <a:t>Ακτινοβολία · Θερμοκρασία</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Ακραίες μεταβολές στην ημερήσια θερμοκρασία</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Ισχυρή μικροβιοκτόνα υπέρυθρη ακτινοβολία</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Κοσμικές ακτίνες και επιπτώσεις των ηλιακών καταιγίδων</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Εναλλαγές των εποχών</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Γεωλογική ανάλυση υποστρώματος</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Υψηλές συγκεντρώσεις CO</a:t>
            </a:r>
            <a:r>
              <a:rPr lang="el-GR" b="1" baseline="-30000" dirty="0" smtClean="0">
                <a:solidFill>
                  <a:schemeClr val="bg1"/>
                </a:solidFill>
                <a:latin typeface="Georgia" pitchFamily="18" charset="0"/>
                <a:ea typeface="Calibri" pitchFamily="34" charset="0"/>
                <a:cs typeface="Times New Roman" pitchFamily="18" charset="0"/>
              </a:rPr>
              <a:t>2</a:t>
            </a:r>
            <a:r>
              <a:rPr lang="el-GR" b="1" dirty="0" smtClean="0">
                <a:solidFill>
                  <a:schemeClr val="bg1"/>
                </a:solidFill>
                <a:latin typeface="Georgia" pitchFamily="18" charset="0"/>
                <a:ea typeface="Calibri" pitchFamily="34" charset="0"/>
                <a:cs typeface="Times New Roman" pitchFamily="18" charset="0"/>
              </a:rPr>
              <a:t> στο σύνολο της ατμόσφαιρας</a:t>
            </a:r>
            <a:br>
              <a:rPr lang="el-GR" b="1" dirty="0" smtClean="0">
                <a:solidFill>
                  <a:schemeClr val="bg1"/>
                </a:solidFill>
                <a:latin typeface="Georgia" pitchFamily="18" charset="0"/>
                <a:ea typeface="Calibri" pitchFamily="34" charset="0"/>
                <a:cs typeface="Times New Roman" pitchFamily="18" charset="0"/>
              </a:rPr>
            </a:br>
            <a:r>
              <a:rPr lang="el-GR" b="1" dirty="0" smtClean="0">
                <a:solidFill>
                  <a:schemeClr val="bg1"/>
                </a:solidFill>
                <a:latin typeface="Georgia" pitchFamily="18" charset="0"/>
                <a:ea typeface="Calibri" pitchFamily="34" charset="0"/>
                <a:cs typeface="Times New Roman" pitchFamily="18" charset="0"/>
              </a:rPr>
              <a:t> · Διακίνηση/μεταφορά των ανέμων, νερού, πάγων</a:t>
            </a:r>
            <a:r>
              <a:rPr lang="en-US" b="1" dirty="0" smtClean="0">
                <a:solidFill>
                  <a:schemeClr val="bg1"/>
                </a:solidFill>
                <a:latin typeface="Georgia" pitchFamily="18" charset="0"/>
                <a:ea typeface="Calibri" pitchFamily="34" charset="0"/>
                <a:cs typeface="Times New Roman" pitchFamily="18" charset="0"/>
              </a:rPr>
              <a:t>.</a:t>
            </a:r>
            <a:endParaRPr lang="el-GR" b="1" dirty="0" smtClean="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b="1" dirty="0" smtClean="0">
                <a:solidFill>
                  <a:schemeClr val="bg1"/>
                </a:solidFill>
                <a:latin typeface="Georgia" pitchFamily="18" charset="0"/>
              </a:rPr>
              <a:t>ΣΥΜΠΕΡΑΣΜΑ ΟΜΑΔΑΣ</a:t>
            </a:r>
            <a:endParaRPr lang="el-GR" b="1" dirty="0">
              <a:solidFill>
                <a:schemeClr val="bg1"/>
              </a:solidFill>
              <a:latin typeface="Georgia" pitchFamily="18" charset="0"/>
            </a:endParaRPr>
          </a:p>
        </p:txBody>
      </p:sp>
      <p:sp>
        <p:nvSpPr>
          <p:cNvPr id="5" name="4 - TextBox"/>
          <p:cNvSpPr txBox="1"/>
          <p:nvPr/>
        </p:nvSpPr>
        <p:spPr>
          <a:xfrm>
            <a:off x="357158" y="1785926"/>
            <a:ext cx="8643998" cy="2585323"/>
          </a:xfrm>
          <a:prstGeom prst="rect">
            <a:avLst/>
          </a:prstGeom>
          <a:noFill/>
        </p:spPr>
        <p:txBody>
          <a:bodyPr wrap="square" rtlCol="0">
            <a:spAutoFit/>
          </a:bodyPr>
          <a:lstStyle/>
          <a:p>
            <a:pPr algn="ctr"/>
            <a:r>
              <a:rPr lang="el-GR" sz="2400" b="1" dirty="0" smtClean="0">
                <a:solidFill>
                  <a:schemeClr val="bg1"/>
                </a:solidFill>
                <a:latin typeface="Georgia" pitchFamily="18" charset="0"/>
              </a:rPr>
              <a:t>Θεωρούμε πως ο τομέας που αφορά την πλανητική κατοικησιμότητα έχει προοδεύσει σε σημείο που σε ένα χρονικό διάστημα η ανθρωπότητα θα έχει την δυνατότητα να φιλοξενηθεί σε έναν ξένο πλανήτη. Σίγουρα υπάρχουν περιθώρια βελτίωσης αλλά παρόλα αυτά είμαστε αισιόδοξοι.</a:t>
            </a:r>
          </a:p>
          <a:p>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8715404" cy="1219200"/>
          </a:xfrm>
        </p:spPr>
        <p:txBody>
          <a:bodyPr/>
          <a:lstStyle/>
          <a:p>
            <a:pPr algn="ctr"/>
            <a:r>
              <a:rPr lang="el-GR" b="1" dirty="0" smtClean="0">
                <a:solidFill>
                  <a:schemeClr val="bg1"/>
                </a:solidFill>
                <a:latin typeface="Georgia" pitchFamily="18" charset="0"/>
              </a:rPr>
              <a:t>ΒΙΒΛΙΟΓΡΑΦΙΑ</a:t>
            </a:r>
            <a:endParaRPr lang="el-GR" b="1" dirty="0">
              <a:solidFill>
                <a:schemeClr val="bg1"/>
              </a:solidFill>
              <a:latin typeface="Georgia" pitchFamily="18" charset="0"/>
            </a:endParaRPr>
          </a:p>
        </p:txBody>
      </p:sp>
      <p:sp>
        <p:nvSpPr>
          <p:cNvPr id="1025" name="Rectangle 1"/>
          <p:cNvSpPr>
            <a:spLocks noChangeArrowheads="1"/>
          </p:cNvSpPr>
          <p:nvPr/>
        </p:nvSpPr>
        <p:spPr bwMode="auto">
          <a:xfrm>
            <a:off x="0" y="2357430"/>
            <a:ext cx="8215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400" dirty="0" smtClean="0">
              <a:solidFill>
                <a:schemeClr val="bg1"/>
              </a:solidFill>
              <a:latin typeface="Georgia" pitchFamily="18" charset="0"/>
            </a:endParaRPr>
          </a:p>
          <a:p>
            <a:r>
              <a:rPr lang="el-GR" sz="2400" dirty="0" smtClean="0">
                <a:solidFill>
                  <a:schemeClr val="bg1"/>
                </a:solidFill>
                <a:latin typeface="Georgia" pitchFamily="18" charset="0"/>
              </a:rPr>
              <a:t> </a:t>
            </a:r>
          </a:p>
        </p:txBody>
      </p:sp>
      <p:sp>
        <p:nvSpPr>
          <p:cNvPr id="9" name="1 - Θέση περιεχομένου"/>
          <p:cNvSpPr txBox="1">
            <a:spLocks/>
          </p:cNvSpPr>
          <p:nvPr/>
        </p:nvSpPr>
        <p:spPr>
          <a:xfrm>
            <a:off x="457200" y="1524000"/>
            <a:ext cx="8229600" cy="4572000"/>
          </a:xfrm>
          <a:prstGeom prst="rect">
            <a:avLst/>
          </a:prstGeom>
        </p:spPr>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http://news.in.gr/science-technology/article/?aid=1231139466</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http://perierga.gr/2015/11/%ce%ba%ce%b1%cf%84%ce%bf%ce%b9%ce%ba%ce%ae%cf%83%ce%b9%ce%bc%ce%bf%ce%b9-%cf%80%ce%bb%ce%b1%ce%bd%ce%ae%cf%84%ce%b5%cf%82/</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https://sites.google.com/site/echeiendiapheron/home/thelete-na-mathete-pos/se-poion-planete-tha-epibioname-an-enkataleipame-semera-ten-ge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http://www.pathfinder.gr/stories/3735565/soyper-gh-o-pio-kontinos-ypopshfios-katoikhsimos-planhths/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http://www.alfavita.gr/arthron/100-%CE%AC%CF%84%CE%BF%CE%BC%CE%B1-%CE%B8%CE%B1-%CE%BA%CE%B1%CF%84%CE%BF%CE%B9%CE%BA%CE%AE%CF%83%CE%BF%CF%85%CE%BD-%CF%84%CE%BF%CE%BD-%CE%B1%CF%81%CE%B7-%CF%87%CF%89%CF%81%CE%AF%CF%82-%CE%B5%CF%80%CE%B9%CF%83%CF%84%CF%81%CE%BF%CF%86%CE%AE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http://www.huffingtonpost.gr/2016/09/28/apoikia-ari-mask-diethnes_n_12228634.html</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600" b="1" i="0" strike="noStrike" kern="1200" cap="none" spc="0" normalizeH="0" baseline="0" noProof="0" dirty="0" smtClean="0">
                <a:ln>
                  <a:noFill/>
                </a:ln>
                <a:solidFill>
                  <a:schemeClr val="bg1"/>
                </a:solidFill>
                <a:effectLst/>
                <a:uLnTx/>
                <a:uFillTx/>
                <a:latin typeface="Georgia" pitchFamily="18" charset="0"/>
              </a:rPr>
              <a:t>http://www.newsit.gr/kosmos/to-sxedio-tis-nasa-gia-na-katoikithei-o-planitis-aris/1385707/</a:t>
            </a:r>
          </a:p>
          <a:p>
            <a:pPr marL="274320" lvl="0" indent="-274320">
              <a:spcBef>
                <a:spcPts val="600"/>
              </a:spcBef>
              <a:buClr>
                <a:schemeClr val="accent2"/>
              </a:buClr>
              <a:buSzPct val="85000"/>
              <a:buFont typeface="Wingdings 2"/>
              <a:buChar char=""/>
              <a:defRPr/>
            </a:pPr>
            <a:r>
              <a:rPr lang="en-US" sz="2600" b="1" dirty="0" smtClean="0">
                <a:solidFill>
                  <a:schemeClr val="bg1"/>
                </a:solidFill>
                <a:latin typeface="Georgia" pitchFamily="18" charset="0"/>
              </a:rPr>
              <a:t>http://www.tovima.gr/science/article/?aid=838247</a:t>
            </a:r>
          </a:p>
          <a:p>
            <a:pPr marL="274320" lvl="0" indent="-274320">
              <a:spcBef>
                <a:spcPts val="600"/>
              </a:spcBef>
              <a:buClr>
                <a:schemeClr val="accent2"/>
              </a:buClr>
              <a:buSzPct val="85000"/>
              <a:buFont typeface="Wingdings 2"/>
              <a:buChar char=""/>
              <a:defRPr/>
            </a:pPr>
            <a:r>
              <a:rPr lang="en-US" sz="2600" b="1" dirty="0" smtClean="0">
                <a:solidFill>
                  <a:schemeClr val="bg1"/>
                </a:solidFill>
                <a:latin typeface="Georgia" pitchFamily="18" charset="0"/>
              </a:rPr>
              <a:t>http://www.naftemporiki.gr/story/1129407/neo-rompot-apo-ti-nasa-gia-tin-anazitisi-zois-ston-ari</a:t>
            </a:r>
          </a:p>
          <a:p>
            <a:pPr marL="274320" lvl="0" indent="-274320">
              <a:spcBef>
                <a:spcPts val="600"/>
              </a:spcBef>
              <a:buClr>
                <a:schemeClr val="accent2"/>
              </a:buClr>
              <a:buSzPct val="85000"/>
              <a:buFont typeface="Wingdings 2"/>
              <a:buChar char=""/>
              <a:defRPr/>
            </a:pPr>
            <a:endParaRPr lang="en-US" sz="2600" b="1" dirty="0" smtClean="0">
              <a:solidFill>
                <a:schemeClr val="bg1"/>
              </a:solidFill>
              <a:latin typeface="Georgi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l-GR" sz="2600" b="1" i="0" u="none" strike="noStrike" kern="1200" cap="none" spc="0" normalizeH="0" baseline="0" noProof="0" dirty="0">
              <a:ln>
                <a:noFill/>
              </a:ln>
              <a:solidFill>
                <a:schemeClr val="bg1"/>
              </a:solidFill>
              <a:effectLst/>
              <a:uLnTx/>
              <a:uFillTx/>
              <a:latin typeface="Georgia" pitchFamily="18" charset="0"/>
            </a:endParaRPr>
          </a:p>
        </p:txBody>
      </p:sp>
      <p:sp>
        <p:nvSpPr>
          <p:cNvPr id="5" name="4 - TextBox"/>
          <p:cNvSpPr txBox="1"/>
          <p:nvPr/>
        </p:nvSpPr>
        <p:spPr>
          <a:xfrm>
            <a:off x="7572396" y="6072206"/>
            <a:ext cx="1285884" cy="369332"/>
          </a:xfrm>
          <a:prstGeom prst="rect">
            <a:avLst/>
          </a:prstGeom>
          <a:noFill/>
        </p:spPr>
        <p:txBody>
          <a:bodyPr wrap="square" rtlCol="0">
            <a:spAutoFit/>
          </a:bodyPr>
          <a:lstStyle/>
          <a:p>
            <a:r>
              <a:rPr lang="el-GR" dirty="0" smtClean="0">
                <a:hlinkClick r:id="rId2" action="ppaction://hlinksldjump"/>
              </a:rPr>
              <a:t>Επιλογές</a:t>
            </a:r>
            <a:endParaRPr lang="el-GR" dirty="0"/>
          </a:p>
        </p:txBody>
      </p:sp>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0"/>
            <a:ext cx="7772400" cy="1885962"/>
          </a:xfrm>
        </p:spPr>
        <p:txBody>
          <a:bodyPr>
            <a:normAutofit fontScale="90000"/>
          </a:bodyPr>
          <a:lstStyle/>
          <a:p>
            <a:r>
              <a:rPr lang="el-GR" i="1" dirty="0" err="1" smtClean="0">
                <a:solidFill>
                  <a:schemeClr val="bg1"/>
                </a:solidFill>
                <a:latin typeface="Georgia" pitchFamily="18" charset="0"/>
              </a:rPr>
              <a:t>Εξωγηινη</a:t>
            </a:r>
            <a:r>
              <a:rPr lang="el-GR" i="1" dirty="0" smtClean="0">
                <a:solidFill>
                  <a:schemeClr val="bg1"/>
                </a:solidFill>
                <a:latin typeface="Georgia" pitchFamily="18" charset="0"/>
              </a:rPr>
              <a:t> </a:t>
            </a:r>
            <a:r>
              <a:rPr lang="el-GR" i="1" dirty="0" err="1" smtClean="0">
                <a:solidFill>
                  <a:schemeClr val="bg1"/>
                </a:solidFill>
                <a:latin typeface="Georgia" pitchFamily="18" charset="0"/>
              </a:rPr>
              <a:t>ζωη</a:t>
            </a:r>
            <a:r>
              <a:rPr lang="el-GR" i="1" dirty="0" smtClean="0">
                <a:solidFill>
                  <a:schemeClr val="bg1"/>
                </a:solidFill>
                <a:latin typeface="Georgia" pitchFamily="18" charset="0"/>
              </a:rPr>
              <a:t> στον </a:t>
            </a:r>
            <a:r>
              <a:rPr lang="el-GR" i="1" dirty="0" err="1" smtClean="0">
                <a:solidFill>
                  <a:schemeClr val="bg1"/>
                </a:solidFill>
                <a:latin typeface="Georgia" pitchFamily="18" charset="0"/>
              </a:rPr>
              <a:t>πλανητη</a:t>
            </a:r>
            <a:r>
              <a:rPr lang="el-GR" i="1" dirty="0" smtClean="0">
                <a:solidFill>
                  <a:schemeClr val="bg1"/>
                </a:solidFill>
                <a:latin typeface="Georgia" pitchFamily="18" charset="0"/>
              </a:rPr>
              <a:t> γη  </a:t>
            </a:r>
            <a:br>
              <a:rPr lang="el-GR" i="1" dirty="0" smtClean="0">
                <a:solidFill>
                  <a:schemeClr val="bg1"/>
                </a:solidFill>
                <a:latin typeface="Georgia" pitchFamily="18" charset="0"/>
              </a:rPr>
            </a:br>
            <a:endParaRPr lang="el-GR" i="1" dirty="0">
              <a:solidFill>
                <a:schemeClr val="bg1"/>
              </a:solidFill>
              <a:latin typeface="Georgia" pitchFamily="18" charset="0"/>
            </a:endParaRPr>
          </a:p>
        </p:txBody>
      </p:sp>
      <p:sp>
        <p:nvSpPr>
          <p:cNvPr id="6" name="5 - Έλλειψη"/>
          <p:cNvSpPr/>
          <p:nvPr/>
        </p:nvSpPr>
        <p:spPr>
          <a:xfrm>
            <a:off x="1714480" y="2143116"/>
            <a:ext cx="5429288" cy="3643338"/>
          </a:xfrm>
          <a:prstGeom prst="ellipse">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err="1" smtClean="0">
                <a:solidFill>
                  <a:schemeClr val="bg1"/>
                </a:solidFill>
                <a:latin typeface="Georgia" pitchFamily="18" charset="0"/>
              </a:rPr>
              <a:t>Μπιλλής</a:t>
            </a:r>
            <a:r>
              <a:rPr lang="el-GR" sz="4000" dirty="0" smtClean="0">
                <a:solidFill>
                  <a:schemeClr val="bg1"/>
                </a:solidFill>
                <a:latin typeface="Georgia" pitchFamily="18" charset="0"/>
              </a:rPr>
              <a:t> Σ.</a:t>
            </a:r>
          </a:p>
          <a:p>
            <a:pPr algn="ctr"/>
            <a:r>
              <a:rPr lang="el-GR" sz="4000" dirty="0" err="1" smtClean="0">
                <a:solidFill>
                  <a:schemeClr val="bg1"/>
                </a:solidFill>
                <a:latin typeface="Georgia" pitchFamily="18" charset="0"/>
              </a:rPr>
              <a:t>Πετρής</a:t>
            </a:r>
            <a:r>
              <a:rPr lang="el-GR" sz="4000" dirty="0" smtClean="0">
                <a:solidFill>
                  <a:schemeClr val="bg1"/>
                </a:solidFill>
                <a:latin typeface="Georgia" pitchFamily="18" charset="0"/>
              </a:rPr>
              <a:t> Γ.</a:t>
            </a:r>
          </a:p>
          <a:p>
            <a:pPr algn="ctr"/>
            <a:r>
              <a:rPr lang="el-GR" sz="4000" dirty="0" smtClean="0">
                <a:solidFill>
                  <a:schemeClr val="bg1"/>
                </a:solidFill>
                <a:latin typeface="Georgia" pitchFamily="18" charset="0"/>
              </a:rPr>
              <a:t>Αρσενίου Δ.</a:t>
            </a:r>
            <a:endParaRPr lang="el-GR" sz="4000" dirty="0">
              <a:solidFill>
                <a:schemeClr val="bg1"/>
              </a:solidFill>
              <a:latin typeface="Georgia"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anim calcmode="lin" valueType="num">
                                      <p:cBhvr>
                                        <p:cTn id="11" dur="3000" fill="hold"/>
                                        <p:tgtEl>
                                          <p:spTgt spid="6"/>
                                        </p:tgtEl>
                                        <p:attrNameLst>
                                          <p:attrName>ppt_w</p:attrName>
                                        </p:attrNameLst>
                                      </p:cBhvr>
                                      <p:tavLst>
                                        <p:tav tm="0" fmla="#ppt_w*sin(2.5*pi*$)">
                                          <p:val>
                                            <p:fltVal val="0"/>
                                          </p:val>
                                        </p:tav>
                                        <p:tav tm="100000">
                                          <p:val>
                                            <p:fltVal val="1"/>
                                          </p:val>
                                        </p:tav>
                                      </p:tavLst>
                                    </p:anim>
                                    <p:anim calcmode="lin" valueType="num">
                                      <p:cBhvr>
                                        <p:cTn id="12"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inteacher\mathites\pc10\Α3\αρχείο λήψης.jpg"/>
          <p:cNvPicPr>
            <a:picLocks noChangeAspect="1" noChangeArrowheads="1"/>
          </p:cNvPicPr>
          <p:nvPr/>
        </p:nvPicPr>
        <p:blipFill>
          <a:blip r:embed="rId3"/>
          <a:srcRect/>
          <a:stretch>
            <a:fillRect/>
          </a:stretch>
        </p:blipFill>
        <p:spPr bwMode="auto">
          <a:xfrm>
            <a:off x="0" y="0"/>
            <a:ext cx="2643174" cy="2000240"/>
          </a:xfrm>
          <a:prstGeom prst="rect">
            <a:avLst/>
          </a:prstGeom>
          <a:noFill/>
        </p:spPr>
      </p:pic>
      <p:pic>
        <p:nvPicPr>
          <p:cNvPr id="1027" name="Picture 3" descr="\\mainteacher\mathites\pc10\Α3\αρχείο λήψης (1).jpg"/>
          <p:cNvPicPr>
            <a:picLocks noChangeAspect="1" noChangeArrowheads="1"/>
          </p:cNvPicPr>
          <p:nvPr/>
        </p:nvPicPr>
        <p:blipFill>
          <a:blip r:embed="rId4"/>
          <a:srcRect/>
          <a:stretch>
            <a:fillRect/>
          </a:stretch>
        </p:blipFill>
        <p:spPr bwMode="auto">
          <a:xfrm>
            <a:off x="6715140" y="4714884"/>
            <a:ext cx="2428860" cy="2143116"/>
          </a:xfrm>
          <a:prstGeom prst="rect">
            <a:avLst/>
          </a:prstGeom>
          <a:noFill/>
        </p:spPr>
      </p:pic>
      <p:sp>
        <p:nvSpPr>
          <p:cNvPr id="4" name="3 - Τίτλος"/>
          <p:cNvSpPr>
            <a:spLocks noGrp="1"/>
          </p:cNvSpPr>
          <p:nvPr>
            <p:ph type="title"/>
          </p:nvPr>
        </p:nvSpPr>
        <p:spPr>
          <a:xfrm>
            <a:off x="2714612" y="274638"/>
            <a:ext cx="5972188" cy="3582990"/>
          </a:xfrm>
        </p:spPr>
        <p:txBody>
          <a:bodyPr/>
          <a:lstStyle/>
          <a:p>
            <a:r>
              <a:rPr lang="el-GR" dirty="0" smtClean="0">
                <a:solidFill>
                  <a:schemeClr val="bg1"/>
                </a:solidFill>
                <a:latin typeface="Georgia" pitchFamily="18" charset="0"/>
              </a:rPr>
              <a:t>Σε αυτή την εργασία θα </a:t>
            </a:r>
            <a:br>
              <a:rPr lang="el-GR" dirty="0" smtClean="0">
                <a:solidFill>
                  <a:schemeClr val="bg1"/>
                </a:solidFill>
                <a:latin typeface="Georgia" pitchFamily="18" charset="0"/>
              </a:rPr>
            </a:br>
            <a:r>
              <a:rPr lang="el-GR" dirty="0" smtClean="0">
                <a:solidFill>
                  <a:schemeClr val="bg1"/>
                </a:solidFill>
                <a:latin typeface="Georgia" pitchFamily="18" charset="0"/>
              </a:rPr>
              <a:t>συζητήσουμε άμα υπάρχουν ή έχουν υπάρξει εξωγήινοι στον πλανήτη μας </a:t>
            </a:r>
            <a:endParaRPr lang="el-GR" dirty="0">
              <a:solidFill>
                <a:schemeClr val="bg1"/>
              </a:solidFill>
              <a:latin typeface="Georgia" pitchFamily="18" charset="0"/>
            </a:endParaRPr>
          </a:p>
        </p:txBody>
      </p:sp>
    </p:spTree>
  </p:cSld>
  <p:clrMapOvr>
    <a:masterClrMapping/>
  </p:clrMapOvr>
  <p:transition spd="med">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429396"/>
          </a:xfrm>
        </p:spPr>
        <p:txBody>
          <a:bodyPr>
            <a:noAutofit/>
          </a:bodyPr>
          <a:lstStyle/>
          <a:p>
            <a:r>
              <a:rPr lang="el-GR" sz="2400" dirty="0" smtClean="0">
                <a:solidFill>
                  <a:schemeClr val="bg1"/>
                </a:solidFill>
                <a:latin typeface="Georgia" pitchFamily="18" charset="0"/>
              </a:rPr>
              <a:t>«Είναι κάτω από τη μύτη μας»</a:t>
            </a:r>
            <a:br>
              <a:rPr lang="el-GR" sz="2400" dirty="0" smtClean="0">
                <a:solidFill>
                  <a:schemeClr val="bg1"/>
                </a:solidFill>
                <a:latin typeface="Georgia" pitchFamily="18" charset="0"/>
              </a:rPr>
            </a:br>
            <a:r>
              <a:rPr lang="el-GR" sz="2400" dirty="0" smtClean="0">
                <a:solidFill>
                  <a:schemeClr val="bg1"/>
                </a:solidFill>
                <a:latin typeface="Georgia" pitchFamily="18" charset="0"/>
              </a:rPr>
              <a:t/>
            </a:r>
            <a:br>
              <a:rPr lang="el-GR" sz="2400" dirty="0" smtClean="0">
                <a:solidFill>
                  <a:schemeClr val="bg1"/>
                </a:solidFill>
                <a:latin typeface="Georgia" pitchFamily="18" charset="0"/>
              </a:rPr>
            </a:br>
            <a:r>
              <a:rPr lang="el-GR" sz="2400" dirty="0" smtClean="0">
                <a:solidFill>
                  <a:schemeClr val="bg1"/>
                </a:solidFill>
                <a:latin typeface="Georgia" pitchFamily="18" charset="0"/>
              </a:rPr>
              <a:t>Στην ερώτηση αν πιστεύει στους εξωγήινους απάντησε χωρίς περιστροφές: «Είμαι απολύτως πεπεισμένος. Υπήρξε και υπάρχει παρουσία, εξωγήινη παρουσία.</a:t>
            </a:r>
            <a:br>
              <a:rPr lang="el-GR" sz="2400" dirty="0" smtClean="0">
                <a:solidFill>
                  <a:schemeClr val="bg1"/>
                </a:solidFill>
                <a:latin typeface="Georgia" pitchFamily="18" charset="0"/>
              </a:rPr>
            </a:br>
            <a:r>
              <a:rPr lang="el-GR" sz="2400" dirty="0" smtClean="0">
                <a:solidFill>
                  <a:schemeClr val="bg1"/>
                </a:solidFill>
                <a:latin typeface="Georgia" pitchFamily="18" charset="0"/>
              </a:rPr>
              <a:t/>
            </a:r>
            <a:br>
              <a:rPr lang="el-GR" sz="2400" dirty="0" smtClean="0">
                <a:solidFill>
                  <a:schemeClr val="bg1"/>
                </a:solidFill>
                <a:latin typeface="Georgia" pitchFamily="18" charset="0"/>
              </a:rPr>
            </a:br>
            <a:r>
              <a:rPr lang="el-GR" sz="2400" dirty="0" smtClean="0">
                <a:solidFill>
                  <a:schemeClr val="bg1"/>
                </a:solidFill>
                <a:latin typeface="Georgia" pitchFamily="18" charset="0"/>
              </a:rPr>
              <a:t/>
            </a:r>
            <a:br>
              <a:rPr lang="el-GR" sz="2400" dirty="0" smtClean="0">
                <a:solidFill>
                  <a:schemeClr val="bg1"/>
                </a:solidFill>
                <a:latin typeface="Georgia" pitchFamily="18" charset="0"/>
              </a:rPr>
            </a:br>
            <a:r>
              <a:rPr lang="el-GR" sz="2400" dirty="0" smtClean="0">
                <a:solidFill>
                  <a:schemeClr val="bg1"/>
                </a:solidFill>
                <a:latin typeface="Georgia" pitchFamily="18" charset="0"/>
              </a:rPr>
              <a:t/>
            </a:r>
            <a:br>
              <a:rPr lang="el-GR" sz="2400" dirty="0" smtClean="0">
                <a:solidFill>
                  <a:schemeClr val="bg1"/>
                </a:solidFill>
                <a:latin typeface="Georgia" pitchFamily="18" charset="0"/>
              </a:rPr>
            </a:br>
            <a:r>
              <a:rPr lang="el-GR" sz="1600" dirty="0" smtClean="0">
                <a:solidFill>
                  <a:schemeClr val="bg1"/>
                </a:solidFill>
                <a:latin typeface="Georgia" pitchFamily="18" charset="0"/>
              </a:rPr>
              <a:t> </a:t>
            </a:r>
            <a:r>
              <a:rPr lang="el-GR" sz="1600" dirty="0" err="1" smtClean="0">
                <a:solidFill>
                  <a:schemeClr val="bg1"/>
                </a:solidFill>
                <a:latin typeface="Georgia" pitchFamily="18" charset="0"/>
              </a:rPr>
              <a:t>Εχω</a:t>
            </a:r>
            <a:r>
              <a:rPr lang="el-GR" sz="1600" dirty="0" smtClean="0">
                <a:solidFill>
                  <a:schemeClr val="bg1"/>
                </a:solidFill>
                <a:latin typeface="Georgia" pitchFamily="18" charset="0"/>
              </a:rPr>
              <a:t> ξοδέψει εκατομμύρια και εκατομμύρια και εκατομμύρια. Πιθανότατα έχω ξοδέψει περισσότερα σε ατομικό επίπεδο απ' οποιονδήποτε άλλον στις ΗΠΑ στο θέμα αυτό».</a:t>
            </a:r>
            <a:br>
              <a:rPr lang="el-GR" sz="1600" dirty="0" smtClean="0">
                <a:solidFill>
                  <a:schemeClr val="bg1"/>
                </a:solidFill>
                <a:latin typeface="Georgia" pitchFamily="18" charset="0"/>
              </a:rPr>
            </a:br>
            <a:r>
              <a:rPr lang="el-GR" sz="1600" dirty="0" smtClean="0">
                <a:solidFill>
                  <a:schemeClr val="bg1"/>
                </a:solidFill>
                <a:latin typeface="Georgia" pitchFamily="18" charset="0"/>
              </a:rPr>
              <a:t/>
            </a:r>
            <a:br>
              <a:rPr lang="el-GR" sz="1600" dirty="0" smtClean="0">
                <a:solidFill>
                  <a:schemeClr val="bg1"/>
                </a:solidFill>
                <a:latin typeface="Georgia" pitchFamily="18" charset="0"/>
              </a:rPr>
            </a:br>
            <a:endParaRPr lang="el-GR" sz="1600" dirty="0">
              <a:solidFill>
                <a:schemeClr val="bg1"/>
              </a:solidFill>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00166" y="1071546"/>
            <a:ext cx="6215106" cy="4247317"/>
          </a:xfrm>
          <a:prstGeom prst="rect">
            <a:avLst/>
          </a:prstGeom>
        </p:spPr>
        <p:txBody>
          <a:bodyPr wrap="square">
            <a:spAutoFit/>
          </a:bodyPr>
          <a:lstStyle/>
          <a:p>
            <a:r>
              <a:rPr lang="el-GR" dirty="0" smtClean="0">
                <a:solidFill>
                  <a:schemeClr val="bg1"/>
                </a:solidFill>
                <a:latin typeface="Georgia" pitchFamily="18" charset="0"/>
              </a:rPr>
              <a:t>Ο </a:t>
            </a:r>
            <a:r>
              <a:rPr lang="el-GR" dirty="0" err="1" smtClean="0">
                <a:solidFill>
                  <a:schemeClr val="bg1"/>
                </a:solidFill>
                <a:latin typeface="Georgia" pitchFamily="18" charset="0"/>
              </a:rPr>
              <a:t>Μπίγκελοου</a:t>
            </a:r>
            <a:r>
              <a:rPr lang="el-GR" dirty="0" smtClean="0">
                <a:solidFill>
                  <a:schemeClr val="bg1"/>
                </a:solidFill>
                <a:latin typeface="Georgia" pitchFamily="18" charset="0"/>
              </a:rPr>
              <a:t> </a:t>
            </a:r>
            <a:r>
              <a:rPr lang="en-US" dirty="0" smtClean="0">
                <a:solidFill>
                  <a:schemeClr val="bg1"/>
                </a:solidFill>
                <a:latin typeface="Georgia" pitchFamily="18" charset="0"/>
              </a:rPr>
              <a:t> o </a:t>
            </a:r>
            <a:r>
              <a:rPr lang="el-GR" dirty="0" smtClean="0">
                <a:solidFill>
                  <a:schemeClr val="bg1"/>
                </a:solidFill>
                <a:latin typeface="Georgia" pitchFamily="18" charset="0"/>
              </a:rPr>
              <a:t>δισεκατομμυριούχος του όποιου η εταιρία </a:t>
            </a:r>
            <a:r>
              <a:rPr lang="en-US" dirty="0" smtClean="0">
                <a:solidFill>
                  <a:schemeClr val="bg1"/>
                </a:solidFill>
                <a:latin typeface="Georgia" pitchFamily="18" charset="0"/>
              </a:rPr>
              <a:t>bigelow aerospace </a:t>
            </a:r>
            <a:r>
              <a:rPr lang="el-GR" dirty="0" smtClean="0">
                <a:solidFill>
                  <a:schemeClr val="bg1"/>
                </a:solidFill>
                <a:latin typeface="Georgia" pitchFamily="18" charset="0"/>
              </a:rPr>
              <a:t> συνεργάστηκε με την </a:t>
            </a:r>
            <a:r>
              <a:rPr lang="en-US" dirty="0" smtClean="0">
                <a:solidFill>
                  <a:schemeClr val="bg1"/>
                </a:solidFill>
                <a:latin typeface="Georgia" pitchFamily="18" charset="0"/>
              </a:rPr>
              <a:t>NASA </a:t>
            </a:r>
            <a:r>
              <a:rPr lang="el-GR" dirty="0" smtClean="0">
                <a:solidFill>
                  <a:schemeClr val="bg1"/>
                </a:solidFill>
                <a:latin typeface="Georgia" pitchFamily="18" charset="0"/>
              </a:rPr>
              <a:t>δεν ξεκαθάρισε πόσα ακριβώς έχει ξοδέψει στη σχετική έρευνα και αρνήθηκε να απαντήσει στην ερώτηση αν είχε ποτέ ο ίδιος προσωπική συνάντηση με UFO. Όταν ωστόσο ερωτήθηκε αν θεωρεί ότι είναι επικίνδυνο γι' αυτόν να λέει δημοσίως ότι πιστεύει στους εξωγήινους και ότι ο κόσμος θα τον θεωρήσει τρελό, η απάντηση δεν χωρούσε κανένα περιθώριο αμφισβήτησης. «Δεν δίνω δεκάρα  . Δεν με νοιάζει» είπε χαρακτηριστικά. «Κάτι τέτοιο δεν θα άλλαζε την πραγματικότητα αυτού που ξέρω» πρόσθεσε, δίνοντας μάλιστα το στοιχείο ότι δεν χρειάζεται κανείς να μετακινηθεί για να συναντήσει εξωγήινους, αφού «είναι κάτω από τη μύτη μας».</a:t>
            </a:r>
            <a:br>
              <a:rPr lang="el-GR" dirty="0" smtClean="0">
                <a:solidFill>
                  <a:schemeClr val="bg1"/>
                </a:solidFill>
                <a:latin typeface="Georgia" pitchFamily="18" charset="0"/>
              </a:rPr>
            </a:br>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kfgk.jpg"/>
          <p:cNvPicPr>
            <a:picLocks noChangeAspect="1"/>
          </p:cNvPicPr>
          <p:nvPr/>
        </p:nvPicPr>
        <p:blipFill>
          <a:blip r:embed="rId2"/>
          <a:stretch>
            <a:fillRect/>
          </a:stretch>
        </p:blipFill>
        <p:spPr>
          <a:xfrm>
            <a:off x="0" y="-1"/>
            <a:ext cx="9144000" cy="6858001"/>
          </a:xfrm>
          <a:prstGeom prst="rect">
            <a:avLst/>
          </a:prstGeom>
        </p:spPr>
      </p:pic>
      <p:sp>
        <p:nvSpPr>
          <p:cNvPr id="2" name="1 - Τίτλος"/>
          <p:cNvSpPr>
            <a:spLocks noGrp="1"/>
          </p:cNvSpPr>
          <p:nvPr>
            <p:ph type="title"/>
          </p:nvPr>
        </p:nvSpPr>
        <p:spPr>
          <a:xfrm>
            <a:off x="428596" y="2000240"/>
            <a:ext cx="8229600" cy="4857760"/>
          </a:xfrm>
        </p:spPr>
        <p:txBody>
          <a:bodyPr>
            <a:noAutofit/>
          </a:bodyPr>
          <a:lstStyle/>
          <a:p>
            <a:r>
              <a:rPr lang="el-GR" sz="2000" dirty="0" smtClean="0">
                <a:solidFill>
                  <a:schemeClr val="bg1"/>
                </a:solidFill>
                <a:latin typeface="Georgia" pitchFamily="18" charset="0"/>
              </a:rPr>
              <a:t> Δήλωσε ανοιχτά</a:t>
            </a:r>
            <a:br>
              <a:rPr lang="el-GR" sz="2000" dirty="0" smtClean="0">
                <a:solidFill>
                  <a:schemeClr val="bg1"/>
                </a:solidFill>
                <a:latin typeface="Georgia" pitchFamily="18" charset="0"/>
              </a:rPr>
            </a:br>
            <a:r>
              <a:rPr lang="el-GR" sz="2000" dirty="0" smtClean="0">
                <a:solidFill>
                  <a:schemeClr val="bg1"/>
                </a:solidFill>
                <a:latin typeface="Georgia" pitchFamily="18" charset="0"/>
              </a:rPr>
              <a:t> δισεκατομμυριούχος επιχειρηματίας, που δραστηριοποιείται στον τομέα της αεροδιαστημικής, ενώ</a:t>
            </a:r>
            <a:r>
              <a:rPr lang="en-US" sz="2000" dirty="0" smtClean="0">
                <a:solidFill>
                  <a:schemeClr val="bg1"/>
                </a:solidFill>
                <a:latin typeface="Georgia" pitchFamily="18" charset="0"/>
              </a:rPr>
              <a:t> </a:t>
            </a:r>
            <a:r>
              <a:rPr lang="el-GR" sz="2000" dirty="0" err="1" smtClean="0">
                <a:solidFill>
                  <a:schemeClr val="bg1"/>
                </a:solidFill>
                <a:latin typeface="Georgia" pitchFamily="18" charset="0"/>
              </a:rPr>
              <a:t>τονισε</a:t>
            </a:r>
            <a:r>
              <a:rPr lang="el-GR" sz="2000" dirty="0" smtClean="0">
                <a:solidFill>
                  <a:schemeClr val="bg1"/>
                </a:solidFill>
                <a:latin typeface="Georgia" pitchFamily="18" charset="0"/>
              </a:rPr>
              <a:t> ότι αδιαφορεί αν κάποιοι σπεύσουν</a:t>
            </a:r>
            <a:r>
              <a:rPr lang="en-US" sz="2000" dirty="0" smtClean="0">
                <a:solidFill>
                  <a:schemeClr val="bg1"/>
                </a:solidFill>
                <a:latin typeface="Georgia" pitchFamily="18" charset="0"/>
              </a:rPr>
              <a:t> </a:t>
            </a:r>
            <a:r>
              <a:rPr lang="el-GR" sz="2000" dirty="0" smtClean="0">
                <a:solidFill>
                  <a:schemeClr val="bg1"/>
                </a:solidFill>
                <a:latin typeface="Georgia" pitchFamily="18" charset="0"/>
              </a:rPr>
              <a:t> να τον ειρωνευτούν.</a:t>
            </a:r>
            <a:br>
              <a:rPr lang="el-GR" sz="2000" dirty="0" smtClean="0">
                <a:solidFill>
                  <a:schemeClr val="bg1"/>
                </a:solidFill>
                <a:latin typeface="Georgia" pitchFamily="18" charset="0"/>
              </a:rPr>
            </a:br>
            <a:r>
              <a:rPr lang="el-GR" sz="2000" dirty="0" smtClean="0">
                <a:solidFill>
                  <a:schemeClr val="bg1"/>
                </a:solidFill>
                <a:latin typeface="Georgia" pitchFamily="18" charset="0"/>
              </a:rPr>
              <a:t/>
            </a:r>
            <a:br>
              <a:rPr lang="el-GR" sz="2000" dirty="0" smtClean="0">
                <a:solidFill>
                  <a:schemeClr val="bg1"/>
                </a:solidFill>
                <a:latin typeface="Georgia" pitchFamily="18" charset="0"/>
              </a:rPr>
            </a:br>
            <a:r>
              <a:rPr lang="el-GR" sz="2000" dirty="0" smtClean="0">
                <a:solidFill>
                  <a:schemeClr val="bg1"/>
                </a:solidFill>
                <a:latin typeface="Georgia" pitchFamily="18" charset="0"/>
              </a:rPr>
              <a:t>Ο Ρόμπερτ </a:t>
            </a:r>
            <a:r>
              <a:rPr lang="el-GR" sz="2000" dirty="0" err="1" smtClean="0">
                <a:solidFill>
                  <a:schemeClr val="bg1"/>
                </a:solidFill>
                <a:latin typeface="Georgia" pitchFamily="18" charset="0"/>
              </a:rPr>
              <a:t>Μπίγκελοου</a:t>
            </a:r>
            <a:r>
              <a:rPr lang="el-GR" sz="2000" dirty="0" smtClean="0">
                <a:solidFill>
                  <a:schemeClr val="bg1"/>
                </a:solidFill>
                <a:latin typeface="Georgia" pitchFamily="18" charset="0"/>
              </a:rPr>
              <a:t>, του οποίου η εταιρία </a:t>
            </a:r>
            <a:r>
              <a:rPr lang="el-GR" sz="2000" dirty="0" err="1" smtClean="0">
                <a:solidFill>
                  <a:schemeClr val="bg1"/>
                </a:solidFill>
                <a:latin typeface="Georgia" pitchFamily="18" charset="0"/>
              </a:rPr>
              <a:t>Bigelow</a:t>
            </a:r>
            <a:r>
              <a:rPr lang="el-GR" sz="2000" dirty="0" smtClean="0">
                <a:solidFill>
                  <a:schemeClr val="bg1"/>
                </a:solidFill>
                <a:latin typeface="Georgia" pitchFamily="18" charset="0"/>
              </a:rPr>
              <a:t> </a:t>
            </a:r>
            <a:r>
              <a:rPr lang="el-GR" sz="2000" dirty="0" err="1" smtClean="0">
                <a:solidFill>
                  <a:schemeClr val="bg1"/>
                </a:solidFill>
                <a:latin typeface="Georgia" pitchFamily="18" charset="0"/>
              </a:rPr>
              <a:t>Aerospace</a:t>
            </a:r>
            <a:r>
              <a:rPr lang="el-GR" sz="2000" dirty="0" smtClean="0">
                <a:solidFill>
                  <a:schemeClr val="bg1"/>
                </a:solidFill>
                <a:latin typeface="Georgia" pitchFamily="18" charset="0"/>
              </a:rPr>
              <a:t> συνεργάστηκε με τη NASA στην επέκταση των κατοικήσιμων χώρων στον Διεθνή Διαστημικό Σταθμό, έκανε τις σχετικές εκτιμήσεις σε συνέντευξή του την Κυριακή στην εκπομπή «60 </a:t>
            </a:r>
            <a:r>
              <a:rPr lang="el-GR" sz="2000" dirty="0" err="1" smtClean="0">
                <a:solidFill>
                  <a:schemeClr val="bg1"/>
                </a:solidFill>
                <a:latin typeface="Georgia" pitchFamily="18" charset="0"/>
              </a:rPr>
              <a:t>Minutes</a:t>
            </a:r>
            <a:r>
              <a:rPr lang="el-GR" sz="2000" dirty="0" smtClean="0">
                <a:solidFill>
                  <a:schemeClr val="bg1"/>
                </a:solidFill>
                <a:latin typeface="Georgia" pitchFamily="18" charset="0"/>
              </a:rPr>
              <a:t>».</a:t>
            </a:r>
            <a:br>
              <a:rPr lang="el-GR" sz="2000" dirty="0" smtClean="0">
                <a:solidFill>
                  <a:schemeClr val="bg1"/>
                </a:solidFill>
                <a:latin typeface="Georgia" pitchFamily="18" charset="0"/>
              </a:rPr>
            </a:br>
            <a:r>
              <a:rPr lang="el-GR" sz="2000" dirty="0" smtClean="0">
                <a:solidFill>
                  <a:schemeClr val="bg1"/>
                </a:solidFill>
                <a:latin typeface="Georgia" pitchFamily="18" charset="0"/>
              </a:rPr>
              <a:t/>
            </a:r>
            <a:br>
              <a:rPr lang="el-GR" sz="2000" dirty="0" smtClean="0">
                <a:solidFill>
                  <a:schemeClr val="bg1"/>
                </a:solidFill>
                <a:latin typeface="Georgia" pitchFamily="18" charset="0"/>
              </a:rPr>
            </a:br>
            <a:r>
              <a:rPr lang="el-GR" sz="2000" dirty="0" smtClean="0">
                <a:solidFill>
                  <a:schemeClr val="bg1"/>
                </a:solidFill>
                <a:latin typeface="Georgia" pitchFamily="18" charset="0"/>
              </a:rPr>
              <a:t>H συζήτηση είχε εστιάσει στη συνεργασία του με την αμερικανική υπηρεσία διαστήματος προτού ο δημοσιογράφος στραφεί στη διερεύνηση της φήμης που τον θέλει να έχει εμμονή με τους εξωγήινους, καθώς ο </a:t>
            </a:r>
            <a:r>
              <a:rPr lang="el-GR" sz="2000" dirty="0" err="1" smtClean="0">
                <a:solidFill>
                  <a:schemeClr val="bg1"/>
                </a:solidFill>
                <a:latin typeface="Georgia" pitchFamily="18" charset="0"/>
              </a:rPr>
              <a:t>Μπίγκελοου</a:t>
            </a:r>
            <a:r>
              <a:rPr lang="el-GR" sz="2000" dirty="0" smtClean="0">
                <a:solidFill>
                  <a:schemeClr val="bg1"/>
                </a:solidFill>
                <a:latin typeface="Georgia" pitchFamily="18" charset="0"/>
              </a:rPr>
              <a:t> έχει αποκαλύψει ότι έχει επενδύσει «εκατομμύρια» στην έρευνα για </a:t>
            </a:r>
            <a:r>
              <a:rPr lang="el-GR" sz="2000" dirty="0" err="1" smtClean="0">
                <a:solidFill>
                  <a:schemeClr val="bg1"/>
                </a:solidFill>
                <a:latin typeface="Georgia" pitchFamily="18" charset="0"/>
              </a:rPr>
              <a:t>UFOs</a:t>
            </a:r>
            <a:r>
              <a:rPr lang="el-GR" sz="2000" dirty="0" smtClean="0">
                <a:solidFill>
                  <a:schemeClr val="bg1"/>
                </a:solidFill>
                <a:latin typeface="Georgia" pitchFamily="18" charset="0"/>
              </a:rPr>
              <a:t>.</a:t>
            </a:r>
            <a:br>
              <a:rPr lang="el-GR" sz="2000" dirty="0" smtClean="0">
                <a:solidFill>
                  <a:schemeClr val="bg1"/>
                </a:solidFill>
                <a:latin typeface="Georgia" pitchFamily="18" charset="0"/>
              </a:rPr>
            </a:br>
            <a:r>
              <a:rPr lang="el-GR" sz="1400" dirty="0" smtClean="0">
                <a:solidFill>
                  <a:schemeClr val="bg1"/>
                </a:solidFill>
                <a:latin typeface="Georgia" pitchFamily="18" charset="0"/>
              </a:rPr>
              <a:t/>
            </a:r>
            <a:br>
              <a:rPr lang="el-GR" sz="1400" dirty="0" smtClean="0">
                <a:solidFill>
                  <a:schemeClr val="bg1"/>
                </a:solidFill>
                <a:latin typeface="Georgia" pitchFamily="18" charset="0"/>
              </a:rPr>
            </a:br>
            <a:endParaRPr lang="el-GR" sz="105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 </a:t>
            </a:r>
            <a:endParaRPr lang="el-GR" dirty="0"/>
          </a:p>
        </p:txBody>
      </p:sp>
      <p:pic>
        <p:nvPicPr>
          <p:cNvPr id="4" name="3 - Εικόνα" descr="jjgj.jpg"/>
          <p:cNvPicPr>
            <a:picLocks noChangeAspect="1"/>
          </p:cNvPicPr>
          <p:nvPr/>
        </p:nvPicPr>
        <p:blipFill>
          <a:blip r:embed="rId2"/>
          <a:stretch>
            <a:fillRect/>
          </a:stretch>
        </p:blipFill>
        <p:spPr>
          <a:xfrm>
            <a:off x="0" y="0"/>
            <a:ext cx="9144000" cy="6858000"/>
          </a:xfrm>
          <a:prstGeom prst="rect">
            <a:avLst/>
          </a:prstGeom>
        </p:spPr>
      </p:pic>
      <p:sp>
        <p:nvSpPr>
          <p:cNvPr id="3" name="2 - Ορθογώνιο"/>
          <p:cNvSpPr/>
          <p:nvPr/>
        </p:nvSpPr>
        <p:spPr>
          <a:xfrm>
            <a:off x="500034" y="2786058"/>
            <a:ext cx="8286808" cy="2308324"/>
          </a:xfrm>
          <a:prstGeom prst="rect">
            <a:avLst/>
          </a:prstGeom>
        </p:spPr>
        <p:txBody>
          <a:bodyPr wrap="square">
            <a:spAutoFit/>
          </a:bodyPr>
          <a:lstStyle/>
          <a:p>
            <a:r>
              <a:rPr lang="el-GR" dirty="0" smtClean="0">
                <a:solidFill>
                  <a:schemeClr val="bg1"/>
                </a:solidFill>
                <a:latin typeface="Georgia" pitchFamily="18" charset="0"/>
              </a:rPr>
              <a:t>Ο όρος </a:t>
            </a:r>
            <a:r>
              <a:rPr lang="el-GR" b="1" dirty="0" smtClean="0">
                <a:solidFill>
                  <a:schemeClr val="bg1"/>
                </a:solidFill>
                <a:latin typeface="Georgia" pitchFamily="18" charset="0"/>
              </a:rPr>
              <a:t>Άγνωστης Ταυτότητας Ιπτάμενα Αντικείμενα</a:t>
            </a:r>
            <a:r>
              <a:rPr lang="el-GR" dirty="0" smtClean="0">
                <a:solidFill>
                  <a:schemeClr val="bg1"/>
                </a:solidFill>
                <a:latin typeface="Georgia" pitchFamily="18" charset="0"/>
              </a:rPr>
              <a:t> ( </a:t>
            </a:r>
            <a:r>
              <a:rPr lang="en-US" dirty="0" smtClean="0">
                <a:solidFill>
                  <a:schemeClr val="bg1"/>
                </a:solidFill>
                <a:latin typeface="Georgia" pitchFamily="18" charset="0"/>
              </a:rPr>
              <a:t>UFO)</a:t>
            </a:r>
            <a:r>
              <a:rPr lang="el-GR" dirty="0" smtClean="0">
                <a:solidFill>
                  <a:schemeClr val="bg1"/>
                </a:solidFill>
                <a:latin typeface="Georgia" pitchFamily="18" charset="0"/>
              </a:rPr>
              <a:t>αναφέρεται σε αντικείμενα τα οποία εμφανίζονται στον ουράνιο θόλο ή μερικές φορές και στο διάστημα, και δεν μπορούν να κατηγοριοποιηθούν σε γνωστά ανθρώπινα κατασκευάσματα ή σε αντίστοιχες δημιουργίες της φύσης.</a:t>
            </a:r>
          </a:p>
          <a:p>
            <a:r>
              <a:rPr lang="el-GR" dirty="0" smtClean="0">
                <a:solidFill>
                  <a:schemeClr val="bg1"/>
                </a:solidFill>
                <a:latin typeface="Georgia" pitchFamily="18" charset="0"/>
              </a:rPr>
              <a:t>Τα ΑΤΙΑ έχουν συνδεθεί εδώ και χρόνια με την ύπαρξη από άλλους πλανήτες και τις επισκέψεις τους στον πλανήτη μας. Κατά τη θεωρία αυτή, τα ΑΤΙΑ είναι τα μεταφορικά σκάφη (διαστημόπλοια των εξωγήινων αυτών όντων από τον πλανήτη τους στον δικό μας ή και αλλού.</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58204" cy="1071546"/>
          </a:xfrm>
        </p:spPr>
        <p:txBody>
          <a:bodyPr/>
          <a:lstStyle/>
          <a:p>
            <a:r>
              <a:rPr lang="en-US" b="1" i="1" dirty="0" smtClean="0">
                <a:solidFill>
                  <a:schemeClr val="bg1"/>
                </a:solidFill>
              </a:rPr>
              <a:t>Explorer 1</a:t>
            </a:r>
            <a:endParaRPr lang="el-GR" b="1" i="1" dirty="0">
              <a:solidFill>
                <a:schemeClr val="bg1"/>
              </a:solidFill>
            </a:endParaRPr>
          </a:p>
        </p:txBody>
      </p:sp>
      <p:sp>
        <p:nvSpPr>
          <p:cNvPr id="3" name="2 - Θέση περιεχομένου"/>
          <p:cNvSpPr>
            <a:spLocks noGrp="1"/>
          </p:cNvSpPr>
          <p:nvPr>
            <p:ph idx="1"/>
          </p:nvPr>
        </p:nvSpPr>
        <p:spPr>
          <a:xfrm>
            <a:off x="214282" y="1214422"/>
            <a:ext cx="8643998" cy="4643470"/>
          </a:xfrm>
        </p:spPr>
        <p:txBody>
          <a:bodyPr>
            <a:normAutofit fontScale="92500"/>
          </a:bodyPr>
          <a:lstStyle/>
          <a:p>
            <a:pPr algn="just">
              <a:lnSpc>
                <a:spcPct val="105000"/>
              </a:lnSpc>
              <a:spcAft>
                <a:spcPts val="1000"/>
              </a:spcAft>
              <a:buFont typeface="Wingdings" pitchFamily="2" charset="2"/>
              <a:buChar char="v"/>
            </a:pPr>
            <a:r>
              <a:rPr lang="el-GR" sz="2400" dirty="0">
                <a:solidFill>
                  <a:schemeClr val="bg1"/>
                </a:solidFill>
                <a:latin typeface="Georgia" pitchFamily="18" charset="0"/>
              </a:rPr>
              <a:t>Η απάντηση των ΗΠΑ στην Σοβιετική ένωση και στον </a:t>
            </a:r>
            <a:r>
              <a:rPr lang="en-US" sz="2400" dirty="0">
                <a:solidFill>
                  <a:schemeClr val="bg1"/>
                </a:solidFill>
                <a:latin typeface="Georgia" pitchFamily="18" charset="0"/>
              </a:rPr>
              <a:t>Sputnik</a:t>
            </a:r>
            <a:r>
              <a:rPr lang="el-GR" sz="2400" dirty="0">
                <a:solidFill>
                  <a:schemeClr val="bg1"/>
                </a:solidFill>
                <a:latin typeface="Georgia" pitchFamily="18" charset="0"/>
              </a:rPr>
              <a:t> επιτεύχθηκε τον Ιανουάριο του 1958 με τον </a:t>
            </a:r>
            <a:r>
              <a:rPr lang="en-US" sz="2400" dirty="0">
                <a:solidFill>
                  <a:schemeClr val="bg1"/>
                </a:solidFill>
                <a:latin typeface="Georgia" pitchFamily="18" charset="0"/>
              </a:rPr>
              <a:t>Explorer</a:t>
            </a:r>
            <a:r>
              <a:rPr lang="el-GR" sz="2400" dirty="0">
                <a:solidFill>
                  <a:schemeClr val="bg1"/>
                </a:solidFill>
                <a:latin typeface="Georgia" pitchFamily="18" charset="0"/>
              </a:rPr>
              <a:t> 1 μετά την αποτυχημένη προσπάθεια το Δεκέμβριο του 1957. </a:t>
            </a:r>
            <a:endParaRPr lang="el-GR" sz="2400" dirty="0" smtClean="0">
              <a:solidFill>
                <a:schemeClr val="bg1"/>
              </a:solidFill>
              <a:latin typeface="Georgia" pitchFamily="18" charset="0"/>
            </a:endParaRPr>
          </a:p>
          <a:p>
            <a:pPr algn="just">
              <a:lnSpc>
                <a:spcPct val="105000"/>
              </a:lnSpc>
              <a:spcAft>
                <a:spcPts val="1000"/>
              </a:spcAft>
              <a:buFont typeface="Wingdings" pitchFamily="2" charset="2"/>
              <a:buChar char="v"/>
            </a:pPr>
            <a:r>
              <a:rPr lang="el-GR" sz="2400" dirty="0" smtClean="0">
                <a:solidFill>
                  <a:schemeClr val="bg1"/>
                </a:solidFill>
                <a:latin typeface="Georgia" pitchFamily="18" charset="0"/>
              </a:rPr>
              <a:t>Ο </a:t>
            </a:r>
            <a:r>
              <a:rPr lang="el-GR" sz="2400" dirty="0">
                <a:solidFill>
                  <a:schemeClr val="bg1"/>
                </a:solidFill>
                <a:latin typeface="Georgia" pitchFamily="18" charset="0"/>
              </a:rPr>
              <a:t>ρόλος του δορυφόρου ήταν να παρατηρήσει τη ραδιενέργεια γύρω από την γη μέσο του εξελιγμένου, για την εποχή του, εξοπλισμό του. </a:t>
            </a:r>
            <a:endParaRPr lang="el-GR" sz="2400" dirty="0" smtClean="0">
              <a:solidFill>
                <a:schemeClr val="bg1"/>
              </a:solidFill>
              <a:latin typeface="Georgia" pitchFamily="18" charset="0"/>
            </a:endParaRPr>
          </a:p>
          <a:p>
            <a:pPr algn="just">
              <a:lnSpc>
                <a:spcPct val="105000"/>
              </a:lnSpc>
              <a:spcAft>
                <a:spcPts val="1000"/>
              </a:spcAft>
              <a:buFont typeface="Wingdings" pitchFamily="2" charset="2"/>
              <a:buChar char="v"/>
            </a:pPr>
            <a:r>
              <a:rPr lang="el-GR" sz="2400" dirty="0" smtClean="0">
                <a:solidFill>
                  <a:schemeClr val="bg1"/>
                </a:solidFill>
                <a:latin typeface="Georgia" pitchFamily="18" charset="0"/>
              </a:rPr>
              <a:t>Τα </a:t>
            </a:r>
            <a:r>
              <a:rPr lang="el-GR" sz="2400" dirty="0">
                <a:solidFill>
                  <a:schemeClr val="bg1"/>
                </a:solidFill>
                <a:latin typeface="Georgia" pitchFamily="18" charset="0"/>
              </a:rPr>
              <a:t>δεδομένα που πήρε ο </a:t>
            </a:r>
            <a:r>
              <a:rPr lang="en-US" sz="2400" dirty="0">
                <a:solidFill>
                  <a:schemeClr val="bg1"/>
                </a:solidFill>
                <a:latin typeface="Georgia" pitchFamily="18" charset="0"/>
              </a:rPr>
              <a:t>Explorer</a:t>
            </a:r>
            <a:r>
              <a:rPr lang="el-GR" sz="2400" dirty="0">
                <a:solidFill>
                  <a:schemeClr val="bg1"/>
                </a:solidFill>
                <a:latin typeface="Georgia" pitchFamily="18" charset="0"/>
              </a:rPr>
              <a:t> 1 αποτέλεσαν τα πρώτα επιστημονικά δεδομένα του διαστήματος. Τα επιτεύγματα του </a:t>
            </a:r>
            <a:r>
              <a:rPr lang="en-US" sz="2400" dirty="0">
                <a:solidFill>
                  <a:schemeClr val="bg1"/>
                </a:solidFill>
                <a:latin typeface="Georgia" pitchFamily="18" charset="0"/>
              </a:rPr>
              <a:t>Explorer</a:t>
            </a:r>
            <a:r>
              <a:rPr lang="el-GR" sz="2400" dirty="0">
                <a:solidFill>
                  <a:schemeClr val="bg1"/>
                </a:solidFill>
                <a:latin typeface="Georgia" pitchFamily="18" charset="0"/>
              </a:rPr>
              <a:t> 1 ήταν η περίοδος τροχιάς με χρόνο 114,8 λεπτά, απόγειο 1580 μίλια (2550 χιλιόμετρα) και περίγειος 222 μίλια (358 χιλιόμετρα</a:t>
            </a:r>
            <a:r>
              <a:rPr lang="el-GR" sz="2400" dirty="0" smtClean="0">
                <a:solidFill>
                  <a:schemeClr val="bg1"/>
                </a:solidFill>
                <a:latin typeface="Georgia" pitchFamily="18" charset="0"/>
              </a:rPr>
              <a:t>).</a:t>
            </a:r>
            <a:endParaRPr lang="el-GR" sz="2400" dirty="0">
              <a:solidFill>
                <a:schemeClr val="bg1"/>
              </a:solidFill>
              <a:latin typeface="Georgia" pitchFamily="18" charset="0"/>
            </a:endParaRPr>
          </a:p>
        </p:txBody>
      </p:sp>
      <p:pic>
        <p:nvPicPr>
          <p:cNvPr id="4" name="3 - Εικόνα" descr="explorer1png.png"/>
          <p:cNvPicPr>
            <a:picLocks noChangeAspect="1"/>
          </p:cNvPicPr>
          <p:nvPr/>
        </p:nvPicPr>
        <p:blipFill>
          <a:blip r:embed="rId2"/>
          <a:stretch>
            <a:fillRect/>
          </a:stretch>
        </p:blipFill>
        <p:spPr>
          <a:xfrm rot="15410733">
            <a:off x="2218979" y="3492440"/>
            <a:ext cx="1982122" cy="4369194"/>
          </a:xfrm>
          <a:prstGeom prst="rect">
            <a:avLst/>
          </a:prstGeom>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jjgj.jpg"/>
          <p:cNvPicPr>
            <a:picLocks noChangeAspect="1"/>
          </p:cNvPicPr>
          <p:nvPr/>
        </p:nvPicPr>
        <p:blipFill>
          <a:blip r:embed="rId2"/>
          <a:stretch>
            <a:fillRect/>
          </a:stretch>
        </p:blipFill>
        <p:spPr>
          <a:xfrm>
            <a:off x="0" y="0"/>
            <a:ext cx="9144000" cy="6858000"/>
          </a:xfrm>
          <a:prstGeom prst="rect">
            <a:avLst/>
          </a:prstGeom>
        </p:spPr>
      </p:pic>
      <p:sp>
        <p:nvSpPr>
          <p:cNvPr id="2" name="1 - Ορθογώνιο"/>
          <p:cNvSpPr/>
          <p:nvPr/>
        </p:nvSpPr>
        <p:spPr>
          <a:xfrm>
            <a:off x="785786" y="2500306"/>
            <a:ext cx="7572412" cy="1477328"/>
          </a:xfrm>
          <a:prstGeom prst="rect">
            <a:avLst/>
          </a:prstGeom>
        </p:spPr>
        <p:txBody>
          <a:bodyPr wrap="square">
            <a:spAutoFit/>
          </a:bodyPr>
          <a:lstStyle/>
          <a:p>
            <a:r>
              <a:rPr lang="el-GR" dirty="0" smtClean="0">
                <a:solidFill>
                  <a:schemeClr val="bg1"/>
                </a:solidFill>
                <a:latin typeface="Georgia" pitchFamily="18" charset="0"/>
              </a:rPr>
              <a:t>Έχουν αναφερθεί θεάσεις τέτοιων αντικειμένων σε όλο τον κόσμο, όπως και στην Ελλάδα. Έχουν παράξενα σχήματα, μα τα περισσότερα τείνουν να υιοθετούν συχνότερα το σχήμα τους σε δίσκο ή πούρο. Από αυτό ακριβώς το χαρακτηριστικό καθιερώθηκε διεθνώς να αναφερόμαστε σε τέτοιου είδους αντικείμενα και ως «</a:t>
            </a:r>
            <a:r>
              <a:rPr lang="el-GR" b="1" dirty="0" smtClean="0">
                <a:solidFill>
                  <a:schemeClr val="bg1"/>
                </a:solidFill>
                <a:latin typeface="Georgia" pitchFamily="18" charset="0"/>
              </a:rPr>
              <a:t>ιπτάμενοι δίσκοι</a:t>
            </a:r>
            <a:r>
              <a:rPr lang="el-GR" dirty="0" smtClean="0">
                <a:solidFill>
                  <a:schemeClr val="bg1"/>
                </a:solidFill>
                <a:latin typeface="Georgia" pitchFamily="18" charset="0"/>
              </a:rPr>
              <a:t>».</a:t>
            </a:r>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0"/>
            <a:ext cx="6400800" cy="6572272"/>
          </a:xfrm>
        </p:spPr>
        <p:txBody>
          <a:bodyPr>
            <a:normAutofit/>
          </a:bodyPr>
          <a:lstStyle/>
          <a:p>
            <a:r>
              <a:rPr lang="el-GR" dirty="0" smtClean="0">
                <a:solidFill>
                  <a:schemeClr val="bg1"/>
                </a:solidFill>
                <a:latin typeface="Georgia" pitchFamily="18" charset="0"/>
              </a:rPr>
              <a:t>ΤΙ ΕΊΝΑΙ Η ΕΞΩΓΗΙΝΗ ΖΩΗ;</a:t>
            </a:r>
          </a:p>
          <a:p>
            <a:endParaRPr lang="el-GR" dirty="0" smtClean="0">
              <a:solidFill>
                <a:schemeClr val="bg1"/>
              </a:solidFill>
              <a:latin typeface="Georgia" pitchFamily="18" charset="0"/>
            </a:endParaRPr>
          </a:p>
          <a:p>
            <a:r>
              <a:rPr lang="el-GR" dirty="0" smtClean="0">
                <a:solidFill>
                  <a:schemeClr val="bg1"/>
                </a:solidFill>
                <a:latin typeface="Georgia" pitchFamily="18" charset="0"/>
              </a:rPr>
              <a:t>Ως </a:t>
            </a:r>
            <a:r>
              <a:rPr lang="el-GR" b="1" dirty="0" smtClean="0">
                <a:solidFill>
                  <a:schemeClr val="bg1"/>
                </a:solidFill>
                <a:latin typeface="Georgia" pitchFamily="18" charset="0"/>
              </a:rPr>
              <a:t>εξωγήινη</a:t>
            </a:r>
            <a:r>
              <a:rPr lang="el-GR" dirty="0" smtClean="0">
                <a:solidFill>
                  <a:schemeClr val="bg1"/>
                </a:solidFill>
                <a:latin typeface="Georgia" pitchFamily="18" charset="0"/>
              </a:rPr>
              <a:t> ονομάζεται η ζωή η οποία δεν προέρχεται από τη Γη. Αυτή η -προς το παρόν- υποθετική μορφή ζωής μπορεί να ποικίλει από απλές μορφές που μοιάζουν με τα βακτήρια έως όντα με πολιτισμούς πολύ πιο εξελιγμένους από τον ανθρώπινο. Αν και πολλοί επιστήμονες θεωρούν ότι η εξωγήινη ζωή υπάρχει, δεν υπάρχουν μέχρις στιγμής αναμφισβήτητες αποδείξεις για την ύπαρξή της. Η επιστήμη που μελετάει την εξωγήινη ζωή είναι η εξωβιολογία, που αποτελεί κλάδο της </a:t>
            </a:r>
            <a:r>
              <a:rPr lang="el-GR" dirty="0" err="1" smtClean="0">
                <a:solidFill>
                  <a:schemeClr val="bg1"/>
                </a:solidFill>
                <a:latin typeface="Georgia" pitchFamily="18" charset="0"/>
              </a:rPr>
              <a:t>αστροβιολογίας</a:t>
            </a:r>
            <a:r>
              <a:rPr lang="el-GR" dirty="0" smtClean="0">
                <a:solidFill>
                  <a:schemeClr val="bg1"/>
                </a:solidFill>
                <a:latin typeface="Georgia" pitchFamily="18" charset="0"/>
              </a:rPr>
              <a:t>.</a:t>
            </a:r>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428652"/>
            <a:ext cx="9501222" cy="7286652"/>
          </a:xfrm>
        </p:spPr>
        <p:txBody>
          <a:bodyPr/>
          <a:lstStyle/>
          <a:p>
            <a:endParaRPr lang="el-GR" dirty="0"/>
          </a:p>
        </p:txBody>
      </p:sp>
      <p:sp>
        <p:nvSpPr>
          <p:cNvPr id="3" name="2 - Υπότιτλος"/>
          <p:cNvSpPr>
            <a:spLocks noGrp="1"/>
          </p:cNvSpPr>
          <p:nvPr>
            <p:ph type="subTitle" idx="1"/>
          </p:nvPr>
        </p:nvSpPr>
        <p:spPr/>
        <p:txBody>
          <a:bodyPr/>
          <a:lstStyle/>
          <a:p>
            <a:endParaRPr lang="el-GR" dirty="0" smtClean="0"/>
          </a:p>
          <a:p>
            <a:endParaRPr lang="el-GR" dirty="0"/>
          </a:p>
        </p:txBody>
      </p:sp>
      <p:pic>
        <p:nvPicPr>
          <p:cNvPr id="4" name="3 - Εικόνα" descr="gfj.jpg"/>
          <p:cNvPicPr>
            <a:picLocks noChangeAspect="1"/>
          </p:cNvPicPr>
          <p:nvPr/>
        </p:nvPicPr>
        <p:blipFill>
          <a:blip r:embed="rId2"/>
          <a:stretch>
            <a:fillRect/>
          </a:stretch>
        </p:blipFill>
        <p:spPr>
          <a:xfrm>
            <a:off x="0" y="0"/>
            <a:ext cx="4195664" cy="3429000"/>
          </a:xfrm>
          <a:prstGeom prst="rect">
            <a:avLst/>
          </a:prstGeom>
        </p:spPr>
      </p:pic>
      <p:pic>
        <p:nvPicPr>
          <p:cNvPr id="5" name="4 - Εικόνα" descr="uioio.jpg"/>
          <p:cNvPicPr>
            <a:picLocks noChangeAspect="1"/>
          </p:cNvPicPr>
          <p:nvPr/>
        </p:nvPicPr>
        <p:blipFill>
          <a:blip r:embed="rId3"/>
          <a:stretch>
            <a:fillRect/>
          </a:stretch>
        </p:blipFill>
        <p:spPr>
          <a:xfrm>
            <a:off x="4214810" y="0"/>
            <a:ext cx="4929190" cy="3429000"/>
          </a:xfrm>
          <a:prstGeom prst="rect">
            <a:avLst/>
          </a:prstGeom>
        </p:spPr>
      </p:pic>
      <p:pic>
        <p:nvPicPr>
          <p:cNvPr id="8" name="7 - Εικόνα" descr="αρχείο λήψης.jpg"/>
          <p:cNvPicPr>
            <a:picLocks noChangeAspect="1"/>
          </p:cNvPicPr>
          <p:nvPr/>
        </p:nvPicPr>
        <p:blipFill>
          <a:blip r:embed="rId4"/>
          <a:stretch>
            <a:fillRect/>
          </a:stretch>
        </p:blipFill>
        <p:spPr>
          <a:xfrm>
            <a:off x="0" y="3429000"/>
            <a:ext cx="4214810" cy="3429000"/>
          </a:xfrm>
          <a:prstGeom prst="rect">
            <a:avLst/>
          </a:prstGeom>
        </p:spPr>
      </p:pic>
      <p:pic>
        <p:nvPicPr>
          <p:cNvPr id="9" name="8 - Εικόνα" descr="sdfgdg.jpg"/>
          <p:cNvPicPr>
            <a:picLocks noChangeAspect="1"/>
          </p:cNvPicPr>
          <p:nvPr/>
        </p:nvPicPr>
        <p:blipFill>
          <a:blip r:embed="rId5"/>
          <a:stretch>
            <a:fillRect/>
          </a:stretch>
        </p:blipFill>
        <p:spPr>
          <a:xfrm>
            <a:off x="4214810" y="3429000"/>
            <a:ext cx="4929190" cy="3429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1071546"/>
            <a:ext cx="6572296" cy="4801314"/>
          </a:xfrm>
          <a:prstGeom prst="rect">
            <a:avLst/>
          </a:prstGeom>
        </p:spPr>
        <p:txBody>
          <a:bodyPr wrap="square">
            <a:spAutoFit/>
          </a:bodyPr>
          <a:lstStyle/>
          <a:p>
            <a:r>
              <a:rPr lang="el-GR" dirty="0" smtClean="0">
                <a:solidFill>
                  <a:schemeClr val="bg1"/>
                </a:solidFill>
                <a:latin typeface="Georgia" pitchFamily="18" charset="0"/>
              </a:rPr>
              <a:t>Σύμφωνα με μια πρόσφατη δημοσκόπηση (</a:t>
            </a:r>
            <a:r>
              <a:rPr lang="el-GR" dirty="0" err="1" smtClean="0">
                <a:solidFill>
                  <a:schemeClr val="bg1"/>
                </a:solidFill>
                <a:latin typeface="Georgia" pitchFamily="18" charset="0"/>
              </a:rPr>
              <a:t>HuffPo</a:t>
            </a:r>
            <a:r>
              <a:rPr lang="el-GR" dirty="0" smtClean="0">
                <a:solidFill>
                  <a:schemeClr val="bg1"/>
                </a:solidFill>
                <a:latin typeface="Georgia" pitchFamily="18" charset="0"/>
              </a:rPr>
              <a:t> / </a:t>
            </a:r>
            <a:r>
              <a:rPr lang="el-GR" dirty="0" err="1" smtClean="0">
                <a:solidFill>
                  <a:schemeClr val="bg1"/>
                </a:solidFill>
                <a:latin typeface="Georgia" pitchFamily="18" charset="0"/>
              </a:rPr>
              <a:t>YouGov</a:t>
            </a:r>
            <a:r>
              <a:rPr lang="el-GR" dirty="0" smtClean="0">
                <a:solidFill>
                  <a:schemeClr val="bg1"/>
                </a:solidFill>
                <a:latin typeface="Georgia" pitchFamily="18" charset="0"/>
              </a:rPr>
              <a:t>), το 48% των Αμερικανών πιστεύει ότι είναι πιθανό τα UFO να έχουν επισκεφθεί τον πλανήτη μας, ενώ μόνο το 35% των ερωτηθέντων απέρριψε εντελώς μια τέτοια ιδέα. Επιπλέον, το 10% του πληθυσμού των ΗΠΑ, λέει ότι έχει δει ένα εξωγήινο σκάφος με τα ίδια του τα μάτια.</a:t>
            </a:r>
          </a:p>
          <a:p>
            <a:r>
              <a:rPr lang="el-GR" dirty="0" smtClean="0">
                <a:solidFill>
                  <a:schemeClr val="bg1"/>
                </a:solidFill>
                <a:latin typeface="Georgia" pitchFamily="18" charset="0"/>
              </a:rPr>
              <a:t>Και ενώ το ποσοστό των ανθρώπων που ισχυρίζονται ότι έχουν απαχθεί από εξωγήινους είναι σαφώς πολύ χαμηλό, όντως τέτοιες περιπτώσεις υπάρχουν, και κάθε χρόνο ολοένα και περισσότερες ιστορίες έρχονται στο φως.</a:t>
            </a:r>
          </a:p>
          <a:p>
            <a:r>
              <a:rPr lang="el-GR" dirty="0" smtClean="0">
                <a:solidFill>
                  <a:schemeClr val="bg1"/>
                </a:solidFill>
                <a:latin typeface="Georgia" pitchFamily="18" charset="0"/>
              </a:rPr>
              <a:t>Σύμφωνα με τους παρατηρητές, τουλάχιστον 4 εκατομμύρια Αμερικανοί ταιριάζουν στο προφίλ ενός απαχθέντος. Οι περισσότεροι από όσους ισχυρίζονται ότι έπεσαν θύματα απαγωγής, πιστεύουν ότι έχουν εμφυτεύματα στο σώμα τους, τα οποία Σύμφωνα με τους παρατηρητές, τουλάχιστον 4 εκατομμύρια Αμερικανοί ταιριάζουν στο προφίλ ενός απαχθέντος. </a:t>
            </a:r>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285860"/>
            <a:ext cx="8072494" cy="4214842"/>
          </a:xfrm>
        </p:spPr>
        <p:txBody>
          <a:bodyPr>
            <a:noAutofit/>
          </a:bodyPr>
          <a:lstStyle/>
          <a:p>
            <a:r>
              <a:rPr lang="el-GR" sz="3200" b="1" i="1" dirty="0" err="1" smtClean="0">
                <a:solidFill>
                  <a:schemeClr val="bg1"/>
                </a:solidFill>
                <a:latin typeface="Georgia" pitchFamily="18" charset="0"/>
              </a:rPr>
              <a:t>Υπαρχουν</a:t>
            </a:r>
            <a:r>
              <a:rPr lang="el-GR" sz="3200" b="1" i="1" dirty="0" smtClean="0">
                <a:solidFill>
                  <a:schemeClr val="bg1"/>
                </a:solidFill>
                <a:latin typeface="Georgia" pitchFamily="18" charset="0"/>
              </a:rPr>
              <a:t> όμως </a:t>
            </a:r>
            <a:r>
              <a:rPr lang="el-GR" sz="3200" b="1" i="1" dirty="0" err="1" smtClean="0">
                <a:solidFill>
                  <a:schemeClr val="bg1"/>
                </a:solidFill>
                <a:latin typeface="Georgia" pitchFamily="18" charset="0"/>
              </a:rPr>
              <a:t>εξωγηινοι</a:t>
            </a:r>
            <a:r>
              <a:rPr lang="el-GR" sz="3200" b="1" i="1" dirty="0" smtClean="0">
                <a:solidFill>
                  <a:schemeClr val="bg1"/>
                </a:solidFill>
                <a:latin typeface="Georgia" pitchFamily="18" charset="0"/>
              </a:rPr>
              <a:t> ; </a:t>
            </a:r>
            <a:br>
              <a:rPr lang="el-GR" sz="3200" b="1" i="1" dirty="0" smtClean="0">
                <a:solidFill>
                  <a:schemeClr val="bg1"/>
                </a:solidFill>
                <a:latin typeface="Georgia" pitchFamily="18" charset="0"/>
              </a:rPr>
            </a:br>
            <a:r>
              <a:rPr lang="el-GR" sz="3200" b="1" i="1" dirty="0" smtClean="0">
                <a:solidFill>
                  <a:schemeClr val="bg1"/>
                </a:solidFill>
                <a:latin typeface="Georgia" pitchFamily="18" charset="0"/>
              </a:rPr>
              <a:t/>
            </a:r>
            <a:br>
              <a:rPr lang="el-GR" sz="3200" b="1" i="1" dirty="0" smtClean="0">
                <a:solidFill>
                  <a:schemeClr val="bg1"/>
                </a:solidFill>
                <a:latin typeface="Georgia" pitchFamily="18" charset="0"/>
              </a:rPr>
            </a:br>
            <a:r>
              <a:rPr lang="el-GR" sz="3200" b="1" i="1" dirty="0" err="1" smtClean="0">
                <a:solidFill>
                  <a:schemeClr val="bg1"/>
                </a:solidFill>
                <a:latin typeface="Georgia" pitchFamily="18" charset="0"/>
              </a:rPr>
              <a:t>Πολλοι</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ανθρωποι</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πιστευουν</a:t>
            </a:r>
            <a:r>
              <a:rPr lang="el-GR" sz="3200" b="1" i="1" dirty="0" smtClean="0">
                <a:solidFill>
                  <a:schemeClr val="bg1"/>
                </a:solidFill>
                <a:latin typeface="Georgia" pitchFamily="18" charset="0"/>
              </a:rPr>
              <a:t> στην </a:t>
            </a:r>
            <a:r>
              <a:rPr lang="el-GR" sz="3200" b="1" i="1" dirty="0" err="1" smtClean="0">
                <a:solidFill>
                  <a:schemeClr val="bg1"/>
                </a:solidFill>
                <a:latin typeface="Georgia" pitchFamily="18" charset="0"/>
              </a:rPr>
              <a:t>εξωγηινη</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ζωη</a:t>
            </a:r>
            <a:r>
              <a:rPr lang="el-GR" sz="3200" b="1" i="1" dirty="0" smtClean="0">
                <a:solidFill>
                  <a:schemeClr val="bg1"/>
                </a:solidFill>
                <a:latin typeface="Georgia" pitchFamily="18" charset="0"/>
              </a:rPr>
              <a:t> και </a:t>
            </a:r>
            <a:r>
              <a:rPr lang="el-GR" sz="3200" b="1" i="1" dirty="0" err="1" smtClean="0">
                <a:solidFill>
                  <a:schemeClr val="bg1"/>
                </a:solidFill>
                <a:latin typeface="Georgia" pitchFamily="18" charset="0"/>
              </a:rPr>
              <a:t>επιστημονες</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αφιερωνουν</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χρονια</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ερευνοντας</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αυτο</a:t>
            </a:r>
            <a:r>
              <a:rPr lang="el-GR" sz="3200" b="1" i="1" dirty="0" smtClean="0">
                <a:solidFill>
                  <a:schemeClr val="bg1"/>
                </a:solidFill>
                <a:latin typeface="Georgia" pitchFamily="18" charset="0"/>
              </a:rPr>
              <a:t> το </a:t>
            </a:r>
            <a:r>
              <a:rPr lang="el-GR" sz="3200" b="1" i="1" dirty="0" err="1" smtClean="0">
                <a:solidFill>
                  <a:schemeClr val="bg1"/>
                </a:solidFill>
                <a:latin typeface="Georgia" pitchFamily="18" charset="0"/>
              </a:rPr>
              <a:t>θεμα</a:t>
            </a:r>
            <a:r>
              <a:rPr lang="el-GR" sz="3200" b="1" i="1" dirty="0" smtClean="0">
                <a:solidFill>
                  <a:schemeClr val="bg1"/>
                </a:solidFill>
                <a:latin typeface="Georgia" pitchFamily="18" charset="0"/>
              </a:rPr>
              <a:t> … </a:t>
            </a:r>
            <a:r>
              <a:rPr lang="el-GR" sz="3200" b="1" i="1" dirty="0" err="1" smtClean="0">
                <a:solidFill>
                  <a:schemeClr val="bg1"/>
                </a:solidFill>
                <a:latin typeface="Georgia" pitchFamily="18" charset="0"/>
              </a:rPr>
              <a:t>πολλοι</a:t>
            </a:r>
            <a:r>
              <a:rPr lang="el-GR" sz="3200" b="1" i="1" dirty="0" smtClean="0">
                <a:solidFill>
                  <a:schemeClr val="bg1"/>
                </a:solidFill>
                <a:latin typeface="Georgia" pitchFamily="18" charset="0"/>
              </a:rPr>
              <a:t> όμως </a:t>
            </a:r>
            <a:r>
              <a:rPr lang="el-GR" sz="3200" b="1" i="1" dirty="0" err="1" smtClean="0">
                <a:solidFill>
                  <a:schemeClr val="bg1"/>
                </a:solidFill>
                <a:latin typeface="Georgia" pitchFamily="18" charset="0"/>
              </a:rPr>
              <a:t>διαψευδουν</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αυτες</a:t>
            </a:r>
            <a:r>
              <a:rPr lang="el-GR" sz="3200" b="1" i="1" dirty="0" smtClean="0">
                <a:solidFill>
                  <a:schemeClr val="bg1"/>
                </a:solidFill>
                <a:latin typeface="Georgia" pitchFamily="18" charset="0"/>
              </a:rPr>
              <a:t> τις </a:t>
            </a:r>
            <a:r>
              <a:rPr lang="el-GR" sz="3200" b="1" i="1" dirty="0" err="1" smtClean="0">
                <a:solidFill>
                  <a:schemeClr val="bg1"/>
                </a:solidFill>
                <a:latin typeface="Georgia" pitchFamily="18" charset="0"/>
              </a:rPr>
              <a:t>αντιληψεις</a:t>
            </a:r>
            <a:r>
              <a:rPr lang="el-GR" sz="3200" b="1" i="1" dirty="0" smtClean="0">
                <a:solidFill>
                  <a:schemeClr val="bg1"/>
                </a:solidFill>
                <a:latin typeface="Georgia" pitchFamily="18" charset="0"/>
              </a:rPr>
              <a:t> και </a:t>
            </a:r>
            <a:r>
              <a:rPr lang="el-GR" sz="3200" b="1" i="1" dirty="0" err="1" smtClean="0">
                <a:solidFill>
                  <a:schemeClr val="bg1"/>
                </a:solidFill>
                <a:latin typeface="Georgia" pitchFamily="18" charset="0"/>
              </a:rPr>
              <a:t>θεωρουν</a:t>
            </a:r>
            <a:r>
              <a:rPr lang="el-GR" sz="3200" b="1" i="1" dirty="0" smtClean="0">
                <a:solidFill>
                  <a:schemeClr val="bg1"/>
                </a:solidFill>
                <a:latin typeface="Georgia" pitchFamily="18" charset="0"/>
              </a:rPr>
              <a:t> ότι </a:t>
            </a:r>
            <a:r>
              <a:rPr lang="el-GR" sz="3200" b="1" i="1" dirty="0" err="1" smtClean="0">
                <a:solidFill>
                  <a:schemeClr val="bg1"/>
                </a:solidFill>
                <a:latin typeface="Georgia" pitchFamily="18" charset="0"/>
              </a:rPr>
              <a:t>ανηκουμε</a:t>
            </a:r>
            <a:r>
              <a:rPr lang="el-GR" sz="3200" b="1" i="1" dirty="0" smtClean="0">
                <a:solidFill>
                  <a:schemeClr val="bg1"/>
                </a:solidFill>
                <a:latin typeface="Georgia" pitchFamily="18" charset="0"/>
              </a:rPr>
              <a:t> στον </a:t>
            </a:r>
            <a:r>
              <a:rPr lang="el-GR" sz="3200" b="1" i="1" dirty="0" err="1" smtClean="0">
                <a:solidFill>
                  <a:schemeClr val="bg1"/>
                </a:solidFill>
                <a:latin typeface="Georgia" pitchFamily="18" charset="0"/>
              </a:rPr>
              <a:t>μονο</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πλανητη</a:t>
            </a:r>
            <a:r>
              <a:rPr lang="el-GR" sz="3200" b="1" i="1" dirty="0" smtClean="0">
                <a:solidFill>
                  <a:schemeClr val="bg1"/>
                </a:solidFill>
                <a:latin typeface="Georgia" pitchFamily="18" charset="0"/>
              </a:rPr>
              <a:t> με </a:t>
            </a:r>
            <a:r>
              <a:rPr lang="el-GR" sz="3200" b="1" i="1" dirty="0" err="1" smtClean="0">
                <a:solidFill>
                  <a:schemeClr val="bg1"/>
                </a:solidFill>
                <a:latin typeface="Georgia" pitchFamily="18" charset="0"/>
              </a:rPr>
              <a:t>ζωη</a:t>
            </a:r>
            <a:r>
              <a:rPr lang="el-GR" sz="3200" b="1" i="1" dirty="0" smtClean="0">
                <a:solidFill>
                  <a:schemeClr val="bg1"/>
                </a:solidFill>
                <a:latin typeface="Georgia" pitchFamily="18" charset="0"/>
              </a:rPr>
              <a:t> και </a:t>
            </a:r>
            <a:r>
              <a:rPr lang="el-GR" sz="3200" b="1" i="1" dirty="0" err="1" smtClean="0">
                <a:solidFill>
                  <a:schemeClr val="bg1"/>
                </a:solidFill>
                <a:latin typeface="Georgia" pitchFamily="18" charset="0"/>
              </a:rPr>
              <a:t>γυρω</a:t>
            </a:r>
            <a:r>
              <a:rPr lang="el-GR" sz="3200" b="1" i="1" dirty="0" smtClean="0">
                <a:solidFill>
                  <a:schemeClr val="bg1"/>
                </a:solidFill>
                <a:latin typeface="Georgia" pitchFamily="18" charset="0"/>
              </a:rPr>
              <a:t> μας στο </a:t>
            </a:r>
            <a:r>
              <a:rPr lang="el-GR" sz="3200" b="1" i="1" dirty="0" err="1" smtClean="0">
                <a:solidFill>
                  <a:schemeClr val="bg1"/>
                </a:solidFill>
                <a:latin typeface="Georgia" pitchFamily="18" charset="0"/>
              </a:rPr>
              <a:t>διαστημα</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υπαρχει</a:t>
            </a:r>
            <a:r>
              <a:rPr lang="el-GR" sz="3200" b="1" i="1" dirty="0" smtClean="0">
                <a:solidFill>
                  <a:schemeClr val="bg1"/>
                </a:solidFill>
                <a:latin typeface="Georgia" pitchFamily="18" charset="0"/>
              </a:rPr>
              <a:t> το </a:t>
            </a:r>
            <a:r>
              <a:rPr lang="el-GR" sz="3200" b="1" i="1" dirty="0" err="1" smtClean="0">
                <a:solidFill>
                  <a:schemeClr val="bg1"/>
                </a:solidFill>
                <a:latin typeface="Georgia" pitchFamily="18" charset="0"/>
              </a:rPr>
              <a:t>απολυτο</a:t>
            </a:r>
            <a:r>
              <a:rPr lang="el-GR" sz="3200" b="1" i="1" dirty="0" smtClean="0">
                <a:solidFill>
                  <a:schemeClr val="bg1"/>
                </a:solidFill>
                <a:latin typeface="Georgia" pitchFamily="18" charset="0"/>
              </a:rPr>
              <a:t> </a:t>
            </a:r>
            <a:r>
              <a:rPr lang="el-GR" sz="3200" b="1" i="1" dirty="0" err="1" smtClean="0">
                <a:solidFill>
                  <a:schemeClr val="bg1"/>
                </a:solidFill>
                <a:latin typeface="Georgia" pitchFamily="18" charset="0"/>
              </a:rPr>
              <a:t>τιποτα</a:t>
            </a:r>
            <a:r>
              <a:rPr lang="el-GR" sz="3200" b="1" i="1" dirty="0" smtClean="0">
                <a:solidFill>
                  <a:schemeClr val="bg1"/>
                </a:solidFill>
                <a:latin typeface="Georgia" pitchFamily="18" charset="0"/>
              </a:rPr>
              <a:t>.  </a:t>
            </a:r>
            <a:endParaRPr lang="el-GR" sz="3200" b="1" i="1"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74638"/>
            <a:ext cx="8543956" cy="6369072"/>
          </a:xfrm>
        </p:spPr>
        <p:txBody>
          <a:bodyPr>
            <a:normAutofit/>
          </a:bodyPr>
          <a:lstStyle/>
          <a:p>
            <a:r>
              <a:rPr lang="el-GR" sz="3200" dirty="0" smtClean="0">
                <a:solidFill>
                  <a:schemeClr val="bg1"/>
                </a:solidFill>
                <a:latin typeface="Georgia" pitchFamily="18" charset="0"/>
              </a:rPr>
              <a:t>ποια όμως είναι η αλήθεια; </a:t>
            </a:r>
            <a:br>
              <a:rPr lang="el-GR" sz="3200" dirty="0" smtClean="0">
                <a:solidFill>
                  <a:schemeClr val="bg1"/>
                </a:solidFill>
                <a:latin typeface="Georgia" pitchFamily="18" charset="0"/>
              </a:rPr>
            </a:br>
            <a:r>
              <a:rPr lang="el-GR" sz="3200" dirty="0" smtClean="0">
                <a:solidFill>
                  <a:schemeClr val="bg1"/>
                </a:solidFill>
                <a:latin typeface="Georgia" pitchFamily="18" charset="0"/>
              </a:rPr>
              <a:t/>
            </a:r>
            <a:br>
              <a:rPr lang="el-GR" sz="3200" dirty="0" smtClean="0">
                <a:solidFill>
                  <a:schemeClr val="bg1"/>
                </a:solidFill>
                <a:latin typeface="Georgia" pitchFamily="18" charset="0"/>
              </a:rPr>
            </a:br>
            <a:r>
              <a:rPr lang="el-GR" sz="3200" dirty="0" smtClean="0">
                <a:solidFill>
                  <a:schemeClr val="bg1"/>
                </a:solidFill>
                <a:latin typeface="Georgia" pitchFamily="18" charset="0"/>
              </a:rPr>
              <a:t>Το διάστημα είναι ένα θέμα που  απασχολεί όλους τους επιστήμονες παρά πολύ και μας κινεί ιδιαίτερα την περιέργεια πόσο μάλλον οι εξωγήινοι . Έτσι έχουν γίνει παρά πολλές έρευνες και κατά καιρούς έχουν σταλθεί διαστημόπλοια για να εξερευνήσουν . Τέλος έχουν εγκατασταθεί συσκευές και μηχανήματα για την συνεχή ερεύνα και παρακολούθηση των πλανητών και γενικά του σύμπαντος.</a:t>
            </a:r>
            <a:endParaRPr lang="el-GR" sz="32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dgdfg.jpg"/>
          <p:cNvPicPr>
            <a:picLocks noChangeAspect="1"/>
          </p:cNvPicPr>
          <p:nvPr/>
        </p:nvPicPr>
        <p:blipFill>
          <a:blip r:embed="rId2"/>
          <a:stretch>
            <a:fillRect/>
          </a:stretch>
        </p:blipFill>
        <p:spPr>
          <a:xfrm>
            <a:off x="714348" y="3500438"/>
            <a:ext cx="7429552" cy="3357562"/>
          </a:xfrm>
          <a:prstGeom prst="rect">
            <a:avLst/>
          </a:prstGeom>
        </p:spPr>
      </p:pic>
      <p:sp>
        <p:nvSpPr>
          <p:cNvPr id="2" name="1 - Τίτλος"/>
          <p:cNvSpPr>
            <a:spLocks noGrp="1"/>
          </p:cNvSpPr>
          <p:nvPr>
            <p:ph type="title"/>
          </p:nvPr>
        </p:nvSpPr>
        <p:spPr>
          <a:xfrm>
            <a:off x="428596" y="214290"/>
            <a:ext cx="8229600" cy="3297238"/>
          </a:xfrm>
        </p:spPr>
        <p:txBody>
          <a:bodyPr>
            <a:normAutofit/>
          </a:bodyPr>
          <a:lstStyle/>
          <a:p>
            <a:pPr algn="l"/>
            <a:r>
              <a:rPr lang="el-GR" sz="3200" b="0" dirty="0" smtClean="0">
                <a:solidFill>
                  <a:schemeClr val="bg1"/>
                </a:solidFill>
                <a:latin typeface="Georgia" pitchFamily="18" charset="0"/>
              </a:rPr>
              <a:t>Σύμφωνα με τον ισχυρισμό, η εκπρόσωπος της NASA Trish Chamberson, παραδέχτηκε πως η υπηρεσία της γνωρίζει για τους εξωγήινους, αλλά επειδή ήταν πολύ απασχολημένη με τη μελέτη της τεχνολογίας τους, απλά ξέχασαν να το αναφέρουν</a:t>
            </a:r>
            <a:endParaRPr lang="el-GR" sz="32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a:stretch>
            <a:fillRect/>
          </a:stretch>
        </p:blipFill>
        <p:spPr>
          <a:xfrm>
            <a:off x="0" y="0"/>
            <a:ext cx="9144000" cy="6846594"/>
          </a:xfrm>
          <a:prstGeom prst="rect">
            <a:avLst/>
          </a:prstGeom>
        </p:spPr>
      </p:pic>
      <p:sp>
        <p:nvSpPr>
          <p:cNvPr id="2" name="1 - Τίτλος"/>
          <p:cNvSpPr>
            <a:spLocks noGrp="1"/>
          </p:cNvSpPr>
          <p:nvPr>
            <p:ph type="title"/>
          </p:nvPr>
        </p:nvSpPr>
        <p:spPr>
          <a:xfrm>
            <a:off x="142844" y="274638"/>
            <a:ext cx="8543956" cy="6369072"/>
          </a:xfrm>
        </p:spPr>
        <p:txBody>
          <a:bodyPr>
            <a:noAutofit/>
          </a:bodyPr>
          <a:lstStyle/>
          <a:p>
            <a:r>
              <a:rPr lang="el-GR" sz="3200" b="0" dirty="0" smtClean="0">
                <a:solidFill>
                  <a:schemeClr val="bg1"/>
                </a:solidFill>
                <a:latin typeface="Georgia" pitchFamily="18" charset="0"/>
              </a:rPr>
              <a:t>Οι κυβερνήσεις κρύβουν από τον κόσμο όσα ξέρουν για τους εξωγήινους, «οι οποίοι είναι τόσοι πολλοί στον πλανήτη μας, που στον ουρανό κυκλοφορούν τόσα ΟΥΦΟ όσα και αεροπλάνα». Αυτά ισχυρίστηκε -μεταξύ άλλων- σε ομιλία του στο πανεπιστήμιο του Κάλγκαρι ο Πολ Χέλιερ, ο οποίος είχε διατελέσει υπουργός Άμυνας του Καναδά τη δεκαετία του '60, καλώντας τις κυβερνήσεις να αποκαλύψουν όσα κρύβουν στα απόρρητα αρχεία τους για τα «έως και 80 διαφορετικά είδη εξωγήινων που κυκλοφορούν ανάμεσά μας».</a:t>
            </a:r>
            <a:endParaRPr lang="el-GR" sz="32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αρχείο λήψης.jpg"/>
          <p:cNvPicPr>
            <a:picLocks noChangeAspect="1"/>
          </p:cNvPicPr>
          <p:nvPr/>
        </p:nvPicPr>
        <p:blipFill>
          <a:blip r:embed="rId2"/>
          <a:stretch>
            <a:fillRect/>
          </a:stretch>
        </p:blipFill>
        <p:spPr>
          <a:xfrm>
            <a:off x="0" y="0"/>
            <a:ext cx="4143372" cy="6858000"/>
          </a:xfrm>
          <a:prstGeom prst="rect">
            <a:avLst/>
          </a:prstGeom>
        </p:spPr>
      </p:pic>
      <p:pic>
        <p:nvPicPr>
          <p:cNvPr id="4" name="3 - Εικόνα" descr="gfngf.jpg"/>
          <p:cNvPicPr>
            <a:picLocks noChangeAspect="1"/>
          </p:cNvPicPr>
          <p:nvPr/>
        </p:nvPicPr>
        <p:blipFill>
          <a:blip r:embed="rId3"/>
          <a:stretch>
            <a:fillRect/>
          </a:stretch>
        </p:blipFill>
        <p:spPr>
          <a:xfrm>
            <a:off x="4143372" y="0"/>
            <a:ext cx="5000628" cy="6858000"/>
          </a:xfrm>
          <a:prstGeom prst="rect">
            <a:avLst/>
          </a:prstGeom>
        </p:spPr>
      </p:pic>
      <p:sp>
        <p:nvSpPr>
          <p:cNvPr id="2" name="1 - Τίτλος"/>
          <p:cNvSpPr>
            <a:spLocks noGrp="1"/>
          </p:cNvSpPr>
          <p:nvPr>
            <p:ph type="title"/>
          </p:nvPr>
        </p:nvSpPr>
        <p:spPr/>
        <p:txBody>
          <a:bodyPr/>
          <a:lstStyle/>
          <a:p>
            <a:r>
              <a:rPr lang="el-GR" dirty="0" smtClean="0">
                <a:solidFill>
                  <a:schemeClr val="bg1"/>
                </a:solidFill>
                <a:latin typeface="Georgia" pitchFamily="18" charset="0"/>
              </a:rPr>
              <a:t>Επαφή με εξωγήινους</a:t>
            </a:r>
            <a:endParaRPr lang="el-GR" dirty="0">
              <a:solidFill>
                <a:schemeClr val="bg1"/>
              </a:solidFill>
              <a:latin typeface="Georgia" pitchFamily="18" charset="0"/>
            </a:endParaRPr>
          </a:p>
        </p:txBody>
      </p:sp>
      <p:sp>
        <p:nvSpPr>
          <p:cNvPr id="3" name="2 - Ορθογώνιο"/>
          <p:cNvSpPr/>
          <p:nvPr/>
        </p:nvSpPr>
        <p:spPr>
          <a:xfrm>
            <a:off x="1142976" y="1571612"/>
            <a:ext cx="6643718" cy="4524315"/>
          </a:xfrm>
          <a:prstGeom prst="rect">
            <a:avLst/>
          </a:prstGeom>
        </p:spPr>
        <p:txBody>
          <a:bodyPr wrap="square">
            <a:spAutoFit/>
          </a:bodyPr>
          <a:lstStyle/>
          <a:p>
            <a:r>
              <a:rPr lang="el-GR" dirty="0" smtClean="0">
                <a:solidFill>
                  <a:schemeClr val="bg1"/>
                </a:solidFill>
                <a:latin typeface="Georgia" pitchFamily="18" charset="0"/>
              </a:rPr>
              <a:t>Ο Πολ Χέλιερ ο πρώην υπουργός του Καναδά και παραδέχεται ότι η μόνη επαφή που είχε με εξωγήινους ήταν ότι είδε μαζί με τη σύζυγό του ένα ΟΥΦΟ στον ουρανό του Καναδά ενώ βρίσκονταν στο εξοχικό τους κοντά στο Τορόντο. </a:t>
            </a:r>
            <a:br>
              <a:rPr lang="el-GR" dirty="0" smtClean="0">
                <a:solidFill>
                  <a:schemeClr val="bg1"/>
                </a:solidFill>
                <a:latin typeface="Georgia" pitchFamily="18" charset="0"/>
              </a:rPr>
            </a:br>
            <a:r>
              <a:rPr lang="el-GR" dirty="0" smtClean="0">
                <a:solidFill>
                  <a:schemeClr val="bg1"/>
                </a:solidFill>
                <a:latin typeface="Georgia" pitchFamily="18" charset="0"/>
              </a:rPr>
              <a:t/>
            </a:r>
            <a:br>
              <a:rPr lang="el-GR" dirty="0" smtClean="0">
                <a:solidFill>
                  <a:schemeClr val="bg1"/>
                </a:solidFill>
                <a:latin typeface="Georgia" pitchFamily="18" charset="0"/>
              </a:rPr>
            </a:br>
            <a:r>
              <a:rPr lang="el-GR" dirty="0" smtClean="0">
                <a:solidFill>
                  <a:schemeClr val="bg1"/>
                </a:solidFill>
                <a:latin typeface="Georgia" pitchFamily="18" charset="0"/>
              </a:rPr>
              <a:t>Υποστήριξε ότι το ίδιο αγνώστου ταυτότητας φωτεινό ιπτάμενο αντικείμενο εμφανίστηκε δύο συνεχόμενες μέρες -για πάνω από 20 λεπτά- προτού εξαφανιστεί με απίστευτα μεγάλη ταχύτητα. Οι λεπτομέρειες τις οποίες φαίνεται να γνωρίζει για τους επισκέπτες του πλανήτη μας αποδίδονται σε πληροφορίες που έχει αντλήσει από τους μηχανισμούς που κρατούν απόρρητα τα στοιχεία για τους εξωγήινους. Βασισμένος σε αυτές, υποστηρίζει ότι μπορεί να υπάρχουν έως και 80 διαφορετικά είδη, κάποια από τα οποία «μοιάζουν σαν εμάς και μπορεί να περπατήσουν στον δρόμο χωρίς να καταλάβεις ότι δίπλα σου πέρασε κάτι τέτοιο».</a:t>
            </a:r>
            <a:endParaRPr lang="el-GR"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928670"/>
            <a:ext cx="8229600" cy="4429156"/>
          </a:xfrm>
        </p:spPr>
        <p:txBody>
          <a:bodyPr>
            <a:normAutofit/>
          </a:bodyPr>
          <a:lstStyle/>
          <a:p>
            <a:r>
              <a:rPr lang="el-GR" sz="3600" dirty="0" smtClean="0">
                <a:solidFill>
                  <a:schemeClr val="bg1"/>
                </a:solidFill>
                <a:latin typeface="Georgia" pitchFamily="18" charset="0"/>
              </a:rPr>
              <a:t>Είναι κάτι σίγουρο και αποδεδειγμένο ; </a:t>
            </a:r>
            <a:br>
              <a:rPr lang="el-GR" sz="3600" dirty="0" smtClean="0">
                <a:solidFill>
                  <a:schemeClr val="bg1"/>
                </a:solidFill>
                <a:latin typeface="Georgia" pitchFamily="18" charset="0"/>
              </a:rPr>
            </a:br>
            <a:r>
              <a:rPr lang="el-GR" sz="3600" dirty="0" smtClean="0">
                <a:solidFill>
                  <a:schemeClr val="bg1"/>
                </a:solidFill>
                <a:latin typeface="Georgia" pitchFamily="18" charset="0"/>
              </a:rPr>
              <a:t/>
            </a:r>
            <a:br>
              <a:rPr lang="el-GR" sz="3600" dirty="0" smtClean="0">
                <a:solidFill>
                  <a:schemeClr val="bg1"/>
                </a:solidFill>
                <a:latin typeface="Georgia" pitchFamily="18" charset="0"/>
              </a:rPr>
            </a:br>
            <a:r>
              <a:rPr lang="el-GR" sz="3600" dirty="0" smtClean="0">
                <a:solidFill>
                  <a:schemeClr val="bg1"/>
                </a:solidFill>
                <a:latin typeface="Georgia" pitchFamily="18" charset="0"/>
              </a:rPr>
              <a:t/>
            </a:r>
            <a:br>
              <a:rPr lang="el-GR" sz="3600" dirty="0" smtClean="0">
                <a:solidFill>
                  <a:schemeClr val="bg1"/>
                </a:solidFill>
                <a:latin typeface="Georgia" pitchFamily="18" charset="0"/>
              </a:rPr>
            </a:br>
            <a:r>
              <a:rPr lang="el-GR" sz="3600" dirty="0" smtClean="0">
                <a:solidFill>
                  <a:schemeClr val="bg1"/>
                </a:solidFill>
                <a:latin typeface="Georgia" pitchFamily="18" charset="0"/>
              </a:rPr>
              <a:t>Η απάντηση είναι όχι..δεν ξέρουμε τίποτα με ακρίβεια για την ύπαρξη εξωγήινων παρόλα αυτά υπάρχουν βάσιμες έρευνες και πληροφορίες για αυτό το θέμα. </a:t>
            </a:r>
            <a:endParaRPr lang="el-GR" sz="3600" dirty="0">
              <a:solidFill>
                <a:schemeClr val="bg1"/>
              </a:solidFill>
              <a:latin typeface="Georgia" pitchFamily="18" charset="0"/>
            </a:endParaRPr>
          </a:p>
        </p:txBody>
      </p:sp>
      <p:sp>
        <p:nvSpPr>
          <p:cNvPr id="4" name="3 - TextBox"/>
          <p:cNvSpPr txBox="1"/>
          <p:nvPr/>
        </p:nvSpPr>
        <p:spPr>
          <a:xfrm>
            <a:off x="7358082" y="5786454"/>
            <a:ext cx="1643074" cy="369332"/>
          </a:xfrm>
          <a:prstGeom prst="rect">
            <a:avLst/>
          </a:prstGeom>
          <a:noFill/>
        </p:spPr>
        <p:txBody>
          <a:bodyPr wrap="square" rtlCol="0">
            <a:spAutoFit/>
          </a:bodyPr>
          <a:lstStyle/>
          <a:p>
            <a:r>
              <a:rPr lang="el-GR" dirty="0" smtClean="0">
                <a:hlinkClick r:id="rId2" action="ppaction://hlinksldjump"/>
              </a:rPr>
              <a:t>Επιλογές</a:t>
            </a:r>
            <a:endParaRPr lang="el-G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vostok1png.png"/>
          <p:cNvPicPr>
            <a:picLocks noChangeAspect="1"/>
          </p:cNvPicPr>
          <p:nvPr/>
        </p:nvPicPr>
        <p:blipFill>
          <a:blip r:embed="rId2" cstate="email"/>
          <a:stretch>
            <a:fillRect/>
          </a:stretch>
        </p:blipFill>
        <p:spPr>
          <a:xfrm>
            <a:off x="5000628" y="3429000"/>
            <a:ext cx="3714776" cy="2958671"/>
          </a:xfrm>
          <a:prstGeom prst="rect">
            <a:avLst/>
          </a:prstGeom>
        </p:spPr>
      </p:pic>
      <p:sp>
        <p:nvSpPr>
          <p:cNvPr id="2" name="1 - Τίτλος"/>
          <p:cNvSpPr>
            <a:spLocks noGrp="1"/>
          </p:cNvSpPr>
          <p:nvPr>
            <p:ph type="title"/>
          </p:nvPr>
        </p:nvSpPr>
        <p:spPr>
          <a:xfrm>
            <a:off x="457200" y="-214338"/>
            <a:ext cx="8229600" cy="1214422"/>
          </a:xfrm>
        </p:spPr>
        <p:txBody>
          <a:bodyPr>
            <a:normAutofit/>
          </a:bodyPr>
          <a:lstStyle/>
          <a:p>
            <a:r>
              <a:rPr lang="el-GR" sz="4000" b="1" i="1" dirty="0" smtClean="0">
                <a:solidFill>
                  <a:schemeClr val="bg1"/>
                </a:solidFill>
              </a:rPr>
              <a:t>Βόστοκ 1</a:t>
            </a:r>
            <a:endParaRPr lang="el-GR" sz="4000" b="1" i="1" dirty="0">
              <a:solidFill>
                <a:schemeClr val="bg1"/>
              </a:solidFill>
            </a:endParaRPr>
          </a:p>
        </p:txBody>
      </p:sp>
      <p:sp>
        <p:nvSpPr>
          <p:cNvPr id="3" name="2 - Θέση περιεχομένου"/>
          <p:cNvSpPr>
            <a:spLocks noGrp="1"/>
          </p:cNvSpPr>
          <p:nvPr>
            <p:ph idx="1"/>
          </p:nvPr>
        </p:nvSpPr>
        <p:spPr>
          <a:xfrm>
            <a:off x="214282" y="928670"/>
            <a:ext cx="8786842" cy="5643602"/>
          </a:xfrm>
        </p:spPr>
        <p:txBody>
          <a:bodyPr>
            <a:noAutofit/>
          </a:bodyPr>
          <a:lstStyle/>
          <a:p>
            <a:pPr>
              <a:buFont typeface="Wingdings" pitchFamily="2" charset="2"/>
              <a:buChar char="v"/>
            </a:pPr>
            <a:r>
              <a:rPr lang="el-GR" sz="2400" dirty="0">
                <a:solidFill>
                  <a:schemeClr val="bg1"/>
                </a:solidFill>
                <a:latin typeface="Georgia" pitchFamily="18" charset="0"/>
              </a:rPr>
              <a:t>Ο Gagarin απογειώθηκε με το Vostok 1 στις 12 Απριλίου του </a:t>
            </a:r>
            <a:r>
              <a:rPr lang="el-GR" sz="2400" dirty="0" smtClean="0">
                <a:solidFill>
                  <a:schemeClr val="bg1"/>
                </a:solidFill>
                <a:latin typeface="Georgia" pitchFamily="18" charset="0"/>
              </a:rPr>
              <a:t>1961. Η </a:t>
            </a:r>
            <a:r>
              <a:rPr lang="el-GR" sz="2400" dirty="0">
                <a:solidFill>
                  <a:schemeClr val="bg1"/>
                </a:solidFill>
                <a:latin typeface="Georgia" pitchFamily="18" charset="0"/>
              </a:rPr>
              <a:t>συνολική διάρκεια της αποστολής ήταν λιγότερο από 2 ώρες, 108 λεπτά</a:t>
            </a:r>
            <a:r>
              <a:rPr lang="el-GR" sz="2400" dirty="0" smtClean="0">
                <a:solidFill>
                  <a:schemeClr val="bg1"/>
                </a:solidFill>
                <a:latin typeface="Georgia" pitchFamily="18" charset="0"/>
              </a:rPr>
              <a:t>. Σύμφωνα </a:t>
            </a:r>
            <a:r>
              <a:rPr lang="el-GR" sz="2400" dirty="0">
                <a:solidFill>
                  <a:schemeClr val="bg1"/>
                </a:solidFill>
                <a:latin typeface="Georgia" pitchFamily="18" charset="0"/>
              </a:rPr>
              <a:t>με τους επιστήμονες, οι πιθανότητες επιβίωσης του ήταν μόλις 5%, με την επιστροφή του στη Γη να φαντάζει μάλλον απίθανη. </a:t>
            </a:r>
            <a:endParaRPr lang="el-GR" sz="2400" dirty="0" smtClean="0">
              <a:solidFill>
                <a:schemeClr val="bg1"/>
              </a:solidFill>
              <a:latin typeface="Georgia" pitchFamily="18" charset="0"/>
            </a:endParaRPr>
          </a:p>
          <a:p>
            <a:pPr>
              <a:buFont typeface="Wingdings" pitchFamily="2" charset="2"/>
              <a:buChar char="v"/>
            </a:pPr>
            <a:r>
              <a:rPr lang="el-GR" sz="2400" dirty="0" smtClean="0">
                <a:solidFill>
                  <a:schemeClr val="bg1"/>
                </a:solidFill>
                <a:latin typeface="Georgia" pitchFamily="18" charset="0"/>
              </a:rPr>
              <a:t>Μετά </a:t>
            </a:r>
            <a:r>
              <a:rPr lang="el-GR" sz="2400" dirty="0">
                <a:solidFill>
                  <a:schemeClr val="bg1"/>
                </a:solidFill>
                <a:latin typeface="Georgia" pitchFamily="18" charset="0"/>
              </a:rPr>
              <a:t>από 67 λεπτά σε τροχιά ο Γκαγκάριν δεν προσγειώθηκε μαζί με την κάψουλα, αλλά χρησιμοποίησε το εκτινασσόμενο κάθισμά του σε ύψος 7 </a:t>
            </a:r>
            <a:r>
              <a:rPr lang="el-GR" sz="2400" dirty="0" smtClean="0">
                <a:solidFill>
                  <a:schemeClr val="bg1"/>
                </a:solidFill>
                <a:latin typeface="Georgia" pitchFamily="18" charset="0"/>
              </a:rPr>
              <a:t>χιλιομέτρων. </a:t>
            </a:r>
            <a:r>
              <a:rPr lang="el-GR" sz="2400" dirty="0">
                <a:solidFill>
                  <a:schemeClr val="bg1"/>
                </a:solidFill>
                <a:latin typeface="Georgia" pitchFamily="18" charset="0"/>
              </a:rPr>
              <a:t>Αποτέλεσμα, λοιπόν</a:t>
            </a:r>
            <a:r>
              <a:rPr lang="el-GR" sz="2400" dirty="0" smtClean="0">
                <a:solidFill>
                  <a:schemeClr val="bg1"/>
                </a:solidFill>
                <a:latin typeface="Georgia" pitchFamily="18" charset="0"/>
              </a:rPr>
              <a:t>,</a:t>
            </a:r>
            <a:endParaRPr lang="en-US" sz="2400" dirty="0" smtClean="0">
              <a:solidFill>
                <a:schemeClr val="bg1"/>
              </a:solidFill>
              <a:latin typeface="Georgia" pitchFamily="18" charset="0"/>
            </a:endParaRPr>
          </a:p>
          <a:p>
            <a:pPr>
              <a:buNone/>
            </a:pPr>
            <a:r>
              <a:rPr lang="en-US" sz="2400" dirty="0" smtClean="0">
                <a:solidFill>
                  <a:schemeClr val="bg1"/>
                </a:solidFill>
                <a:latin typeface="Georgia" pitchFamily="18" charset="0"/>
              </a:rPr>
              <a:t>     </a:t>
            </a:r>
            <a:r>
              <a:rPr lang="el-GR" sz="2400" dirty="0" smtClean="0">
                <a:solidFill>
                  <a:schemeClr val="bg1"/>
                </a:solidFill>
                <a:latin typeface="Georgia" pitchFamily="18" charset="0"/>
              </a:rPr>
              <a:t>η </a:t>
            </a:r>
            <a:r>
              <a:rPr lang="el-GR" sz="2400" dirty="0">
                <a:solidFill>
                  <a:schemeClr val="bg1"/>
                </a:solidFill>
                <a:latin typeface="Georgia" pitchFamily="18" charset="0"/>
              </a:rPr>
              <a:t>πτήση αυτή να «ανοίξει το δρόμο για την </a:t>
            </a:r>
            <a:endParaRPr lang="en-US" sz="2400" dirty="0" smtClean="0">
              <a:solidFill>
                <a:schemeClr val="bg1"/>
              </a:solidFill>
              <a:latin typeface="Georgia" pitchFamily="18" charset="0"/>
            </a:endParaRPr>
          </a:p>
          <a:p>
            <a:pPr>
              <a:buNone/>
            </a:pPr>
            <a:r>
              <a:rPr lang="en-US" sz="2400" dirty="0" smtClean="0">
                <a:solidFill>
                  <a:schemeClr val="bg1"/>
                </a:solidFill>
                <a:latin typeface="Georgia" pitchFamily="18" charset="0"/>
              </a:rPr>
              <a:t>     </a:t>
            </a:r>
            <a:r>
              <a:rPr lang="el-GR" sz="2400" dirty="0" smtClean="0">
                <a:solidFill>
                  <a:schemeClr val="bg1"/>
                </a:solidFill>
                <a:latin typeface="Georgia" pitchFamily="18" charset="0"/>
              </a:rPr>
              <a:t>κατάκτηση </a:t>
            </a:r>
            <a:r>
              <a:rPr lang="el-GR" sz="2400" dirty="0">
                <a:solidFill>
                  <a:schemeClr val="bg1"/>
                </a:solidFill>
                <a:latin typeface="Georgia" pitchFamily="18" charset="0"/>
              </a:rPr>
              <a:t>του διαστήματος». </a:t>
            </a:r>
            <a:endParaRPr lang="el-GR" sz="2400" dirty="0" smtClean="0">
              <a:solidFill>
                <a:schemeClr val="bg1"/>
              </a:solidFill>
              <a:latin typeface="Georgia" pitchFamily="18" charset="0"/>
            </a:endParaRPr>
          </a:p>
          <a:p>
            <a:pPr>
              <a:buFont typeface="Wingdings" pitchFamily="2" charset="2"/>
              <a:buChar char="v"/>
            </a:pPr>
            <a:r>
              <a:rPr lang="el-GR" sz="2400" dirty="0" smtClean="0">
                <a:solidFill>
                  <a:schemeClr val="bg1"/>
                </a:solidFill>
                <a:latin typeface="Georgia" pitchFamily="18" charset="0"/>
              </a:rPr>
              <a:t>Ο </a:t>
            </a:r>
            <a:r>
              <a:rPr lang="el-GR" sz="2400" dirty="0">
                <a:solidFill>
                  <a:schemeClr val="bg1"/>
                </a:solidFill>
                <a:latin typeface="Georgia" pitchFamily="18" charset="0"/>
              </a:rPr>
              <a:t>Gagarin απέκτησε παγκόσμια </a:t>
            </a:r>
            <a:r>
              <a:rPr lang="el-GR" sz="2400" dirty="0" smtClean="0">
                <a:solidFill>
                  <a:schemeClr val="bg1"/>
                </a:solidFill>
                <a:latin typeface="Georgia" pitchFamily="18" charset="0"/>
              </a:rPr>
              <a:t>φήμη.</a:t>
            </a:r>
            <a:endParaRPr lang="en-US" sz="2400" dirty="0" smtClean="0">
              <a:solidFill>
                <a:schemeClr val="bg1"/>
              </a:solidFill>
              <a:latin typeface="Georgia" pitchFamily="18" charset="0"/>
            </a:endParaRPr>
          </a:p>
          <a:p>
            <a:pPr>
              <a:buNone/>
            </a:pPr>
            <a:r>
              <a:rPr lang="en-US" sz="2400" dirty="0" smtClean="0">
                <a:solidFill>
                  <a:schemeClr val="bg1"/>
                </a:solidFill>
                <a:latin typeface="Georgia" pitchFamily="18" charset="0"/>
              </a:rPr>
              <a:t>      </a:t>
            </a:r>
            <a:r>
              <a:rPr lang="el-GR" sz="2400" dirty="0" smtClean="0">
                <a:solidFill>
                  <a:schemeClr val="bg1"/>
                </a:solidFill>
                <a:latin typeface="Georgia" pitchFamily="18" charset="0"/>
              </a:rPr>
              <a:t>Σκοτώθηκε </a:t>
            </a:r>
            <a:r>
              <a:rPr lang="el-GR" sz="2400" dirty="0">
                <a:solidFill>
                  <a:schemeClr val="bg1"/>
                </a:solidFill>
                <a:latin typeface="Georgia" pitchFamily="18" charset="0"/>
              </a:rPr>
              <a:t>μαζί με τον εκπαιδευτή του σε μια πτήση ρουτίνας, στις 27 Μαρτίου 1968. </a:t>
            </a:r>
            <a:r>
              <a:rPr lang="el-GR" sz="2400" dirty="0" smtClean="0">
                <a:solidFill>
                  <a:schemeClr val="bg1"/>
                </a:solidFill>
                <a:latin typeface="Georgia" pitchFamily="18" charset="0"/>
              </a:rPr>
              <a:t>Ο </a:t>
            </a:r>
            <a:r>
              <a:rPr lang="el-GR" sz="2400" dirty="0">
                <a:solidFill>
                  <a:schemeClr val="bg1"/>
                </a:solidFill>
                <a:latin typeface="Georgia" pitchFamily="18" charset="0"/>
              </a:rPr>
              <a:t>θάνατος του δημιούργησε πολλές συνομωσίες αλλά σίγουρα αποτέλεσε μια τραγική ειρωνεία</a:t>
            </a:r>
            <a:r>
              <a:rPr lang="el-GR" sz="2400" dirty="0" smtClean="0">
                <a:solidFill>
                  <a:schemeClr val="bg1"/>
                </a:solidFill>
                <a:latin typeface="Georgia" pitchFamily="18" charset="0"/>
              </a:rPr>
              <a:t>.</a:t>
            </a:r>
            <a:endParaRPr lang="el-GR" sz="2400" dirty="0">
              <a:solidFill>
                <a:schemeClr val="bg1"/>
              </a:solidFill>
              <a:latin typeface="Georgia" pitchFamily="18" charset="0"/>
            </a:endParaRPr>
          </a:p>
          <a:p>
            <a:endParaRPr lang="el-GR" sz="22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500034" y="500042"/>
            <a:ext cx="8305800" cy="1981200"/>
          </a:xfrm>
        </p:spPr>
        <p:txBody>
          <a:bodyPr/>
          <a:lstStyle/>
          <a:p>
            <a:pPr lvl="0"/>
            <a:r>
              <a:rPr lang="el-GR" b="1" dirty="0" smtClean="0">
                <a:ln>
                  <a:noFill/>
                </a:ln>
                <a:solidFill>
                  <a:schemeClr val="bg1"/>
                </a:solidFill>
                <a:effectLst/>
                <a:latin typeface="Georgia" pitchFamily="18" charset="0"/>
                <a:ea typeface="Arial Unicode MS" pitchFamily="34" charset="-128"/>
                <a:cs typeface="Times New Roman" pitchFamily="18" charset="0"/>
              </a:rPr>
              <a:t>ΥΠΑΡΧΕΙ ΖΩΗ ΣΕ ΑΛΛΟΥΣ ΠΛΑΝΗΤΕΣ </a:t>
            </a:r>
            <a:r>
              <a:rPr b="1" smtClean="0">
                <a:solidFill>
                  <a:schemeClr val="bg1"/>
                </a:solidFill>
                <a:latin typeface="Georgia" pitchFamily="18" charset="0"/>
                <a:ea typeface="Arial Unicode MS" pitchFamily="34" charset="-128"/>
                <a:cs typeface="Times New Roman" pitchFamily="18" charset="0"/>
              </a:rPr>
              <a:t>?</a:t>
            </a:r>
            <a:r>
              <a:rPr lang="el-GR" dirty="0" smtClean="0">
                <a:ln>
                  <a:noFill/>
                </a:ln>
                <a:solidFill>
                  <a:schemeClr val="bg1"/>
                </a:solidFill>
                <a:effectLst/>
                <a:latin typeface="Arial" pitchFamily="34" charset="0"/>
              </a:rPr>
              <a:t/>
            </a:r>
            <a:br>
              <a:rPr lang="el-GR" dirty="0" smtClean="0">
                <a:ln>
                  <a:noFill/>
                </a:ln>
                <a:solidFill>
                  <a:schemeClr val="bg1"/>
                </a:solidFill>
                <a:effectLst/>
                <a:latin typeface="Arial" pitchFamily="34" charset="0"/>
              </a:rPr>
            </a:br>
            <a:endParaRPr lang="el-GR" dirty="0"/>
          </a:p>
        </p:txBody>
      </p:sp>
      <p:sp>
        <p:nvSpPr>
          <p:cNvPr id="6" name="5 - Ορθογώνιο"/>
          <p:cNvSpPr/>
          <p:nvPr/>
        </p:nvSpPr>
        <p:spPr>
          <a:xfrm>
            <a:off x="2071670" y="2214554"/>
            <a:ext cx="4572000" cy="923330"/>
          </a:xfrm>
          <a:prstGeom prst="rect">
            <a:avLst/>
          </a:prstGeom>
        </p:spPr>
        <p:txBody>
          <a:bodyPr>
            <a:spAutoFit/>
          </a:bodyPr>
          <a:lstStyle/>
          <a:p>
            <a:pPr lvl="0" fontAlgn="base">
              <a:spcBef>
                <a:spcPct val="0"/>
              </a:spcBef>
              <a:spcAft>
                <a:spcPct val="0"/>
              </a:spcAft>
              <a:buFontTx/>
              <a:buChar char="-"/>
            </a:pP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ΣΥΓΓΡΑΦΕΙΣ :</a:t>
            </a:r>
            <a:r>
              <a:rPr kumimoji="0" lang="en-US"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Καίτη Μουχαμέτι , </a:t>
            </a:r>
            <a:r>
              <a:rPr kumimoji="0" lang="en-US"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Ειρήνη</a:t>
            </a:r>
            <a:r>
              <a:rPr kumimoji="0" lang="en-US" b="1" i="0" u="none" strike="noStrike" cap="none" normalizeH="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Νίνου Ελιάνα Νόγκα </a:t>
            </a:r>
            <a:r>
              <a:rPr kumimoji="0" lang="en-US"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n-US"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p>
          <a:p>
            <a:pPr lvl="0" fontAlgn="base">
              <a:spcBef>
                <a:spcPct val="0"/>
              </a:spcBef>
              <a:spcAft>
                <a:spcPct val="0"/>
              </a:spcAft>
            </a:pP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Έλενα Νούρι </a:t>
            </a:r>
            <a:endParaRPr kumimoji="0" lang="el-GR" b="0" i="0" u="none" strike="noStrike" cap="none" normalizeH="0" baseline="0" dirty="0" smtClean="0">
              <a:ln>
                <a:noFill/>
              </a:ln>
              <a:solidFill>
                <a:schemeClr val="bg1"/>
              </a:solidFill>
              <a:effectLst/>
              <a:latin typeface="Georgia" pitchFamily="18" charset="0"/>
            </a:endParaRPr>
          </a:p>
        </p:txBody>
      </p:sp>
      <p:sp>
        <p:nvSpPr>
          <p:cNvPr id="7" name="6 - Ορθογώνιο"/>
          <p:cNvSpPr/>
          <p:nvPr/>
        </p:nvSpPr>
        <p:spPr>
          <a:xfrm>
            <a:off x="2428860" y="3857628"/>
            <a:ext cx="4572000" cy="646331"/>
          </a:xfrm>
          <a:prstGeom prst="rect">
            <a:avLst/>
          </a:prstGeom>
        </p:spPr>
        <p:txBody>
          <a:bodyPr>
            <a:spAutoFit/>
          </a:bodyPr>
          <a:lstStyle/>
          <a:p>
            <a:r>
              <a:rPr lang="el-GR" b="1" dirty="0" smtClean="0">
                <a:solidFill>
                  <a:schemeClr val="bg1"/>
                </a:solidFill>
                <a:latin typeface="Georgia" pitchFamily="18" charset="0"/>
              </a:rPr>
              <a:t>Υπεύθυνος καθηγητής : Παπακωνσταντίνου Αποστόλης</a:t>
            </a:r>
            <a:endParaRPr lang="el-GR" dirty="0">
              <a:solidFill>
                <a:schemeClr val="bg1"/>
              </a:solidFill>
              <a:latin typeface="Georgia" pitchFamily="18" charset="0"/>
            </a:endParaRPr>
          </a:p>
        </p:txBody>
      </p:sp>
      <p:sp>
        <p:nvSpPr>
          <p:cNvPr id="8" name="7 - Ορθογώνιο"/>
          <p:cNvSpPr/>
          <p:nvPr/>
        </p:nvSpPr>
        <p:spPr>
          <a:xfrm>
            <a:off x="2357422" y="4714884"/>
            <a:ext cx="4485523" cy="369332"/>
          </a:xfrm>
          <a:prstGeom prst="rect">
            <a:avLst/>
          </a:prstGeom>
        </p:spPr>
        <p:txBody>
          <a:bodyPr wrap="none">
            <a:spAutoFit/>
          </a:bodyPr>
          <a:lstStyle/>
          <a:p>
            <a:r>
              <a:rPr lang="el-GR" b="1" dirty="0" smtClean="0">
                <a:solidFill>
                  <a:schemeClr val="bg1"/>
                </a:solidFill>
                <a:latin typeface="Georgia" pitchFamily="18" charset="0"/>
              </a:rPr>
              <a:t>- Σχολείο : 3ο ΓΕΛ Παλαιού Φαλήρου</a:t>
            </a:r>
            <a:endParaRPr lang="el-GR" dirty="0">
              <a:solidFill>
                <a:schemeClr val="bg1"/>
              </a:solidFill>
              <a:latin typeface="Georgia" pitchFamily="18" charset="0"/>
            </a:endParaRPr>
          </a:p>
        </p:txBody>
      </p:sp>
      <p:sp>
        <p:nvSpPr>
          <p:cNvPr id="9" name="8 - Ορθογώνιο"/>
          <p:cNvSpPr/>
          <p:nvPr/>
        </p:nvSpPr>
        <p:spPr>
          <a:xfrm>
            <a:off x="2714612" y="5286388"/>
            <a:ext cx="3587842" cy="369332"/>
          </a:xfrm>
          <a:prstGeom prst="rect">
            <a:avLst/>
          </a:prstGeom>
        </p:spPr>
        <p:txBody>
          <a:bodyPr wrap="none">
            <a:spAutoFit/>
          </a:bodyPr>
          <a:lstStyle/>
          <a:p>
            <a:pPr lvl="0" fontAlgn="base">
              <a:spcBef>
                <a:spcPct val="0"/>
              </a:spcBef>
              <a:spcAft>
                <a:spcPct val="0"/>
              </a:spcAft>
            </a:pPr>
            <a:r>
              <a:rPr kumimoji="0" lang="en-US"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Έτος</a:t>
            </a:r>
            <a:r>
              <a:rPr kumimoji="0" lang="el-GR" sz="1200"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 </a:t>
            </a:r>
            <a:r>
              <a:rPr kumimoji="0" lang="el-GR" b="1"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Υποβολής : 2017-2018 </a:t>
            </a:r>
            <a:endParaRPr kumimoji="0" lang="el-GR" b="0" i="0" u="none" strike="noStrike" cap="none" normalizeH="0" baseline="0" dirty="0" smtClean="0">
              <a:ln>
                <a:noFill/>
              </a:ln>
              <a:solidFill>
                <a:schemeClr val="bg1"/>
              </a:solidFill>
              <a:effectLst/>
              <a:latin typeface="Georgia" pitchFamily="18" charset="0"/>
            </a:endParaRPr>
          </a:p>
        </p:txBody>
      </p:sp>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57166"/>
            <a:ext cx="8229600" cy="1219200"/>
          </a:xfrm>
        </p:spPr>
        <p:txBody>
          <a:bodyPr>
            <a:noAutofit/>
          </a:bodyPr>
          <a:lstStyle/>
          <a:p>
            <a:pPr algn="ctr"/>
            <a:r>
              <a:rPr lang="el-GR" sz="4400" b="1" u="sng" dirty="0" smtClean="0">
                <a:solidFill>
                  <a:schemeClr val="bg1"/>
                </a:solidFill>
                <a:latin typeface="Georgia" pitchFamily="18" charset="0"/>
              </a:rPr>
              <a:t>Περίληψη</a:t>
            </a:r>
            <a:br>
              <a:rPr lang="el-GR" sz="4400" b="1" u="sng" dirty="0" smtClean="0">
                <a:solidFill>
                  <a:schemeClr val="bg1"/>
                </a:solidFill>
                <a:latin typeface="Georgia" pitchFamily="18" charset="0"/>
              </a:rPr>
            </a:br>
            <a:endParaRPr lang="el-GR" sz="4400" dirty="0">
              <a:latin typeface="Georgia" pitchFamily="18" charset="0"/>
            </a:endParaRPr>
          </a:p>
        </p:txBody>
      </p:sp>
      <p:sp>
        <p:nvSpPr>
          <p:cNvPr id="5" name="4 - Ορθογώνιο"/>
          <p:cNvSpPr/>
          <p:nvPr/>
        </p:nvSpPr>
        <p:spPr>
          <a:xfrm>
            <a:off x="1643042" y="1571612"/>
            <a:ext cx="6143668" cy="3046988"/>
          </a:xfrm>
          <a:prstGeom prst="rect">
            <a:avLst/>
          </a:prstGeom>
        </p:spPr>
        <p:txBody>
          <a:bodyPr wrap="square">
            <a:spAutoFit/>
          </a:bodyPr>
          <a:lstStyle/>
          <a:p>
            <a:r>
              <a:rPr lang="el-GR" sz="2400" dirty="0" smtClean="0">
                <a:solidFill>
                  <a:schemeClr val="bg1"/>
                </a:solidFill>
                <a:latin typeface="Georgia" pitchFamily="18" charset="0"/>
              </a:rPr>
              <a:t>Πολλά έχουν ειπωθεί για την ύπαρξη ζωής σε άλλα σημεία του σύμπαντος. Απάντηση για αυτό το θέμα μας δίνουν η </a:t>
            </a:r>
            <a:r>
              <a:rPr lang="en-US" sz="2400" dirty="0" smtClean="0">
                <a:solidFill>
                  <a:schemeClr val="bg1"/>
                </a:solidFill>
                <a:latin typeface="Georgia" pitchFamily="18" charset="0"/>
              </a:rPr>
              <a:t>NASA</a:t>
            </a:r>
            <a:r>
              <a:rPr lang="el-GR" sz="2400" dirty="0" smtClean="0">
                <a:solidFill>
                  <a:schemeClr val="bg1"/>
                </a:solidFill>
                <a:latin typeface="Georgia" pitchFamily="18" charset="0"/>
              </a:rPr>
              <a:t> και οι επιστήμονες της. Όπως ένας από τους επιστήμονες ο </a:t>
            </a:r>
            <a:r>
              <a:rPr lang="en-US" sz="2400" dirty="0" smtClean="0">
                <a:solidFill>
                  <a:schemeClr val="bg1"/>
                </a:solidFill>
                <a:latin typeface="Georgia" pitchFamily="18" charset="0"/>
              </a:rPr>
              <a:t>Matt Mountain</a:t>
            </a:r>
            <a:r>
              <a:rPr lang="el-GR" sz="2400" dirty="0" smtClean="0">
                <a:solidFill>
                  <a:schemeClr val="bg1"/>
                </a:solidFill>
                <a:latin typeface="Georgia" pitchFamily="18" charset="0"/>
              </a:rPr>
              <a:t> τονίζει ότι τα  αστέρια γύρω μας, έχουν πλανήτες στο μέγεθος της Γης, οι οποίοι μάλιστα μπορούν να κατοικηθούν</a:t>
            </a:r>
            <a:endParaRPr lang="el-GR" sz="2400" u="sng" dirty="0" smtClean="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sz="4400" b="1" dirty="0" smtClean="0">
                <a:solidFill>
                  <a:schemeClr val="bg1"/>
                </a:solidFill>
                <a:latin typeface="Georgia" pitchFamily="18" charset="0"/>
              </a:rPr>
              <a:t>ΠΕΡΙΕΧΟΜΕΝΑ</a:t>
            </a:r>
            <a:endParaRPr lang="el-GR" dirty="0">
              <a:latin typeface="Georgia" pitchFamily="18" charset="0"/>
            </a:endParaRPr>
          </a:p>
        </p:txBody>
      </p:sp>
      <p:sp>
        <p:nvSpPr>
          <p:cNvPr id="4" name="3 - Ορθογώνιο"/>
          <p:cNvSpPr/>
          <p:nvPr/>
        </p:nvSpPr>
        <p:spPr>
          <a:xfrm>
            <a:off x="1857356" y="1857364"/>
            <a:ext cx="5715040" cy="3970318"/>
          </a:xfrm>
          <a:prstGeom prst="rect">
            <a:avLst/>
          </a:prstGeom>
        </p:spPr>
        <p:txBody>
          <a:bodyPr wrap="square">
            <a:spAutoFit/>
          </a:bodyPr>
          <a:lstStyle/>
          <a:p>
            <a:pPr>
              <a:buFont typeface="Arial" pitchFamily="34" charset="0"/>
              <a:buChar char="•"/>
            </a:pPr>
            <a:r>
              <a:rPr lang="el-GR" sz="2800" b="1" dirty="0" smtClean="0">
                <a:solidFill>
                  <a:schemeClr val="bg1"/>
                </a:solidFill>
                <a:latin typeface="Georgia" pitchFamily="18" charset="0"/>
              </a:rPr>
              <a:t>ΠΛΑΝΗΤΙΚΑ ΧΑΡΑΚΤΗΡΙΣΤΙΚΑ</a:t>
            </a:r>
          </a:p>
          <a:p>
            <a:pPr>
              <a:buFont typeface="Arial" pitchFamily="34" charset="0"/>
              <a:buChar char="•"/>
            </a:pPr>
            <a:r>
              <a:rPr lang="el-GR" sz="2800" b="1" dirty="0" smtClean="0">
                <a:solidFill>
                  <a:schemeClr val="bg1"/>
                </a:solidFill>
                <a:latin typeface="Georgia" pitchFamily="18" charset="0"/>
              </a:rPr>
              <a:t>ΟΓΚΟΣ</a:t>
            </a:r>
          </a:p>
          <a:p>
            <a:pPr>
              <a:buFont typeface="Arial" pitchFamily="34" charset="0"/>
              <a:buChar char="•"/>
            </a:pPr>
            <a:r>
              <a:rPr lang="el-GR" sz="2800" b="1" dirty="0" smtClean="0">
                <a:solidFill>
                  <a:schemeClr val="bg1"/>
                </a:solidFill>
                <a:latin typeface="Georgia" pitchFamily="18" charset="0"/>
              </a:rPr>
              <a:t>ΓΕΩΧΗΜΕΙΑ</a:t>
            </a:r>
          </a:p>
          <a:p>
            <a:pPr>
              <a:buFont typeface="Arial" pitchFamily="34" charset="0"/>
              <a:buChar char="•"/>
            </a:pPr>
            <a:r>
              <a:rPr lang="el-GR" sz="2800" b="1" dirty="0" smtClean="0">
                <a:solidFill>
                  <a:schemeClr val="bg1"/>
                </a:solidFill>
                <a:latin typeface="Georgia" pitchFamily="18" charset="0"/>
              </a:rPr>
              <a:t>ΑΚΑΤΟΙΚΗΤΑ ΠΕΡΙΒΑΛΛΟΝΤΑ</a:t>
            </a:r>
          </a:p>
          <a:p>
            <a:pPr>
              <a:buFont typeface="Arial" pitchFamily="34" charset="0"/>
              <a:buChar char="•"/>
            </a:pPr>
            <a:r>
              <a:rPr lang="el-GR" sz="2800" b="1" dirty="0" smtClean="0">
                <a:solidFill>
                  <a:schemeClr val="bg1"/>
                </a:solidFill>
                <a:latin typeface="Georgia" pitchFamily="18" charset="0"/>
              </a:rPr>
              <a:t>ΓΑΛΑΞΙΑΚΗ ΓΕΙΤΟΝΙΑ</a:t>
            </a:r>
          </a:p>
          <a:p>
            <a:pPr>
              <a:buFont typeface="Arial" pitchFamily="34" charset="0"/>
              <a:buChar char="•"/>
            </a:pPr>
            <a:r>
              <a:rPr lang="el-GR" sz="2800" b="1" dirty="0" smtClean="0">
                <a:solidFill>
                  <a:schemeClr val="bg1"/>
                </a:solidFill>
                <a:latin typeface="Georgia" pitchFamily="18" charset="0"/>
              </a:rPr>
              <a:t>ΟΙΚΟΛΟΓΙΚΟΙ ΠΑΡΑΓΟΝΤΕΣ</a:t>
            </a:r>
            <a:endParaRPr lang="el-GR" sz="2800" b="1"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sz="4400" b="1" dirty="0" smtClean="0">
                <a:ln>
                  <a:noFill/>
                </a:ln>
                <a:solidFill>
                  <a:schemeClr val="bg1">
                    <a:lumMod val="50000"/>
                  </a:schemeClr>
                </a:solidFill>
                <a:effectLst/>
                <a:latin typeface="Georgia" pitchFamily="18" charset="0"/>
                <a:ea typeface="Arial Unicode MS" pitchFamily="34" charset="-128"/>
                <a:cs typeface="Times New Roman" pitchFamily="18" charset="0"/>
              </a:rPr>
              <a:t>ΕΙΣΑΓΩΓΗ</a:t>
            </a:r>
            <a:endParaRPr lang="el-GR" dirty="0">
              <a:latin typeface="Georgia" pitchFamily="18" charset="0"/>
            </a:endParaRPr>
          </a:p>
        </p:txBody>
      </p:sp>
      <p:sp>
        <p:nvSpPr>
          <p:cNvPr id="4" name="3 - Ορθογώνιο"/>
          <p:cNvSpPr/>
          <p:nvPr/>
        </p:nvSpPr>
        <p:spPr>
          <a:xfrm>
            <a:off x="1285852" y="1857364"/>
            <a:ext cx="6000776" cy="3108543"/>
          </a:xfrm>
          <a:prstGeom prst="rect">
            <a:avLst/>
          </a:prstGeom>
        </p:spPr>
        <p:txBody>
          <a:bodyPr wrap="square">
            <a:spAutoFit/>
          </a:bodyPr>
          <a:lstStyle/>
          <a:p>
            <a:pPr>
              <a:buNone/>
            </a:pPr>
            <a:r>
              <a:rPr lang="el-GR" sz="2800" dirty="0" smtClean="0">
                <a:solidFill>
                  <a:schemeClr val="bg1"/>
                </a:solidFill>
                <a:latin typeface="Georgia" pitchFamily="18" charset="0"/>
              </a:rPr>
              <a:t>Σε αυτήν την εργασία με βάση τις πηγές μας και κάποιες προσωπικές γνώσεις θα προσπαθήσουμε  να δώσουμε απάντηση σε ένα ερώτημα που απασχολεί  τον κόσμο πολλά χρόνια το οποίο είναι  ‘’Υπάρχει ζωή σε άλλους πλανήτες;’’                               </a:t>
            </a:r>
            <a:endParaRPr lang="el-GR" sz="2800" dirty="0">
              <a:solidFill>
                <a:schemeClr val="bg1"/>
              </a:solidFill>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sz="4400" b="1" u="sng" smtClean="0">
                <a:solidFill>
                  <a:schemeClr val="bg1"/>
                </a:solidFill>
              </a:rPr>
              <a:t>1.</a:t>
            </a:r>
            <a:r>
              <a:rPr lang="el-GR" sz="4400" b="1" u="sng" dirty="0" smtClean="0">
                <a:solidFill>
                  <a:schemeClr val="bg1"/>
                </a:solidFill>
              </a:rPr>
              <a:t>Πλανητικά Χαρακτηριστικά</a:t>
            </a:r>
            <a:endParaRPr lang="el-GR" dirty="0"/>
          </a:p>
        </p:txBody>
      </p:sp>
      <p:sp>
        <p:nvSpPr>
          <p:cNvPr id="4" name="3 - Ορθογώνιο"/>
          <p:cNvSpPr/>
          <p:nvPr/>
        </p:nvSpPr>
        <p:spPr>
          <a:xfrm>
            <a:off x="857224" y="1785926"/>
            <a:ext cx="3571900" cy="4093428"/>
          </a:xfrm>
          <a:prstGeom prst="rect">
            <a:avLst/>
          </a:prstGeom>
        </p:spPr>
        <p:txBody>
          <a:bodyPr wrap="square">
            <a:spAutoFit/>
          </a:bodyPr>
          <a:lstStyle/>
          <a:p>
            <a:r>
              <a:rPr lang="el-GR" sz="2000" b="1" dirty="0" smtClean="0">
                <a:solidFill>
                  <a:schemeClr val="bg1"/>
                </a:solidFill>
              </a:rPr>
              <a:t>Η κύρια υπόθεση σχετικά με τους κατοικήσιμους  πλανήτες  είναι  πώς είναι βραχώδεις. Τέτοιοι πλανήτες που έχουν περίπου το ίδιο μέγεθος με τη Γη, τα οποία αποτελούνται κυρίως από πετρώματα πυριτικού άλατος και δεν διαθέτουν τις αεριώδεις συγκεντρώσεις του υδρογόνου και ηλίου οι οποίες συναντώνται στους γίγαντες αερίων</a:t>
            </a:r>
            <a:r>
              <a:rPr lang="en-US" b="1" dirty="0" smtClean="0">
                <a:solidFill>
                  <a:schemeClr val="bg1"/>
                </a:solidFill>
              </a:rPr>
              <a:t>.</a:t>
            </a:r>
            <a:endParaRPr lang="el-GR" dirty="0">
              <a:solidFill>
                <a:schemeClr val="bg1"/>
              </a:solidFill>
            </a:endParaRPr>
          </a:p>
        </p:txBody>
      </p:sp>
      <p:pic>
        <p:nvPicPr>
          <p:cNvPr id="5" name="4 - Εικόνα" descr="planet2.jpg"/>
          <p:cNvPicPr>
            <a:picLocks noChangeAspect="1"/>
          </p:cNvPicPr>
          <p:nvPr/>
        </p:nvPicPr>
        <p:blipFill>
          <a:blip r:embed="rId2"/>
          <a:stretch>
            <a:fillRect/>
          </a:stretch>
        </p:blipFill>
        <p:spPr>
          <a:xfrm>
            <a:off x="4929190" y="2571744"/>
            <a:ext cx="3619494" cy="2143140"/>
          </a:xfrm>
          <a:prstGeom prst="rect">
            <a:avLst/>
          </a:prstGeom>
        </p:spPr>
      </p:pic>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sz="4400" b="1" u="sng" dirty="0" smtClean="0">
                <a:solidFill>
                  <a:schemeClr val="bg1"/>
                </a:solidFill>
              </a:rPr>
              <a:t>Πλανητικά  Χαρακτηριστικά</a:t>
            </a:r>
            <a:endParaRPr lang="el-GR" dirty="0"/>
          </a:p>
        </p:txBody>
      </p:sp>
      <p:sp>
        <p:nvSpPr>
          <p:cNvPr id="4" name="3 - Ορθογώνιο"/>
          <p:cNvSpPr/>
          <p:nvPr/>
        </p:nvSpPr>
        <p:spPr>
          <a:xfrm>
            <a:off x="785786" y="1500174"/>
            <a:ext cx="3571900" cy="4708981"/>
          </a:xfrm>
          <a:prstGeom prst="rect">
            <a:avLst/>
          </a:prstGeom>
        </p:spPr>
        <p:txBody>
          <a:bodyPr wrap="square">
            <a:spAutoFit/>
          </a:bodyPr>
          <a:lstStyle/>
          <a:p>
            <a:r>
              <a:rPr lang="el-GR" sz="2000" b="1" dirty="0" smtClean="0">
                <a:solidFill>
                  <a:schemeClr val="bg1"/>
                </a:solidFill>
                <a:latin typeface="Georgia" pitchFamily="18" charset="0"/>
              </a:rPr>
              <a:t>Τον  Φεβρουάριο  του </a:t>
            </a:r>
            <a:r>
              <a:rPr lang="en-US" sz="2000" b="1" dirty="0" smtClean="0">
                <a:solidFill>
                  <a:schemeClr val="bg1"/>
                </a:solidFill>
                <a:latin typeface="Georgia" pitchFamily="18" charset="0"/>
              </a:rPr>
              <a:t>  </a:t>
            </a:r>
            <a:r>
              <a:rPr lang="el-GR" sz="2000" b="1" dirty="0" smtClean="0">
                <a:solidFill>
                  <a:schemeClr val="bg1"/>
                </a:solidFill>
                <a:latin typeface="Georgia" pitchFamily="18" charset="0"/>
              </a:rPr>
              <a:t>2011 η ομάδα  εποπτείας  της  διαστημικής  αποστολής  Κέπλερ κοινοποίησε  λίστα  με  1.235 πιθανούς  εξωηλιακούς  πλανήτες , ανάμεσα στους οποίους και  54 οι οποίοι  ενδέχεται  να  είναι  εντός  της  κατοικήσιμης  ζώνης  του άστρου τους, και 6 από  τους  πλανήτες  αυτούς   έχουν περίπου το ίδιο μέγεθος με τη Γη. </a:t>
            </a:r>
            <a:endParaRPr lang="el-GR" sz="2000" dirty="0" smtClean="0">
              <a:solidFill>
                <a:schemeClr val="bg1"/>
              </a:solidFill>
              <a:latin typeface="Georgia" pitchFamily="18" charset="0"/>
            </a:endParaRPr>
          </a:p>
        </p:txBody>
      </p:sp>
      <p:pic>
        <p:nvPicPr>
          <p:cNvPr id="5" name="4 - Εικόνα" descr="kepler.jpg"/>
          <p:cNvPicPr>
            <a:picLocks noChangeAspect="1"/>
          </p:cNvPicPr>
          <p:nvPr/>
        </p:nvPicPr>
        <p:blipFill>
          <a:blip r:embed="rId2" cstate="email"/>
          <a:stretch>
            <a:fillRect/>
          </a:stretch>
        </p:blipFill>
        <p:spPr>
          <a:xfrm>
            <a:off x="5072066" y="2071678"/>
            <a:ext cx="3167086" cy="2375314"/>
          </a:xfrm>
          <a:prstGeom prst="rect">
            <a:avLst/>
          </a:prstGeom>
        </p:spPr>
      </p:pic>
    </p:spTree>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714348" y="357166"/>
            <a:ext cx="8229600" cy="1219200"/>
          </a:xfrm>
        </p:spPr>
        <p:txBody>
          <a:bodyPr>
            <a:normAutofit fontScale="90000"/>
          </a:bodyPr>
          <a:lstStyle/>
          <a:p>
            <a:r>
              <a:rPr lang="el-GR" sz="4400" b="1" u="sng" dirty="0" smtClean="0">
                <a:solidFill>
                  <a:schemeClr val="bg1"/>
                </a:solidFill>
                <a:latin typeface="Georgia" pitchFamily="18" charset="0"/>
              </a:rPr>
              <a:t>Πλανητικά   Χαρακτηριστικά</a:t>
            </a:r>
            <a:br>
              <a:rPr lang="el-GR" sz="4400" b="1" u="sng" dirty="0" smtClean="0">
                <a:solidFill>
                  <a:schemeClr val="bg1"/>
                </a:solidFill>
                <a:latin typeface="Georgia" pitchFamily="18" charset="0"/>
              </a:rPr>
            </a:br>
            <a:endParaRPr lang="el-GR" dirty="0">
              <a:latin typeface="Georgia" pitchFamily="18" charset="0"/>
            </a:endParaRPr>
          </a:p>
        </p:txBody>
      </p:sp>
      <p:sp>
        <p:nvSpPr>
          <p:cNvPr id="4" name="3 - Ορθογώνιο"/>
          <p:cNvSpPr/>
          <p:nvPr/>
        </p:nvSpPr>
        <p:spPr>
          <a:xfrm>
            <a:off x="714348" y="1500174"/>
            <a:ext cx="2571752" cy="3970318"/>
          </a:xfrm>
          <a:prstGeom prst="rect">
            <a:avLst/>
          </a:prstGeom>
        </p:spPr>
        <p:txBody>
          <a:bodyPr wrap="square">
            <a:spAutoFit/>
          </a:bodyPr>
          <a:lstStyle/>
          <a:p>
            <a:r>
              <a:rPr lang="el-GR" dirty="0" smtClean="0">
                <a:solidFill>
                  <a:schemeClr val="bg1"/>
                </a:solidFill>
                <a:latin typeface="Georgia" pitchFamily="18" charset="0"/>
              </a:rPr>
              <a:t>Με  βάση  κάποια ευρήματα , η ομάδα εποπτείας της αποστολής Κέπλερ εκτίμησε πως θα πρέπει  να υπάρχουν  τουλάχιστον  50  δισεκατομμύρια  πλανήτες στο  Γαλαξία από τους οποίους  τουλάχιστον  500 εκατομμύρια βρίσκονται εντός  κατοικήσιμης  ζώνης</a:t>
            </a:r>
            <a:r>
              <a:rPr lang="el-GR" dirty="0" smtClean="0">
                <a:solidFill>
                  <a:schemeClr val="bg1"/>
                </a:solidFill>
              </a:rPr>
              <a:t>.</a:t>
            </a:r>
            <a:endParaRPr lang="el-GR" dirty="0"/>
          </a:p>
        </p:txBody>
      </p:sp>
      <p:pic>
        <p:nvPicPr>
          <p:cNvPr id="6" name="5 - Εικόνα" descr="planets 12.jpg"/>
          <p:cNvPicPr>
            <a:picLocks noChangeAspect="1"/>
          </p:cNvPicPr>
          <p:nvPr/>
        </p:nvPicPr>
        <p:blipFill>
          <a:blip r:embed="rId2" cstate="email"/>
          <a:stretch>
            <a:fillRect/>
          </a:stretch>
        </p:blipFill>
        <p:spPr>
          <a:xfrm>
            <a:off x="3428992" y="2000240"/>
            <a:ext cx="4815454" cy="2786082"/>
          </a:xfrm>
          <a:prstGeom prst="rect">
            <a:avLst/>
          </a:prstGeom>
        </p:spPr>
      </p:pic>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sz="4400" smtClean="0">
                <a:solidFill>
                  <a:schemeClr val="bg1"/>
                </a:solidFill>
                <a:latin typeface="Georgia" pitchFamily="18" charset="0"/>
              </a:rPr>
              <a:t>2.</a:t>
            </a:r>
            <a:r>
              <a:rPr lang="el-GR" sz="4400" dirty="0" smtClean="0">
                <a:solidFill>
                  <a:schemeClr val="bg1"/>
                </a:solidFill>
                <a:latin typeface="Georgia" pitchFamily="18" charset="0"/>
              </a:rPr>
              <a:t>ΟΙΚΟΛΟΓΙΚΟΙ ΠΑΡΑΓΟΝΤΕΣ</a:t>
            </a:r>
            <a:endParaRPr lang="el-GR" dirty="0">
              <a:latin typeface="Georgia" pitchFamily="18" charset="0"/>
            </a:endParaRPr>
          </a:p>
        </p:txBody>
      </p:sp>
      <p:sp>
        <p:nvSpPr>
          <p:cNvPr id="4" name="3 - Ορθογώνιο"/>
          <p:cNvSpPr/>
          <p:nvPr/>
        </p:nvSpPr>
        <p:spPr>
          <a:xfrm>
            <a:off x="642910" y="1500174"/>
            <a:ext cx="4572000" cy="1200329"/>
          </a:xfrm>
          <a:prstGeom prst="rect">
            <a:avLst/>
          </a:prstGeom>
        </p:spPr>
        <p:txBody>
          <a:bodyPr>
            <a:spAutoFit/>
          </a:bodyPr>
          <a:lstStyle/>
          <a:p>
            <a:r>
              <a:rPr lang="el-GR" b="1" dirty="0" smtClean="0">
                <a:solidFill>
                  <a:schemeClr val="bg1"/>
                </a:solidFill>
                <a:latin typeface="Georgia" pitchFamily="18" charset="0"/>
                <a:ea typeface="Arial Unicode MS" pitchFamily="34" charset="-128"/>
                <a:cs typeface="Times New Roman" pitchFamily="18" charset="0"/>
              </a:rPr>
              <a:t>Οικολογικές προσεγγίσεις για πιθανή κατοικησημότητα χρησιμοποιούν διάφορες περιβαλλοντικές παραμέτρους </a:t>
            </a:r>
            <a:endParaRPr lang="el-GR" dirty="0">
              <a:latin typeface="Georgia" pitchFamily="18" charset="0"/>
            </a:endParaRPr>
          </a:p>
        </p:txBody>
      </p:sp>
      <p:sp>
        <p:nvSpPr>
          <p:cNvPr id="5" name="4 - Ορθογώνιο"/>
          <p:cNvSpPr/>
          <p:nvPr/>
        </p:nvSpPr>
        <p:spPr>
          <a:xfrm>
            <a:off x="714348" y="3000372"/>
            <a:ext cx="4572000" cy="646331"/>
          </a:xfrm>
          <a:prstGeom prst="rect">
            <a:avLst/>
          </a:prstGeom>
        </p:spPr>
        <p:txBody>
          <a:bodyPr>
            <a:spAutoFit/>
          </a:bodyPr>
          <a:lstStyle/>
          <a:p>
            <a:r>
              <a:rPr lang="el-GR" b="1" u="sng" dirty="0" smtClean="0">
                <a:solidFill>
                  <a:schemeClr val="bg1"/>
                </a:solidFill>
                <a:latin typeface="Calibri" pitchFamily="34" charset="0"/>
                <a:ea typeface="Arial Unicode MS" pitchFamily="34" charset="-128"/>
                <a:cs typeface="Times New Roman" pitchFamily="18" charset="0"/>
              </a:rPr>
              <a:t>ΜΕΡΙΚΟΙ ΠΑΡΑΓΟΝΤΕΣ ΓΙΑ ΚΑΤΟΙΚΗΣΗΜΟΤΗΤΑ : </a:t>
            </a:r>
            <a:endParaRPr lang="el-GR" dirty="0"/>
          </a:p>
        </p:txBody>
      </p:sp>
      <p:sp>
        <p:nvSpPr>
          <p:cNvPr id="6" name="5 - Ορθογώνιο"/>
          <p:cNvSpPr/>
          <p:nvPr/>
        </p:nvSpPr>
        <p:spPr>
          <a:xfrm>
            <a:off x="1357290" y="3857628"/>
            <a:ext cx="845103" cy="369332"/>
          </a:xfrm>
          <a:prstGeom prst="rect">
            <a:avLst/>
          </a:prstGeom>
        </p:spPr>
        <p:txBody>
          <a:bodyPr wrap="none">
            <a:spAutoFit/>
          </a:bodyPr>
          <a:lstStyle/>
          <a:p>
            <a:r>
              <a:rPr lang="el-GR" b="1" u="sng" dirty="0" smtClean="0">
                <a:solidFill>
                  <a:schemeClr val="bg1"/>
                </a:solidFill>
                <a:latin typeface="Calibri" pitchFamily="34" charset="0"/>
                <a:ea typeface="Arial Unicode MS" pitchFamily="34" charset="-128"/>
                <a:cs typeface="Times New Roman" pitchFamily="18" charset="0"/>
              </a:rPr>
              <a:t>ΝΕΡΟ :</a:t>
            </a:r>
            <a:endParaRPr lang="el-GR" dirty="0"/>
          </a:p>
        </p:txBody>
      </p:sp>
      <p:sp>
        <p:nvSpPr>
          <p:cNvPr id="7" name="6 - Ορθογώνιο"/>
          <p:cNvSpPr/>
          <p:nvPr/>
        </p:nvSpPr>
        <p:spPr>
          <a:xfrm>
            <a:off x="642910" y="4643446"/>
            <a:ext cx="4572000" cy="923330"/>
          </a:xfrm>
          <a:prstGeom prst="rect">
            <a:avLst/>
          </a:prstGeom>
        </p:spPr>
        <p:txBody>
          <a:bodyPr>
            <a:spAutoFit/>
          </a:bodyPr>
          <a:lstStyle/>
          <a:p>
            <a:pPr lvl="1" eaLnBrk="0" fontAlgn="base" hangingPunct="0">
              <a:spcBef>
                <a:spcPct val="0"/>
              </a:spcBef>
              <a:spcAft>
                <a:spcPct val="0"/>
              </a:spcAft>
            </a:pPr>
            <a:r>
              <a:rPr lang="el-GR" b="1" dirty="0" smtClean="0">
                <a:solidFill>
                  <a:schemeClr val="bg1"/>
                </a:solidFill>
                <a:latin typeface="Georgia" pitchFamily="18" charset="0"/>
                <a:ea typeface="Arial Unicode MS" pitchFamily="34" charset="-128"/>
                <a:cs typeface="Times New Roman" pitchFamily="18" charset="0"/>
              </a:rPr>
              <a:t> Δραστηριότητα του υγρού νερού </a:t>
            </a:r>
          </a:p>
          <a:p>
            <a:pPr lvl="0" eaLnBrk="0" fontAlgn="base" hangingPunct="0">
              <a:spcBef>
                <a:spcPct val="0"/>
              </a:spcBef>
              <a:spcAft>
                <a:spcPct val="0"/>
              </a:spcAft>
            </a:pPr>
            <a:r>
              <a:rPr lang="el-GR" b="1" dirty="0" smtClean="0">
                <a:solidFill>
                  <a:schemeClr val="bg1"/>
                </a:solidFill>
                <a:latin typeface="Georgia" pitchFamily="18" charset="0"/>
                <a:ea typeface="Arial Unicode MS" pitchFamily="34" charset="-128"/>
                <a:cs typeface="Times New Roman" pitchFamily="18" charset="0"/>
              </a:rPr>
              <a:t>  Αποθέματα νερού ή πάγου από το παρελθόν </a:t>
            </a:r>
            <a:endParaRPr lang="el-GR" dirty="0">
              <a:latin typeface="Georgia" pitchFamily="18" charset="0"/>
            </a:endParaRPr>
          </a:p>
        </p:txBody>
      </p:sp>
    </p:spTree>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500042"/>
            <a:ext cx="3643338" cy="2062103"/>
          </a:xfrm>
          <a:prstGeom prst="rect">
            <a:avLst/>
          </a:prstGeom>
        </p:spPr>
        <p:txBody>
          <a:bodyPr wrap="square">
            <a:spAutoFit/>
          </a:bodyPr>
          <a:lstStyle/>
          <a:p>
            <a:pPr lvl="1" fontAlgn="base">
              <a:spcBef>
                <a:spcPct val="0"/>
              </a:spcBef>
              <a:spcAft>
                <a:spcPct val="0"/>
              </a:spcAft>
              <a:buFontTx/>
              <a:buChar char="•"/>
            </a:pPr>
            <a:r>
              <a:rPr kumimoji="0" lang="el-GR" sz="2400" b="1" i="0" u="sng"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ΧΗΜΙΚΟ ΠΕΡΙΒΑΛΛΟΝ :</a:t>
            </a:r>
          </a:p>
          <a:p>
            <a:pPr lvl="0" fontAlgn="base">
              <a:spcBef>
                <a:spcPct val="0"/>
              </a:spcBef>
              <a:spcAft>
                <a:spcPct val="0"/>
              </a:spcAft>
              <a:buFontTx/>
              <a:buChar char="•"/>
            </a:pPr>
            <a:endParaRPr kumimoji="0" lang="el-GR" sz="2000" b="0" i="0" u="none" strike="noStrike" cap="none" normalizeH="0" baseline="0" dirty="0" smtClean="0">
              <a:ln>
                <a:noFill/>
              </a:ln>
              <a:solidFill>
                <a:schemeClr val="bg1"/>
              </a:solidFill>
              <a:effectLst/>
              <a:latin typeface="Georgia" pitchFamily="18" charset="0"/>
            </a:endParaRPr>
          </a:p>
          <a:p>
            <a:pPr lvl="0" eaLnBrk="0" fontAlgn="base" hangingPunct="0">
              <a:spcBef>
                <a:spcPct val="0"/>
              </a:spcBef>
              <a:spcAft>
                <a:spcPct val="0"/>
              </a:spcAft>
              <a:buFontTx/>
              <a:buChar char="•"/>
            </a:pP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Θρεπτικά συστατικά </a:t>
            </a:r>
            <a:endParaRPr kumimoji="0" lang="el-GR" sz="2000" i="0" u="none" strike="noStrike" cap="none" normalizeH="0" baseline="0" dirty="0" smtClean="0">
              <a:ln>
                <a:noFill/>
              </a:ln>
              <a:solidFill>
                <a:schemeClr val="bg1"/>
              </a:solidFill>
              <a:effectLst/>
              <a:latin typeface="Georgia" pitchFamily="18" charset="0"/>
            </a:endParaRPr>
          </a:p>
          <a:p>
            <a:pPr lvl="0" eaLnBrk="0" fontAlgn="base" hangingPunct="0">
              <a:spcBef>
                <a:spcPct val="0"/>
              </a:spcBef>
              <a:spcAft>
                <a:spcPct val="0"/>
              </a:spcAft>
              <a:buFontTx/>
              <a:buChar char="•"/>
            </a:pPr>
            <a:r>
              <a:rPr kumimoji="0" lang="el-GR" sz="2000" i="0" u="none" strike="noStrike" cap="none" normalizeH="0" baseline="0" dirty="0" smtClean="0">
                <a:ln>
                  <a:noFill/>
                </a:ln>
                <a:solidFill>
                  <a:schemeClr val="bg1"/>
                </a:solidFill>
                <a:effectLst/>
                <a:latin typeface="Georgia" pitchFamily="18" charset="0"/>
                <a:ea typeface="Arial Unicode MS" pitchFamily="34" charset="-128"/>
                <a:cs typeface="Times New Roman" pitchFamily="18" charset="0"/>
              </a:rPr>
              <a:t>Πληθώρα τοξίνων και θνησιμότητα </a:t>
            </a:r>
          </a:p>
        </p:txBody>
      </p:sp>
      <p:sp>
        <p:nvSpPr>
          <p:cNvPr id="5" name="Rectangle 3"/>
          <p:cNvSpPr>
            <a:spLocks noChangeArrowheads="1"/>
          </p:cNvSpPr>
          <p:nvPr/>
        </p:nvSpPr>
        <p:spPr bwMode="auto">
          <a:xfrm>
            <a:off x="428596" y="2571744"/>
            <a:ext cx="328614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400" b="1" i="0" u="sng"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ΑΚΤΙΝΟΒΟΛΙΑ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Θερμοκρασία </a:t>
            </a:r>
            <a:endParaRPr kumimoji="0" lang="el-GR" sz="200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Ακραίες μεταβολές στην καθημερινή θερμοκρασία </a:t>
            </a:r>
            <a:endParaRPr kumimoji="0" lang="el-GR" sz="200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Κοσμικές Ακτίνες </a:t>
            </a:r>
            <a:endParaRPr kumimoji="0" lang="el-GR" sz="200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Εναλλαγές των εποχών </a:t>
            </a:r>
            <a:endParaRPr kumimoji="0" lang="el-GR" sz="200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Γεωλογική ανάλυση υποστρώματος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Μεταφορά των ανέμων , νερού , πάγων </a:t>
            </a:r>
            <a:endParaRPr kumimoji="0" lang="el-GR" sz="2000" i="0" u="none" strike="noStrike" cap="none" normalizeH="0" baseline="0" dirty="0" smtClean="0">
              <a:ln>
                <a:noFill/>
              </a:ln>
              <a:solidFill>
                <a:schemeClr val="bg1"/>
              </a:solidFill>
              <a:effectLst/>
              <a:latin typeface="Arial" pitchFamily="34" charset="0"/>
            </a:endParaRPr>
          </a:p>
        </p:txBody>
      </p:sp>
      <p:sp>
        <p:nvSpPr>
          <p:cNvPr id="6" name="Rectangle 2"/>
          <p:cNvSpPr>
            <a:spLocks noChangeArrowheads="1"/>
          </p:cNvSpPr>
          <p:nvPr/>
        </p:nvSpPr>
        <p:spPr bwMode="auto">
          <a:xfrm>
            <a:off x="4786314" y="857232"/>
            <a:ext cx="292895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400" b="1" i="0" u="sng" strike="noStrike" cap="none" normalizeH="0" baseline="0" dirty="0" smtClean="0">
                <a:ln>
                  <a:noFill/>
                </a:ln>
                <a:solidFill>
                  <a:schemeClr val="bg1"/>
                </a:solidFill>
                <a:effectLst/>
                <a:latin typeface="Arial" pitchFamily="34" charset="0"/>
              </a:rPr>
              <a:t>ΕΝΕΡΓΕΙΑ</a:t>
            </a:r>
            <a:r>
              <a:rPr kumimoji="0" lang="el-GR" sz="2400" b="1" i="0" u="sng" strike="noStrike" cap="none" normalizeH="0" dirty="0" smtClean="0">
                <a:ln>
                  <a:noFill/>
                </a:ln>
                <a:solidFill>
                  <a:schemeClr val="bg1"/>
                </a:solidFill>
                <a:effectLst/>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l-GR" sz="24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4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Ηλιακή </a:t>
            </a:r>
            <a:endParaRPr kumimoji="0" lang="el-GR" sz="240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400" i="0" u="none" strike="noStrike" cap="none" normalizeH="0" baseline="0" dirty="0" smtClean="0">
                <a:ln>
                  <a:noFill/>
                </a:ln>
                <a:solidFill>
                  <a:schemeClr val="bg1"/>
                </a:solidFill>
                <a:effectLst/>
                <a:latin typeface="Calibri" pitchFamily="34" charset="0"/>
                <a:ea typeface="Arial Unicode MS" pitchFamily="34" charset="-128"/>
                <a:cs typeface="Times New Roman" pitchFamily="18" charset="0"/>
              </a:rPr>
              <a:t>Γεωχημική </a:t>
            </a:r>
            <a:endParaRPr kumimoji="0" lang="el-GR" sz="2400" i="0" u="none" strike="noStrike" cap="none" normalizeH="0" baseline="0" dirty="0" smtClean="0">
              <a:ln>
                <a:noFill/>
              </a:ln>
              <a:solidFill>
                <a:schemeClr val="bg1"/>
              </a:solidFill>
              <a:effectLst/>
              <a:latin typeface="Arial" pitchFamily="34" charset="0"/>
            </a:endParaRPr>
          </a:p>
        </p:txBody>
      </p:sp>
      <p:pic>
        <p:nvPicPr>
          <p:cNvPr id="7" name="6 - Εικόνα" descr="event_7224.jpg"/>
          <p:cNvPicPr>
            <a:picLocks noChangeAspect="1"/>
          </p:cNvPicPr>
          <p:nvPr/>
        </p:nvPicPr>
        <p:blipFill>
          <a:blip r:embed="rId2" cstate="print"/>
          <a:stretch>
            <a:fillRect/>
          </a:stretch>
        </p:blipFill>
        <p:spPr>
          <a:xfrm>
            <a:off x="3714744" y="2643182"/>
            <a:ext cx="4762533" cy="3571900"/>
          </a:xfrm>
          <a:prstGeom prst="rect">
            <a:avLst/>
          </a:prstGeom>
        </p:spPr>
      </p:pic>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800" i="1" dirty="0" smtClean="0">
                <a:solidFill>
                  <a:schemeClr val="bg1"/>
                </a:solidFill>
                <a:latin typeface="Georgia" pitchFamily="18" charset="0"/>
              </a:rPr>
              <a:t>Θεωρείται γενικά πως η οποιαδήποτε εξωγήινη ζωή που μπορεί να υπάρξει θα βασίζεται στη ίδια στοιχειώδη βιοχημεία όπως αυτή που βρίσκεται στη Γη, καθώς τα τέσσερα στοιχεία τα οποία είναι τα πιο βασικά για την ζωή, άνθρακας, υδρογόνο, οξυγόνο, και άζωτο, είναι τα πιο κοινά χημικώς αλληλεπιδραστικά στοιχεία στο σύμπαν</a:t>
            </a:r>
            <a:r>
              <a:rPr lang="el-GR" sz="2400" i="1" dirty="0" smtClean="0">
                <a:solidFill>
                  <a:schemeClr val="bg1"/>
                </a:solidFill>
                <a:latin typeface="Georgia" pitchFamily="18" charset="0"/>
              </a:rPr>
              <a:t>.</a:t>
            </a:r>
            <a:r>
              <a:rPr lang="el-GR" sz="2000" i="1" dirty="0" smtClean="0">
                <a:solidFill>
                  <a:schemeClr val="bg1"/>
                </a:solidFill>
                <a:latin typeface="Georgia" pitchFamily="18" charset="0"/>
              </a:rPr>
              <a:t>   </a:t>
            </a:r>
            <a:endParaRPr lang="el-GR" sz="2000" dirty="0" smtClean="0">
              <a:solidFill>
                <a:schemeClr val="bg1"/>
              </a:solidFill>
              <a:latin typeface="Georgia" pitchFamily="18" charset="0"/>
            </a:endParaRPr>
          </a:p>
          <a:p>
            <a:endParaRPr lang="el-GR" dirty="0"/>
          </a:p>
        </p:txBody>
      </p:sp>
      <p:sp>
        <p:nvSpPr>
          <p:cNvPr id="3" name="2 - Τίτλος"/>
          <p:cNvSpPr>
            <a:spLocks noGrp="1"/>
          </p:cNvSpPr>
          <p:nvPr>
            <p:ph type="title"/>
          </p:nvPr>
        </p:nvSpPr>
        <p:spPr/>
        <p:txBody>
          <a:bodyPr/>
          <a:lstStyle/>
          <a:p>
            <a:r>
              <a:rPr sz="4400" smtClean="0">
                <a:solidFill>
                  <a:schemeClr val="bg1"/>
                </a:solidFill>
              </a:rPr>
              <a:t>3.</a:t>
            </a:r>
            <a:r>
              <a:rPr lang="el-GR" sz="4400" u="sng" dirty="0" smtClean="0">
                <a:solidFill>
                  <a:schemeClr val="bg1"/>
                </a:solidFill>
              </a:rPr>
              <a:t>Γεωχημεία</a:t>
            </a:r>
            <a:endParaRPr lang="el-GR"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TotalTime>
  <Words>6743</Words>
  <Application>Microsoft Office PowerPoint</Application>
  <PresentationFormat>Προβολή στην οθόνη (4:3)</PresentationFormat>
  <Paragraphs>507</Paragraphs>
  <Slides>113</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113</vt:i4>
      </vt:variant>
    </vt:vector>
  </HeadingPairs>
  <TitlesOfParts>
    <vt:vector size="114" baseType="lpstr">
      <vt:lpstr>Χαρτί</vt:lpstr>
      <vt:lpstr>ΖΩΗ ΣΕ ΑΛΛΟΥΣ ΠΛΑΝΗΤΕΣ</vt:lpstr>
      <vt:lpstr> Τα επιτευγματα της ανθρωποτητας σε διαστημικα ταξιδια Μελλοντικά ταξίδια στο διάστημα Μπορούμε να κατοικήσουμε σε άλλους πλανήτες; Εξωγήινη ζωή στον πλανήτη γη  ΥΠΑΡΧΕΙ ΖΩΗ ΣΕ ΑΛΛΟΥΣ ΠΛΑΝΗΤΕΣ</vt:lpstr>
      <vt:lpstr>Τα επιτεύγματα της ανθρωπότητας σε διαστημικά ταξίδια. </vt:lpstr>
      <vt:lpstr>Διαφάνεια 4</vt:lpstr>
      <vt:lpstr>Διαφάνεια 5</vt:lpstr>
      <vt:lpstr>Σπούτνικ 1.</vt:lpstr>
      <vt:lpstr>Σπούτνικ 2</vt:lpstr>
      <vt:lpstr>Explorer 1</vt:lpstr>
      <vt:lpstr>Βόστοκ 1</vt:lpstr>
      <vt:lpstr>Βόστοκ 1 και Γιούρι Γκαγκάριν.</vt:lpstr>
      <vt:lpstr>Freedom 7</vt:lpstr>
      <vt:lpstr>Βόστοκ 6</vt:lpstr>
      <vt:lpstr>Voskhod 2</vt:lpstr>
      <vt:lpstr>Soyuz 1</vt:lpstr>
      <vt:lpstr>Apollo 1</vt:lpstr>
      <vt:lpstr>Apollo 8</vt:lpstr>
      <vt:lpstr>Apollo 10</vt:lpstr>
      <vt:lpstr>Apollo 11</vt:lpstr>
      <vt:lpstr>Challenger &amp; Columbia </vt:lpstr>
      <vt:lpstr>  Apollo-Soyuz Test Project </vt:lpstr>
      <vt:lpstr>Mir</vt:lpstr>
      <vt:lpstr>Buran</vt:lpstr>
      <vt:lpstr>ISS (Διεθνής Διαστημικός Σταθμός)</vt:lpstr>
      <vt:lpstr>ΣΥΜΠΕΡΑΣΜΑ ΕΡΕΥΝΑΣ</vt:lpstr>
      <vt:lpstr>ΜΕΛΛΟΝΤΙΚΑ ΤΑΞΙΔΙΑ ΣΤΟ ΔΙΑΣΤΗΜΑ </vt:lpstr>
      <vt:lpstr>ΕΙΣΑΓΩΓΗ</vt:lpstr>
      <vt:lpstr>Τα επόμενα βήματα της NASA</vt:lpstr>
      <vt:lpstr>Διαφάνεια 28</vt:lpstr>
      <vt:lpstr>Διαφάνεια 29</vt:lpstr>
      <vt:lpstr>Διαφάνεια 30</vt:lpstr>
      <vt:lpstr>Ταξίδι στον Άρη με εισιτήριο χωρίς επιστροφή </vt:lpstr>
      <vt:lpstr>Διαφάνεια 32</vt:lpstr>
      <vt:lpstr>Τα ταξίδια που έχουν οργανώσει άλλες εταιρίες </vt:lpstr>
      <vt:lpstr>Διαφάνεια 34</vt:lpstr>
      <vt:lpstr>Τα σχέδια του CERN</vt:lpstr>
      <vt:lpstr>Διαφάνεια 36</vt:lpstr>
      <vt:lpstr>Διαφάνεια 37</vt:lpstr>
      <vt:lpstr>Διάφορα ταξίδια σε διάφορους πλανήτες </vt:lpstr>
      <vt:lpstr>Διαφάνεια 39</vt:lpstr>
      <vt:lpstr>Διαφάνεια 40</vt:lpstr>
      <vt:lpstr>Elon Musk και η συνεργασία του με την Space X</vt:lpstr>
      <vt:lpstr>Διαφάνεια 42</vt:lpstr>
      <vt:lpstr>Διαφάνεια 43</vt:lpstr>
      <vt:lpstr>Διαφάνεια 44</vt:lpstr>
      <vt:lpstr>Διαφάνεια 45</vt:lpstr>
      <vt:lpstr>Συμπέρασμα</vt:lpstr>
      <vt:lpstr>  Δικτυογραφία/βιβλιογραφία</vt:lpstr>
      <vt:lpstr>Διαφάνεια 48</vt:lpstr>
      <vt:lpstr>                     ΠΕΡΙΛΗΨΗ</vt:lpstr>
      <vt:lpstr>                 ΠΕΡΙΕΧΟΜΕΝΑ</vt:lpstr>
      <vt:lpstr>Οι προσπάθειες που έχουν προγραμματιστεί για το μέλλον </vt:lpstr>
      <vt:lpstr>Διαφάνεια 52</vt:lpstr>
      <vt:lpstr>Διαφάνεια 53</vt:lpstr>
      <vt:lpstr>Διαφάνεια 54</vt:lpstr>
      <vt:lpstr>Οι προσπάθειες που έχουν γίνει μέχρι σήμερα</vt:lpstr>
      <vt:lpstr>Διαφάνεια 56</vt:lpstr>
      <vt:lpstr> </vt:lpstr>
      <vt:lpstr>  </vt:lpstr>
      <vt:lpstr>Διαφάνεια 59</vt:lpstr>
      <vt:lpstr>Διαφάνεια 60</vt:lpstr>
      <vt:lpstr>   </vt:lpstr>
      <vt:lpstr>Διαφάνεια 62</vt:lpstr>
      <vt:lpstr>Διαφάνεια 63</vt:lpstr>
      <vt:lpstr>Kepler 442B </vt:lpstr>
      <vt:lpstr>Kepler 62E &amp; 62F </vt:lpstr>
      <vt:lpstr>Kepler 452B </vt:lpstr>
      <vt:lpstr>Τι συνθήκες πρέπει να έχει ένας πλανήτης για να κατοικηθεί από το ανθρώπινο είδος.  </vt:lpstr>
      <vt:lpstr>Διαφάνεια 68</vt:lpstr>
      <vt:lpstr>Διαφάνεια 69</vt:lpstr>
      <vt:lpstr>Διαφάνεια 70</vt:lpstr>
      <vt:lpstr>Διαφάνεια 71</vt:lpstr>
      <vt:lpstr>ΣΥΜΠΕΡΑΣΜΑ ΟΜΑΔΑΣ</vt:lpstr>
      <vt:lpstr>ΒΙΒΛΙΟΓΡΑΦΙΑ</vt:lpstr>
      <vt:lpstr>Εξωγηινη ζωη στον πλανητη γη   </vt:lpstr>
      <vt:lpstr>Σε αυτή την εργασία θα  συζητήσουμε άμα υπάρχουν ή έχουν υπάρξει εξωγήινοι στον πλανήτη μας </vt:lpstr>
      <vt:lpstr>«Είναι κάτω από τη μύτη μας»  Στην ερώτηση αν πιστεύει στους εξωγήινους απάντησε χωρίς περιστροφές: «Είμαι απολύτως πεπεισμένος. Υπήρξε και υπάρχει παρουσία, εξωγήινη παρουσία.     Εχω ξοδέψει εκατομμύρια και εκατομμύρια και εκατομμύρια. Πιθανότατα έχω ξοδέψει περισσότερα σε ατομικό επίπεδο απ' οποιονδήποτε άλλον στις ΗΠΑ στο θέμα αυτό».  </vt:lpstr>
      <vt:lpstr>Διαφάνεια 77</vt:lpstr>
      <vt:lpstr> Δήλωσε ανοιχτά  δισεκατομμυριούχος επιχειρηματίας, που δραστηριοποιείται στον τομέα της αεροδιαστημικής, ενώ τονισε ότι αδιαφορεί αν κάποιοι σπεύσουν  να τον ειρωνευτούν.  Ο Ρόμπερτ Μπίγκελοου, του οποίου η εταιρία Bigelow Aerospace συνεργάστηκε με τη NASA στην επέκταση των κατοικήσιμων χώρων στον Διεθνή Διαστημικό Σταθμό, έκανε τις σχετικές εκτιμήσεις σε συνέντευξή του την Κυριακή στην εκπομπή «60 Minutes».  H συζήτηση είχε εστιάσει στη συνεργασία του με την αμερικανική υπηρεσία διαστήματος προτού ο δημοσιογράφος στραφεί στη διερεύνηση της φήμης που τον θέλει να έχει εμμονή με τους εξωγήινους, καθώς ο Μπίγκελοου έχει αποκαλύψει ότι έχει επενδύσει «εκατομμύρια» στην έρευνα για UFOs.  </vt:lpstr>
      <vt:lpstr> </vt:lpstr>
      <vt:lpstr>Διαφάνεια 80</vt:lpstr>
      <vt:lpstr>Διαφάνεια 81</vt:lpstr>
      <vt:lpstr>Διαφάνεια 82</vt:lpstr>
      <vt:lpstr>Διαφάνεια 83</vt:lpstr>
      <vt:lpstr>Υπαρχουν όμως εξωγηινοι ;   Πολλοι ανθρωποι πιστευουν στην εξωγηινη ζωη και επιστημονες αφιερωνουν χρονια ερευνοντας αυτο το θεμα … πολλοι όμως διαψευδουν αυτες τις αντιληψεις και θεωρουν ότι ανηκουμε στον μονο πλανητη με ζωη και γυρω μας στο διαστημα υπαρχει το απολυτο τιποτα.  </vt:lpstr>
      <vt:lpstr>ποια όμως είναι η αλήθεια;   Το διάστημα είναι ένα θέμα που  απασχολεί όλους τους επιστήμονες παρά πολύ και μας κινεί ιδιαίτερα την περιέργεια πόσο μάλλον οι εξωγήινοι . Έτσι έχουν γίνει παρά πολλές έρευνες και κατά καιρούς έχουν σταλθεί διαστημόπλοια για να εξερευνήσουν . Τέλος έχουν εγκατασταθεί συσκευές και μηχανήματα για την συνεχή ερεύνα και παρακολούθηση των πλανητών και γενικά του σύμπαντος.</vt:lpstr>
      <vt:lpstr>Σύμφωνα με τον ισχυρισμό, η εκπρόσωπος της NASA Trish Chamberson, παραδέχτηκε πως η υπηρεσία της γνωρίζει για τους εξωγήινους, αλλά επειδή ήταν πολύ απασχολημένη με τη μελέτη της τεχνολογίας τους, απλά ξέχασαν να το αναφέρουν</vt:lpstr>
      <vt:lpstr>Οι κυβερνήσεις κρύβουν από τον κόσμο όσα ξέρουν για τους εξωγήινους, «οι οποίοι είναι τόσοι πολλοί στον πλανήτη μας, που στον ουρανό κυκλοφορούν τόσα ΟΥΦΟ όσα και αεροπλάνα». Αυτά ισχυρίστηκε -μεταξύ άλλων- σε ομιλία του στο πανεπιστήμιο του Κάλγκαρι ο Πολ Χέλιερ, ο οποίος είχε διατελέσει υπουργός Άμυνας του Καναδά τη δεκαετία του '60, καλώντας τις κυβερνήσεις να αποκαλύψουν όσα κρύβουν στα απόρρητα αρχεία τους για τα «έως και 80 διαφορετικά είδη εξωγήινων που κυκλοφορούν ανάμεσά μας».</vt:lpstr>
      <vt:lpstr>Επαφή με εξωγήινους</vt:lpstr>
      <vt:lpstr>Είναι κάτι σίγουρο και αποδεδειγμένο ;    Η απάντηση είναι όχι..δεν ξέρουμε τίποτα με ακρίβεια για την ύπαρξη εξωγήινων παρόλα αυτά υπάρχουν βάσιμες έρευνες και πληροφορίες για αυτό το θέμα. </vt:lpstr>
      <vt:lpstr>ΥΠΑΡΧΕΙ ΖΩΗ ΣΕ ΑΛΛΟΥΣ ΠΛΑΝΗΤΕΣ ? </vt:lpstr>
      <vt:lpstr>Περίληψη </vt:lpstr>
      <vt:lpstr>ΠΕΡΙΕΧΟΜΕΝΑ</vt:lpstr>
      <vt:lpstr>ΕΙΣΑΓΩΓΗ</vt:lpstr>
      <vt:lpstr>1.Πλανητικά Χαρακτηριστικά</vt:lpstr>
      <vt:lpstr>Πλανητικά  Χαρακτηριστικά</vt:lpstr>
      <vt:lpstr>Πλανητικά   Χαρακτηριστικά </vt:lpstr>
      <vt:lpstr>2.ΟΙΚΟΛΟΓΙΚΟΙ ΠΑΡΑΓΟΝΤΕΣ</vt:lpstr>
      <vt:lpstr>Διαφάνεια 98</vt:lpstr>
      <vt:lpstr>3.Γεωχημεία</vt:lpstr>
      <vt:lpstr>ΓΕΩΧΗΜΕΙΑ </vt:lpstr>
      <vt:lpstr>ΓΕΩΧΗΜΕΙΑ </vt:lpstr>
      <vt:lpstr>ΓΕΩΧΗΜΕΙΑ </vt:lpstr>
      <vt:lpstr>ΓΕΩΧΗΜΕΙΑ </vt:lpstr>
      <vt:lpstr>ΓΕΩΧΗΜΕΙΑ </vt:lpstr>
      <vt:lpstr>4.ΑΚΑΤΟΙΚΗΤΑ ΠΕΡΙΒΑΛΛΟΝΤΑ</vt:lpstr>
      <vt:lpstr>5.ΓΑΛΑΞΙΑΚΗ ΓΕΙΤΟΝΙΑ  </vt:lpstr>
      <vt:lpstr>ΓΑΛΑΞΙΑΚΗ ΓΕΙΤΟΝΙΑ </vt:lpstr>
      <vt:lpstr>6.Όγκος</vt:lpstr>
      <vt:lpstr>Όγκος </vt:lpstr>
      <vt:lpstr> Όγκος</vt:lpstr>
      <vt:lpstr>ΜΕΘΟΔΟΛΟΓΙΑ ΚΑΙ ΕΥΡΗΜΑΤΑ  ΤΩΝ ΕΡΩΤΗΜΑΤΩΝ  </vt:lpstr>
      <vt:lpstr>ΣΥΜΠΕΡΑΣΜΑΤΑ ΚΑΙ ΠΡΟΤΑΣΕΙΣ </vt:lpstr>
      <vt:lpstr>ΣΥΜΠΕΡΑΣΜΑΤΑ ΚΑΙ ΠΡΟΤΑΣΕΙΣ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user7</dc:creator>
  <cp:lastModifiedBy>Καθ. Εργαστηρίου</cp:lastModifiedBy>
  <cp:revision>14</cp:revision>
  <dcterms:created xsi:type="dcterms:W3CDTF">2017-12-21T11:59:27Z</dcterms:created>
  <dcterms:modified xsi:type="dcterms:W3CDTF">2018-01-18T10:58:15Z</dcterms:modified>
</cp:coreProperties>
</file>