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21" r:id="rId9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0" autoAdjust="0"/>
    <p:restoredTop sz="94660"/>
  </p:normalViewPr>
  <p:slideViewPr>
    <p:cSldViewPr>
      <p:cViewPr varScale="1">
        <p:scale>
          <a:sx n="99" d="100"/>
          <a:sy n="99" d="100"/>
        </p:scale>
        <p:origin x="-2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AEF1A-1C71-4BF7-BC11-2D3363AC6184}" type="datetimeFigureOut">
              <a:rPr lang="el-GR" smtClean="0"/>
              <a:pPr/>
              <a:t>10/1/2018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3E006-01CE-49D9-8044-74E039F64DE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9B60A83-38F6-424E-9D43-6834C57F9DEE}" type="slidenum">
              <a:rPr lang="el-GR" smtClean="0"/>
              <a:pPr/>
              <a:t>41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D3710220-58BE-4D80-ADAE-DCCE836ABD09}" type="slidenum">
              <a:rPr lang="el-GR" smtClean="0"/>
              <a:pPr/>
              <a:t>88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10/1/2018</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10/1/2018</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10/1/2018</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10/1/2018</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47.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jpeg"/></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7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8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jpeg"/></Relationships>
</file>

<file path=ppt/slides/_rels/slide8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87.xml.rels><?xml version="1.0" encoding="UTF-8" standalone="yes"?>
<Relationships xmlns="http://schemas.openxmlformats.org/package/2006/relationships"><Relationship Id="rId8" Type="http://schemas.openxmlformats.org/officeDocument/2006/relationships/hyperlink" Target="https://zwakia.blogspot.com/2009/11/monachus-monachus.html" TargetMode="External"/><Relationship Id="rId3" Type="http://schemas.openxmlformats.org/officeDocument/2006/relationships/hyperlink" Target="http://karvouno.com/2013/02/08/163" TargetMode="External"/><Relationship Id="rId7" Type="http://schemas.openxmlformats.org/officeDocument/2006/relationships/hyperlink" Target="http://www.naftemporiki.gr/story/1002556/oi-misoi-krokodeiloi-tou-planiti-apeilountai-me-eksafanisi" TargetMode="External"/><Relationship Id="rId2" Type="http://schemas.openxmlformats.org/officeDocument/2006/relationships/hyperlink" Target="http://thalassia-zoa-ypo-eksafanisi.blogspot.gr/" TargetMode="External"/><Relationship Id="rId1" Type="http://schemas.openxmlformats.org/officeDocument/2006/relationships/slideLayout" Target="../slideLayouts/slideLayout2.xml"/><Relationship Id="rId6" Type="http://schemas.openxmlformats.org/officeDocument/2006/relationships/hyperlink" Target="https://8agdimitriou.wikispaces.com/file/view/%CE%A7%CE%95%CE%9B%CE%A9%CE%9D%CE%91+%CE%9A%CE%91%CE%A1%CE%95%CE%A4%CE%91+%CE%9A%CE%91%CE%A1%CE%95%CE%A4%CE%91.pdf" TargetMode="External"/><Relationship Id="rId5" Type="http://schemas.openxmlformats.org/officeDocument/2006/relationships/hyperlink" Target="http://www.mixanitouxronou.gr/o-angelos-to-spanio-roz-delfini-pou-paschi-apo-almpinismo-ke-zi-echmaloto-stin-iaponia-ta-roz-delfinia-tou-amazoniou-pou-kokkinizoun-otan-ntreponte-vinteo/" TargetMode="External"/><Relationship Id="rId4" Type="http://schemas.openxmlformats.org/officeDocument/2006/relationships/hyperlink" Target="http://www.miclub.gr/index.php/2010-04-02-16-47-05/39-2010-04-02-16-33-56/433-2013-06-12-14-06-40" TargetMode="External"/><Relationship Id="rId9" Type="http://schemas.openxmlformats.org/officeDocument/2006/relationships/hyperlink" Target="http://slideplayer.gr/slide/6049861/"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www.iefimerida.gr/news/129458/%CF%84%CE%B9-%CE%B8%CE%B1-%CF%83%CF%85%CE%BC%CE%B2%CE%B5%CE%AF-%CE%B1%CE%BD-%25" TargetMode="External"/><Relationship Id="rId13" Type="http://schemas.openxmlformats.org/officeDocument/2006/relationships/hyperlink" Target="http://www.cnn.gr/news/perivallon/story/111901/proeidopoiisi-anodos-tis-thermokrasias-kata-2-vathmoys-tha-epideinosei-tis-xirasie" TargetMode="External"/><Relationship Id="rId3" Type="http://schemas.openxmlformats.org/officeDocument/2006/relationships/hyperlink" Target="http://www.iefimerida.gr/news/375193/nasa-mia-megali-pigi-thermotitas-lionei-apo-kato-toys-pagoys-tis-antarktikis" TargetMode="External"/><Relationship Id="rId7" Type="http://schemas.openxmlformats.org/officeDocument/2006/relationships/hyperlink" Target="http://coolweb.gr/ti-simbei-an-liosoun-pagoi/" TargetMode="External"/><Relationship Id="rId12" Type="http://schemas.openxmlformats.org/officeDocument/2006/relationships/hyperlink" Target="http://www.tanea.gr/news/science-technology/article/5052275/akoma-ki-an-liwsoyn-oloi-oi-pagoi-ths-ghs-to-7013-m-x-h-ellada-tha-epiplee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newsbomb.gr/tags/tag/52930/liwsimo-pagwn" TargetMode="External"/><Relationship Id="rId11" Type="http://schemas.openxmlformats.org/officeDocument/2006/relationships/hyperlink" Target="http://www.boro.gr/33714/ti-tha-symvei-sthn-ellada-an-liwsoyn-oi-pagoi-kane-klik-kai-tha-dei" TargetMode="External"/><Relationship Id="rId5" Type="http://schemas.openxmlformats.org/officeDocument/2006/relationships/hyperlink" Target="http://www.iefimerida.gr/news/119535/%CF%84%CE%BF" TargetMode="External"/><Relationship Id="rId10" Type="http://schemas.openxmlformats.org/officeDocument/2006/relationships/hyperlink" Target="http://www.iefimerida.gr/news/350590/poies-periohes-tis-elladas-tha-exafanistoyn-liosoyn-oi-pagoi-eikone" TargetMode="External"/><Relationship Id="rId4" Type="http://schemas.openxmlformats.org/officeDocument/2006/relationships/hyperlink" Target="http://www.protothema.gr/environment/article/676915/sos-apo-tous-epistimones-to-liosimo-ton-pagon-tha-xupnisei-ious-ekatommurion-eton/" TargetMode="External"/><Relationship Id="rId9" Type="http://schemas.openxmlformats.org/officeDocument/2006/relationships/hyperlink" Target="https://www.google.bg/url?sa=t&amp;rct=j&amp;q=&amp;esrc=s&amp;source=web&amp;cd=5&amp;cad=rja&amp;uact=8&amp;ved=0ahUKEwiAybr4h6vYAhWO26QKHbT7DlUQFgg_MAQ&amp;url=https://powerpolitics.eu/%CF%84%CE%BF-%CE%BB%CE%B9%CF%8E%CF%83%CE%B9%CE%BC%CE%BF-%CF%84%CF%89%CE%BD-%CF%80%CE%AC%CE%B3%CF%89%CE%BD-%CE%AD%CE%BD%CE%B1-%CE%B1%CE%BD%CE%B7%CF%83%CF%85%CF%87%CE%B7%CF%84%CE%B9%CE%BA%CF%8C-%CF%86/&amp;usg=AOvVaw1QFvweH5p4kH8ostXFEz05" TargetMode="External"/><Relationship Id="rId14" Type="http://schemas.openxmlformats.org/officeDocument/2006/relationships/hyperlink" Target="http://www.mixanitouxronou.gr/apokosma-plasmata-apokalyfthikan-me-to-liosimo-ton-pagon-sti-siviria-provlima-i-yperthermansi-tou-planiti-anisyxoun-oi-epistimones-gia-epanemfanisi-vaktirion-ki-astheneion-pou-eixan-eksafanistei"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www.iefimerida.gr/news/198333/oi-mayres-trypes-tis-thalassas-aytes-einai-oi-megalyteres-royfihtres-ston-kosm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57200" y="3699804"/>
            <a:ext cx="8305800" cy="1372270"/>
          </a:xfrm>
        </p:spPr>
        <p:txBody>
          <a:bodyPr/>
          <a:lstStyle/>
          <a:p>
            <a:r>
              <a:rPr lang="el-GR" dirty="0" smtClean="0">
                <a:solidFill>
                  <a:schemeClr val="tx1"/>
                </a:solidFill>
              </a:rPr>
              <a:t>Τελική Παρουσίαση Α’4</a:t>
            </a:r>
          </a:p>
          <a:p>
            <a:r>
              <a:rPr lang="el-GR" sz="2400" dirty="0" smtClean="0">
                <a:solidFill>
                  <a:schemeClr val="tx1"/>
                </a:solidFill>
              </a:rPr>
              <a:t>3</a:t>
            </a:r>
            <a:r>
              <a:rPr lang="el-GR" sz="2400" baseline="30000" dirty="0" smtClean="0">
                <a:solidFill>
                  <a:schemeClr val="tx1"/>
                </a:solidFill>
              </a:rPr>
              <a:t>Ο</a:t>
            </a:r>
            <a:r>
              <a:rPr lang="el-GR" sz="2400" dirty="0" smtClean="0">
                <a:solidFill>
                  <a:schemeClr val="tx1"/>
                </a:solidFill>
              </a:rPr>
              <a:t> ΓΕΛ ΠΑΛΑΙΟΥ ΦΑΛΗΡΟΥ 2017-2018</a:t>
            </a:r>
          </a:p>
          <a:p>
            <a:r>
              <a:rPr lang="el-GR" sz="2400" dirty="0" smtClean="0">
                <a:solidFill>
                  <a:schemeClr val="tx1"/>
                </a:solidFill>
              </a:rPr>
              <a:t>Καθηγητής: Α. Παπακωνσταντίνου</a:t>
            </a:r>
          </a:p>
          <a:p>
            <a:endParaRPr lang="el-GR" sz="2400" b="1" i="1" dirty="0" smtClean="0">
              <a:solidFill>
                <a:schemeClr val="tx1"/>
              </a:solidFill>
            </a:endParaRPr>
          </a:p>
          <a:p>
            <a:endParaRPr lang="el-GR" dirty="0">
              <a:solidFill>
                <a:schemeClr val="tx1"/>
              </a:solidFill>
            </a:endParaRPr>
          </a:p>
        </p:txBody>
      </p:sp>
      <p:sp>
        <p:nvSpPr>
          <p:cNvPr id="2" name="1 - Τίτλος"/>
          <p:cNvSpPr>
            <a:spLocks noGrp="1"/>
          </p:cNvSpPr>
          <p:nvPr>
            <p:ph type="ctrTitle"/>
          </p:nvPr>
        </p:nvSpPr>
        <p:spPr/>
        <p:txBody>
          <a:bodyPr/>
          <a:lstStyle/>
          <a:p>
            <a:r>
              <a:rPr lang="el-GR" dirty="0" smtClean="0"/>
              <a:t>Ωκεανός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214422"/>
            <a:ext cx="4572000" cy="5286388"/>
          </a:xfrm>
        </p:spPr>
        <p:txBody>
          <a:bodyPr>
            <a:normAutofit fontScale="92500" lnSpcReduction="10000"/>
          </a:bodyPr>
          <a:lstStyle/>
          <a:p>
            <a:pPr algn="just"/>
            <a:r>
              <a:rPr lang="el-GR" dirty="0" smtClean="0"/>
              <a:t>Η θαλάσσια περιοχή που έγινε γνωστή και ταξίδεψε σε όλο τον κόσμο από τα μυθιστορήματα του Ιούλιου Βερν δεν απέχει πολύ από το Τρίγωνο των Βερμούδων. Χαρακτηρίζεται σαν μια  τεράστια θαλάσσια πισίνα δίχως ακτές με ζεστά νερά και κυρίως με τους δικούς της νόμους, βρίσκεται στα ανοιχτά του Ατλαντικού Ωκεανού . Εκεί ο ήλιος ανατέλλει την ίδια ώρα στη Δύση και την Ανατολή, ενώ τα κύματα κινούνται δεξιόστροφα</a:t>
            </a:r>
          </a:p>
          <a:p>
            <a:endParaRPr lang="el-GR" dirty="0"/>
          </a:p>
        </p:txBody>
      </p:sp>
      <p:sp>
        <p:nvSpPr>
          <p:cNvPr id="2" name="1 - Τίτλος"/>
          <p:cNvSpPr>
            <a:spLocks noGrp="1"/>
          </p:cNvSpPr>
          <p:nvPr>
            <p:ph type="title"/>
          </p:nvPr>
        </p:nvSpPr>
        <p:spPr>
          <a:xfrm>
            <a:off x="428596" y="-214338"/>
            <a:ext cx="8229600" cy="1219200"/>
          </a:xfrm>
        </p:spPr>
        <p:txBody>
          <a:bodyPr/>
          <a:lstStyle/>
          <a:p>
            <a:pPr algn="ctr"/>
            <a:r>
              <a:rPr lang="el-GR" b="1" dirty="0" smtClean="0"/>
              <a:t>Θάλασσα των Σαργασσών</a:t>
            </a:r>
            <a:endParaRPr lang="el-GR" dirty="0"/>
          </a:p>
        </p:txBody>
      </p:sp>
      <p:pic>
        <p:nvPicPr>
          <p:cNvPr id="4" name="3 - Εικόνα" descr="download (1).jpg"/>
          <p:cNvPicPr>
            <a:picLocks noChangeAspect="1"/>
          </p:cNvPicPr>
          <p:nvPr/>
        </p:nvPicPr>
        <p:blipFill>
          <a:blip r:embed="rId2"/>
          <a:stretch>
            <a:fillRect/>
          </a:stretch>
        </p:blipFill>
        <p:spPr>
          <a:xfrm>
            <a:off x="4714875" y="1357298"/>
            <a:ext cx="4065715" cy="2071702"/>
          </a:xfrm>
          <a:prstGeom prst="rect">
            <a:avLst/>
          </a:prstGeom>
        </p:spPr>
      </p:pic>
      <p:pic>
        <p:nvPicPr>
          <p:cNvPr id="5" name="4 - Εικόνα" descr="filesthalassa_905250249.jpg"/>
          <p:cNvPicPr>
            <a:picLocks noChangeAspect="1"/>
          </p:cNvPicPr>
          <p:nvPr/>
        </p:nvPicPr>
        <p:blipFill>
          <a:blip r:embed="rId3" cstate="email"/>
          <a:stretch>
            <a:fillRect/>
          </a:stretch>
        </p:blipFill>
        <p:spPr>
          <a:xfrm>
            <a:off x="4714876" y="3571876"/>
            <a:ext cx="4071966" cy="2428892"/>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714356"/>
            <a:ext cx="4714908" cy="5857916"/>
          </a:xfrm>
        </p:spPr>
        <p:txBody>
          <a:bodyPr>
            <a:normAutofit fontScale="92500" lnSpcReduction="10000"/>
          </a:bodyPr>
          <a:lstStyle/>
          <a:p>
            <a:r>
              <a:rPr lang="el-GR" dirty="0" smtClean="0"/>
              <a:t>Η ιδιαιτερότητα της περιοχής είναι το βαθύ μπλε και η εξαιρετική καθαρότητα του νερού με μια υποθαλάσσια ορατότητα που ξεπερνά τα 200 πόδια βάθος . Έγινε γνωστή από τις ληστείες σκαφών και τα ακυβέρνητα καράβια μετά τη μυστηριώδη εξαφάνιση των πληρωμάτων. Όσο για τα περίφημα ζεστά νερά της θάλασσας της Σαργκάσο εξηγούνται επιστημονικά ως εξής: Σε μια παγωμένη περιοχή, τα ήμερα θερμά νερά δημιουργούνται από τα ρεύματα.</a:t>
            </a:r>
          </a:p>
          <a:p>
            <a:endParaRPr lang="el-GR" dirty="0"/>
          </a:p>
        </p:txBody>
      </p:sp>
      <p:pic>
        <p:nvPicPr>
          <p:cNvPr id="4" name="3 - Εικόνα" descr="Bermuda_Triangle (1).jpg"/>
          <p:cNvPicPr>
            <a:picLocks noChangeAspect="1"/>
          </p:cNvPicPr>
          <p:nvPr/>
        </p:nvPicPr>
        <p:blipFill>
          <a:blip r:embed="rId2"/>
          <a:stretch>
            <a:fillRect/>
          </a:stretch>
        </p:blipFill>
        <p:spPr>
          <a:xfrm>
            <a:off x="4929190" y="928670"/>
            <a:ext cx="3865078" cy="2379402"/>
          </a:xfrm>
          <a:prstGeom prst="rect">
            <a:avLst/>
          </a:prstGeom>
        </p:spPr>
      </p:pic>
      <p:pic>
        <p:nvPicPr>
          <p:cNvPr id="5" name="4 - Εικόνα" descr="mystika_okeanon_2.jpg"/>
          <p:cNvPicPr>
            <a:picLocks noChangeAspect="1"/>
          </p:cNvPicPr>
          <p:nvPr/>
        </p:nvPicPr>
        <p:blipFill>
          <a:blip r:embed="rId3" cstate="email"/>
          <a:stretch>
            <a:fillRect/>
          </a:stretch>
        </p:blipFill>
        <p:spPr>
          <a:xfrm>
            <a:off x="4929190" y="3429000"/>
            <a:ext cx="3843363" cy="2402102"/>
          </a:xfrm>
          <a:prstGeom prst="rect">
            <a:avLst/>
          </a:prstGeom>
        </p:spPr>
      </p:pic>
    </p:spTree>
  </p:cSld>
  <p:clrMapOvr>
    <a:masterClrMapping/>
  </p:clrMapOvr>
  <p:transition>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357298"/>
            <a:ext cx="8286808" cy="1928826"/>
          </a:xfrm>
        </p:spPr>
        <p:txBody>
          <a:bodyPr>
            <a:normAutofit/>
          </a:bodyPr>
          <a:lstStyle/>
          <a:p>
            <a:r>
              <a:rPr lang="el-GR" dirty="0" smtClean="0"/>
              <a:t>Η Θάλασσα του Διαβόλου είναι μια περιοχή στον Ειρηνικό Ωκεανό. Πρόκειται για σεισμογενή ζώνη, με συχνούς κυκλώνες. Ηφαιστειογενή νησιά εμφανίζονται και εξαφανίζονται συστηματικά. </a:t>
            </a:r>
            <a:endParaRPr lang="el-GR" dirty="0"/>
          </a:p>
        </p:txBody>
      </p:sp>
      <p:sp>
        <p:nvSpPr>
          <p:cNvPr id="2" name="1 - Τίτλος"/>
          <p:cNvSpPr>
            <a:spLocks noGrp="1"/>
          </p:cNvSpPr>
          <p:nvPr>
            <p:ph type="title"/>
          </p:nvPr>
        </p:nvSpPr>
        <p:spPr>
          <a:xfrm>
            <a:off x="1500166" y="0"/>
            <a:ext cx="8229600" cy="1219200"/>
          </a:xfrm>
        </p:spPr>
        <p:txBody>
          <a:bodyPr/>
          <a:lstStyle/>
          <a:p>
            <a:r>
              <a:rPr lang="el-GR" b="1" dirty="0" smtClean="0"/>
              <a:t>Η Θάλασσα του Διαβόλου</a:t>
            </a:r>
            <a:endParaRPr lang="el-GR" dirty="0"/>
          </a:p>
        </p:txBody>
      </p:sp>
      <p:pic>
        <p:nvPicPr>
          <p:cNvPr id="4" name="3 - Εικόνα" descr="1427193775-02ec8a6e4fba3133046d2a0937428ab9.jpg"/>
          <p:cNvPicPr>
            <a:picLocks noChangeAspect="1"/>
          </p:cNvPicPr>
          <p:nvPr/>
        </p:nvPicPr>
        <p:blipFill>
          <a:blip r:embed="rId2" cstate="email"/>
          <a:stretch>
            <a:fillRect/>
          </a:stretch>
        </p:blipFill>
        <p:spPr>
          <a:xfrm>
            <a:off x="428596" y="3286124"/>
            <a:ext cx="4572012" cy="3048008"/>
          </a:xfrm>
          <a:prstGeom prst="rect">
            <a:avLst/>
          </a:prstGeom>
        </p:spPr>
      </p:pic>
      <p:pic>
        <p:nvPicPr>
          <p:cNvPr id="5" name="4 - Εικόνα" descr="e8ccdc272030faca96b3b163d1ebceaf.jpg"/>
          <p:cNvPicPr>
            <a:picLocks noChangeAspect="1"/>
          </p:cNvPicPr>
          <p:nvPr/>
        </p:nvPicPr>
        <p:blipFill>
          <a:blip r:embed="rId3"/>
          <a:stretch>
            <a:fillRect/>
          </a:stretch>
        </p:blipFill>
        <p:spPr>
          <a:xfrm>
            <a:off x="5072066" y="3286124"/>
            <a:ext cx="3684357" cy="3052064"/>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642918"/>
            <a:ext cx="4757742" cy="5595958"/>
          </a:xfrm>
        </p:spPr>
        <p:txBody>
          <a:bodyPr/>
          <a:lstStyle/>
          <a:p>
            <a:r>
              <a:rPr lang="el-GR" dirty="0" smtClean="0"/>
              <a:t>Τα ανεξήγητα φαινόμενα της περιοχής, όπως οι εξαφανίσεις πλοίων και ανθρώπων, αποδίδονται κατά πολλούς στα ηλεκτρομαγνητικά πεδία. Έπειτα από τη μυστηριώδη εξαφάνιση εννέα πλοίων το 1950, οι ναυτικοί επιμένουν να την αποφεύγουν συστηματικά... Παραδόξως το ίδιο κάνουν δελφίνια, φάλαινες και θαλάσσια πτηνά!</a:t>
            </a:r>
            <a:endParaRPr lang="el-GR" dirty="0"/>
          </a:p>
        </p:txBody>
      </p:sp>
      <p:pic>
        <p:nvPicPr>
          <p:cNvPr id="4" name="3 - Εικόνα" descr="Maslands.png"/>
          <p:cNvPicPr>
            <a:picLocks noChangeAspect="1"/>
          </p:cNvPicPr>
          <p:nvPr/>
        </p:nvPicPr>
        <p:blipFill>
          <a:blip r:embed="rId2"/>
          <a:stretch>
            <a:fillRect/>
          </a:stretch>
        </p:blipFill>
        <p:spPr>
          <a:xfrm>
            <a:off x="5143503" y="714356"/>
            <a:ext cx="3696917" cy="49292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357298"/>
            <a:ext cx="8143932" cy="2500330"/>
          </a:xfrm>
        </p:spPr>
        <p:txBody>
          <a:bodyPr>
            <a:normAutofit/>
          </a:bodyPr>
          <a:lstStyle/>
          <a:p>
            <a:r>
              <a:rPr lang="el-GR" sz="2400" b="1" dirty="0" smtClean="0"/>
              <a:t>Στις δυτικές ακτές της Νορβηγίας, σχηματίζεται το πιο ισχυρό παλιρροϊκό φαινόμενο στον κόσμο. Η παλιρροϊκής δίνη, που υπολογίζεται πως έχει δέκα φορές περισσότερη δύναμη από ένα κύμα, καταφθάνει κάθε έξι ώρες στα ανοιχτά των νήσων Λοφούτεν, παρασύροντας δεκάδες ναυτικούς. </a:t>
            </a:r>
            <a:endParaRPr lang="el-GR" sz="2400" b="1" dirty="0"/>
          </a:p>
        </p:txBody>
      </p:sp>
      <p:sp>
        <p:nvSpPr>
          <p:cNvPr id="2" name="1 - Τίτλος"/>
          <p:cNvSpPr>
            <a:spLocks noGrp="1"/>
          </p:cNvSpPr>
          <p:nvPr>
            <p:ph type="title"/>
          </p:nvPr>
        </p:nvSpPr>
        <p:spPr>
          <a:xfrm>
            <a:off x="500034" y="0"/>
            <a:ext cx="8229600" cy="1219200"/>
          </a:xfrm>
        </p:spPr>
        <p:txBody>
          <a:bodyPr/>
          <a:lstStyle/>
          <a:p>
            <a:pPr algn="ctr"/>
            <a:r>
              <a:rPr lang="el-GR" b="1" dirty="0" smtClean="0"/>
              <a:t>Φαινόμενο </a:t>
            </a:r>
            <a:r>
              <a:rPr lang="en-US" b="1" dirty="0" smtClean="0"/>
              <a:t>Maelstrom</a:t>
            </a:r>
            <a:endParaRPr lang="el-GR" dirty="0"/>
          </a:p>
        </p:txBody>
      </p:sp>
      <p:pic>
        <p:nvPicPr>
          <p:cNvPr id="4" name="3 - Εικόνα" descr="download (2).jpg"/>
          <p:cNvPicPr>
            <a:picLocks noChangeAspect="1"/>
          </p:cNvPicPr>
          <p:nvPr/>
        </p:nvPicPr>
        <p:blipFill>
          <a:blip r:embed="rId2"/>
          <a:stretch>
            <a:fillRect/>
          </a:stretch>
        </p:blipFill>
        <p:spPr>
          <a:xfrm>
            <a:off x="1357290" y="3857628"/>
            <a:ext cx="6449127" cy="2428892"/>
          </a:xfrm>
          <a:prstGeom prst="rect">
            <a:avLst/>
          </a:prstGeom>
        </p:spPr>
      </p:pic>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500042"/>
            <a:ext cx="3543296" cy="5715040"/>
          </a:xfrm>
        </p:spPr>
        <p:txBody>
          <a:bodyPr>
            <a:normAutofit fontScale="92500"/>
          </a:bodyPr>
          <a:lstStyle/>
          <a:p>
            <a:r>
              <a:rPr lang="el-GR" sz="2800" b="1" dirty="0" smtClean="0"/>
              <a:t>Για ανεξήγητους λόγους η ρουφήχτρα αλλάζει κατεύθυνση κάθε τρεις με τέσσερις μήνες. Εικάζεται πως το φαινόμενο, που έχει λάβει μυθικές διαστάσεις, προκλήθηκε από την ανύψωση κάποιων εδαφών εξαιτίας της τήξης των παγετώνων.</a:t>
            </a:r>
          </a:p>
          <a:p>
            <a:endParaRPr lang="el-GR" dirty="0"/>
          </a:p>
        </p:txBody>
      </p:sp>
      <p:pic>
        <p:nvPicPr>
          <p:cNvPr id="4" name="3 - Εικόνα" descr="images (12).jpg"/>
          <p:cNvPicPr>
            <a:picLocks noChangeAspect="1"/>
          </p:cNvPicPr>
          <p:nvPr/>
        </p:nvPicPr>
        <p:blipFill>
          <a:blip r:embed="rId2"/>
          <a:stretch>
            <a:fillRect/>
          </a:stretch>
        </p:blipFill>
        <p:spPr>
          <a:xfrm>
            <a:off x="4214810" y="500042"/>
            <a:ext cx="4294087" cy="2857520"/>
          </a:xfrm>
          <a:prstGeom prst="rect">
            <a:avLst/>
          </a:prstGeom>
        </p:spPr>
      </p:pic>
      <p:pic>
        <p:nvPicPr>
          <p:cNvPr id="6" name="5 - Εικόνα" descr="830283_485703608157355_1395904343_o.jpg"/>
          <p:cNvPicPr>
            <a:picLocks noChangeAspect="1"/>
          </p:cNvPicPr>
          <p:nvPr/>
        </p:nvPicPr>
        <p:blipFill>
          <a:blip r:embed="rId3" cstate="email"/>
          <a:stretch>
            <a:fillRect/>
          </a:stretch>
        </p:blipFill>
        <p:spPr>
          <a:xfrm>
            <a:off x="4214810" y="3500438"/>
            <a:ext cx="4286280" cy="286645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24000"/>
            <a:ext cx="4400552" cy="4572000"/>
          </a:xfrm>
        </p:spPr>
        <p:txBody>
          <a:bodyPr>
            <a:normAutofit lnSpcReduction="10000"/>
          </a:bodyPr>
          <a:lstStyle/>
          <a:p>
            <a:r>
              <a:rPr lang="el-GR" dirty="0" smtClean="0"/>
              <a:t>Ένας υπόκωφος ήχος βγαίνει από τα έγκατα της Καραϊβικής και φτάνει ως το Διάστημα. Πρωτοφανής στα επιστημονικά χρονικά, ο ήχος ονομάστηκε από τους ερευνητές του Πανεπιστημίου του Λίβερπουλ «σφύριγμα Rossby», παραπέμποντας στα πλανητικά κύματα Rossby. </a:t>
            </a:r>
          </a:p>
          <a:p>
            <a:endParaRPr lang="el-GR" dirty="0"/>
          </a:p>
        </p:txBody>
      </p:sp>
      <p:sp>
        <p:nvSpPr>
          <p:cNvPr id="2" name="1 - Τίτλος"/>
          <p:cNvSpPr>
            <a:spLocks noGrp="1"/>
          </p:cNvSpPr>
          <p:nvPr>
            <p:ph type="title"/>
          </p:nvPr>
        </p:nvSpPr>
        <p:spPr>
          <a:xfrm>
            <a:off x="914400" y="0"/>
            <a:ext cx="8229600" cy="1219200"/>
          </a:xfrm>
        </p:spPr>
        <p:txBody>
          <a:bodyPr/>
          <a:lstStyle/>
          <a:p>
            <a:r>
              <a:rPr lang="en-US" dirty="0" smtClean="0"/>
              <a:t>To </a:t>
            </a:r>
            <a:r>
              <a:rPr lang="el-GR" dirty="0" smtClean="0"/>
              <a:t>σφύριγμα της Καραϊβικής</a:t>
            </a:r>
            <a:endParaRPr lang="el-GR" dirty="0"/>
          </a:p>
        </p:txBody>
      </p:sp>
      <p:pic>
        <p:nvPicPr>
          <p:cNvPr id="6" name="5 - Εικόνα" descr="caribbean-and-mexico-30824188-1481535881-ImageGalleryLightboxLarge.jpg"/>
          <p:cNvPicPr>
            <a:picLocks noChangeAspect="1"/>
          </p:cNvPicPr>
          <p:nvPr/>
        </p:nvPicPr>
        <p:blipFill>
          <a:blip r:embed="rId2" cstate="email"/>
          <a:stretch>
            <a:fillRect/>
          </a:stretch>
        </p:blipFill>
        <p:spPr>
          <a:xfrm>
            <a:off x="4786314" y="1428736"/>
            <a:ext cx="3833807" cy="2156517"/>
          </a:xfrm>
          <a:prstGeom prst="rect">
            <a:avLst/>
          </a:prstGeom>
        </p:spPr>
      </p:pic>
      <p:pic>
        <p:nvPicPr>
          <p:cNvPr id="5" name="4 - Εικόνα" descr="1019431_nasa.jpg"/>
          <p:cNvPicPr>
            <a:picLocks noChangeAspect="1"/>
          </p:cNvPicPr>
          <p:nvPr/>
        </p:nvPicPr>
        <p:blipFill>
          <a:blip r:embed="rId3" cstate="email"/>
          <a:stretch>
            <a:fillRect/>
          </a:stretch>
        </p:blipFill>
        <p:spPr>
          <a:xfrm>
            <a:off x="4786314" y="3786190"/>
            <a:ext cx="3857651" cy="20717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2071678"/>
            <a:ext cx="7851648" cy="900106"/>
          </a:xfrm>
        </p:spPr>
        <p:txBody>
          <a:bodyPr/>
          <a:lstStyle/>
          <a:p>
            <a:pPr algn="ctr"/>
            <a:r>
              <a:rPr lang="el-GR" dirty="0" smtClean="0">
                <a:solidFill>
                  <a:schemeClr val="tx1"/>
                </a:solidFill>
              </a:rPr>
              <a:t>ΕΞΕΡΕΥΝΗΣΗ ΩΚΕΑΝΩΝ</a:t>
            </a:r>
            <a:endParaRPr lang="el-GR" dirty="0">
              <a:solidFill>
                <a:schemeClr val="tx1"/>
              </a:solidFill>
            </a:endParaRPr>
          </a:p>
        </p:txBody>
      </p:sp>
      <p:sp>
        <p:nvSpPr>
          <p:cNvPr id="3" name="2 - Υπότιτλος"/>
          <p:cNvSpPr>
            <a:spLocks noGrp="1"/>
          </p:cNvSpPr>
          <p:nvPr>
            <p:ph type="subTitle" idx="1"/>
          </p:nvPr>
        </p:nvSpPr>
        <p:spPr>
          <a:xfrm>
            <a:off x="3000364" y="3857628"/>
            <a:ext cx="2996912" cy="1752600"/>
          </a:xfrm>
        </p:spPr>
        <p:txBody>
          <a:bodyPr>
            <a:normAutofit fontScale="92500" lnSpcReduction="20000"/>
          </a:bodyPr>
          <a:lstStyle/>
          <a:p>
            <a:r>
              <a:rPr lang="el-GR" dirty="0" smtClean="0"/>
              <a:t>Βασίλης Τσιμπλούλης</a:t>
            </a:r>
          </a:p>
          <a:p>
            <a:r>
              <a:rPr lang="el-GR" dirty="0" smtClean="0"/>
              <a:t>Αριστείδης Σαούλης</a:t>
            </a:r>
          </a:p>
          <a:p>
            <a:r>
              <a:rPr lang="el-GR" dirty="0" smtClean="0"/>
              <a:t>Σπύρος Σαμαρίκας</a:t>
            </a:r>
            <a:endParaRPr lang="en-US" dirty="0" smtClean="0"/>
          </a:p>
          <a:p>
            <a:r>
              <a:rPr lang="el-GR" dirty="0" smtClean="0"/>
              <a:t>Κωνσταντίνος Σπάθας</a:t>
            </a:r>
          </a:p>
          <a:p>
            <a:r>
              <a:rPr lang="el-GR" dirty="0" smtClean="0"/>
              <a:t>Αρτίν Τοκατλιάν</a:t>
            </a:r>
          </a:p>
          <a:p>
            <a:endParaRPr lang="el-GR" dirty="0"/>
          </a:p>
        </p:txBody>
      </p:sp>
      <p:sp>
        <p:nvSpPr>
          <p:cNvPr id="5" name="4 - Λυγισμένο βέλος">
            <a:hlinkClick r:id="rId2" action="ppaction://hlinksldjump"/>
          </p:cNvPr>
          <p:cNvSpPr/>
          <p:nvPr/>
        </p:nvSpPr>
        <p:spPr>
          <a:xfrm flipH="1">
            <a:off x="7929586" y="5786454"/>
            <a:ext cx="779562" cy="614941"/>
          </a:xfrm>
          <a:prstGeom prst="bentArrow">
            <a:avLst>
              <a:gd name="adj1" fmla="val 25000"/>
              <a:gd name="adj2" fmla="val 2512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lstStyle/>
          <a:p>
            <a:pPr algn="ctr"/>
            <a:r>
              <a:rPr lang="el-GR" dirty="0" smtClean="0">
                <a:solidFill>
                  <a:schemeClr val="bg2"/>
                </a:solidFill>
              </a:rPr>
              <a:t>Περιεχόμενα</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Εξοπλισμός εξερεύνησης  Ωκεανών</a:t>
            </a:r>
            <a:r>
              <a:rPr lang="en-US" dirty="0" smtClean="0"/>
              <a:t> </a:t>
            </a:r>
            <a:r>
              <a:rPr lang="el-GR" dirty="0" smtClean="0"/>
              <a:t>(δια.3-12)</a:t>
            </a:r>
          </a:p>
          <a:p>
            <a:r>
              <a:rPr lang="el-GR" dirty="0" smtClean="0"/>
              <a:t>Είδη κατάδυσης (δια. 13-14)</a:t>
            </a:r>
          </a:p>
          <a:p>
            <a:r>
              <a:rPr lang="el-GR" dirty="0" smtClean="0"/>
              <a:t>Διάσημοι  εξερευνητές</a:t>
            </a:r>
          </a:p>
          <a:p>
            <a:r>
              <a:rPr lang="el-GR" dirty="0" smtClean="0"/>
              <a:t>Διάσημα ναυάγια</a:t>
            </a:r>
          </a:p>
          <a:p>
            <a:r>
              <a:rPr lang="el-GR" dirty="0" smtClean="0"/>
              <a:t>Το βαθύτερο σημείο του πλανήτη</a:t>
            </a:r>
          </a:p>
          <a:p>
            <a:r>
              <a:rPr lang="el-GR" dirty="0" smtClean="0"/>
              <a:t>Τα μεγαλύτερα υποθαλάσσια βουνά</a:t>
            </a:r>
          </a:p>
          <a:p>
            <a:endParaRPr lang="el-GR" dirty="0">
              <a:solidFill>
                <a:schemeClr val="accent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dirty="0" smtClean="0">
                <a:solidFill>
                  <a:schemeClr val="bg2"/>
                </a:solidFill>
              </a:rPr>
              <a:t>Εξοπλισμός εξερεύνησης  Ωκεανών</a:t>
            </a:r>
            <a:endParaRPr lang="el-GR" sz="4400" dirty="0">
              <a:solidFill>
                <a:schemeClr val="bg2"/>
              </a:solidFill>
            </a:endParaRPr>
          </a:p>
        </p:txBody>
      </p:sp>
      <p:sp>
        <p:nvSpPr>
          <p:cNvPr id="3" name="2 - Θέση περιεχομένου"/>
          <p:cNvSpPr>
            <a:spLocks noGrp="1"/>
          </p:cNvSpPr>
          <p:nvPr>
            <p:ph idx="1"/>
          </p:nvPr>
        </p:nvSpPr>
        <p:spPr/>
        <p:txBody>
          <a:bodyPr>
            <a:normAutofit/>
          </a:bodyPr>
          <a:lstStyle/>
          <a:p>
            <a:pPr algn="ctr">
              <a:buNone/>
            </a:pPr>
            <a:r>
              <a:rPr lang="el-GR" sz="2400" dirty="0" smtClean="0">
                <a:cs typeface="Arial" pitchFamily="34" charset="0"/>
              </a:rPr>
              <a:t>Η κατάδυση είναι δυνατή χάρις στον εξειδικευμένο σύγχρονο εξοπλισμό που βοηθά στην προσαρμογή του αυτοδύτη στο υδάτινο περιβάλλον.</a:t>
            </a:r>
          </a:p>
        </p:txBody>
      </p:sp>
      <p:pic>
        <p:nvPicPr>
          <p:cNvPr id="1026" name="Picture 2" descr="\\Pc10\shared\ocean\oceans3.jpg"/>
          <p:cNvPicPr>
            <a:picLocks noChangeAspect="1" noChangeArrowheads="1"/>
          </p:cNvPicPr>
          <p:nvPr/>
        </p:nvPicPr>
        <p:blipFill>
          <a:blip r:embed="rId2" cstate="email"/>
          <a:srcRect/>
          <a:stretch>
            <a:fillRect/>
          </a:stretch>
        </p:blipFill>
        <p:spPr bwMode="auto">
          <a:xfrm>
            <a:off x="1714480" y="3214686"/>
            <a:ext cx="5715000" cy="32194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hlinkClick r:id="rId2" action="ppaction://hlinksldjump"/>
              </a:rPr>
              <a:t>ΜΥΣΤΗΡΙΑ ΣΤΟΥΣ ΩΚΕΑΝΟΥΣ</a:t>
            </a:r>
            <a:endParaRPr lang="el-GR" dirty="0" smtClean="0"/>
          </a:p>
          <a:p>
            <a:endParaRPr lang="en-US" dirty="0" smtClean="0"/>
          </a:p>
          <a:p>
            <a:r>
              <a:rPr lang="el-GR" dirty="0" smtClean="0">
                <a:hlinkClick r:id="rId3" action="ppaction://hlinksldjump"/>
              </a:rPr>
              <a:t>ΕΞΕΡΕΥΝΗΣΗ ΩΚΕΑΝΩΝ</a:t>
            </a:r>
            <a:endParaRPr lang="el-GR" dirty="0" smtClean="0"/>
          </a:p>
          <a:p>
            <a:endParaRPr lang="el-GR" dirty="0" smtClean="0"/>
          </a:p>
          <a:p>
            <a:r>
              <a:rPr lang="el-GR" dirty="0" smtClean="0">
                <a:hlinkClick r:id="rId4" action="ppaction://hlinksldjump"/>
              </a:rPr>
              <a:t>ΛΙΩΣΙΜΟ ΤΩΝ ΠΑΓΩΝ</a:t>
            </a:r>
            <a:endParaRPr lang="el-GR" dirty="0" smtClean="0"/>
          </a:p>
          <a:p>
            <a:endParaRPr lang="el-GR" dirty="0" smtClean="0"/>
          </a:p>
          <a:p>
            <a:r>
              <a:rPr lang="el-GR" dirty="0" smtClean="0">
                <a:latin typeface="Arial" pitchFamily="34" charset="0"/>
                <a:cs typeface="Arial" pitchFamily="34" charset="0"/>
                <a:hlinkClick r:id="rId5" action="ppaction://hlinksldjump"/>
              </a:rPr>
              <a:t>ΕΞΩΤΙΚΑ ΖΩΑ ΤΩΝ ΩΚΕΑΝΩΝ</a:t>
            </a:r>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r>
              <a:rPr lang="el-GR" dirty="0" smtClean="0">
                <a:hlinkClick r:id="rId6" action="ppaction://hlinksldjump"/>
              </a:rPr>
              <a:t>ΘΑΛΑΣΣΙΑ ΕΙΔΗ ΥΠΟ ΕΞΑΦΑΝΙΣΗ</a:t>
            </a:r>
            <a:endParaRPr lang="el-GR" dirty="0" smtClean="0">
              <a:latin typeface="Arial" pitchFamily="34" charset="0"/>
              <a:cs typeface="Arial" pitchFamily="34" charset="0"/>
            </a:endParaRPr>
          </a:p>
          <a:p>
            <a:endParaRPr lang="el-GR" dirty="0" smtClean="0"/>
          </a:p>
          <a:p>
            <a:endParaRPr lang="el-GR" dirty="0"/>
          </a:p>
        </p:txBody>
      </p:sp>
      <p:sp>
        <p:nvSpPr>
          <p:cNvPr id="2" name="1 - Τίτλος"/>
          <p:cNvSpPr>
            <a:spLocks noGrp="1"/>
          </p:cNvSpPr>
          <p:nvPr>
            <p:ph type="title"/>
          </p:nvPr>
        </p:nvSpPr>
        <p:spPr/>
        <p:txBody>
          <a:bodyPr/>
          <a:lstStyle/>
          <a:p>
            <a:pPr algn="ctr"/>
            <a:r>
              <a:rPr lang="el-GR" dirty="0" smtClean="0"/>
              <a:t>Περιεχόμενα</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29600" cy="1143000"/>
          </a:xfrm>
        </p:spPr>
        <p:txBody>
          <a:bodyPr/>
          <a:lstStyle/>
          <a:p>
            <a:r>
              <a:rPr lang="el-GR" dirty="0" smtClean="0">
                <a:solidFill>
                  <a:schemeClr val="bg2"/>
                </a:solidFill>
              </a:rPr>
              <a:t>Ο εξοπλισμός που χρειάζεται :</a:t>
            </a:r>
            <a:endParaRPr lang="el-GR" dirty="0">
              <a:solidFill>
                <a:schemeClr val="bg2"/>
              </a:solidFill>
            </a:endParaRPr>
          </a:p>
        </p:txBody>
      </p:sp>
      <p:sp>
        <p:nvSpPr>
          <p:cNvPr id="3" name="2 - Θέση περιεχομένου"/>
          <p:cNvSpPr>
            <a:spLocks noGrp="1"/>
          </p:cNvSpPr>
          <p:nvPr>
            <p:ph idx="1"/>
          </p:nvPr>
        </p:nvSpPr>
        <p:spPr>
          <a:xfrm>
            <a:off x="457200" y="1935480"/>
            <a:ext cx="4114800" cy="4389120"/>
          </a:xfrm>
        </p:spPr>
        <p:txBody>
          <a:bodyPr>
            <a:normAutofit fontScale="92500" lnSpcReduction="20000"/>
          </a:bodyPr>
          <a:lstStyle/>
          <a:p>
            <a:r>
              <a:rPr lang="el-GR" b="1" u="sng" dirty="0" smtClean="0"/>
              <a:t>Μάσκα</a:t>
            </a:r>
            <a:r>
              <a:rPr lang="el-GR" dirty="0" smtClean="0"/>
              <a:t>: Είναι από τα βασικότερα στοιχεία εξοπλισμού και υπάρχει σε πολλές ποικιλίες. Η σωστή εφαρμογή στο πρόσωπο, το ικανοποιητικό οπτικό πεδίο και τα βέλτιστα υλικά κατασκευής αποτελούν το πρωταρχικό στοιχείο που οφείλει να εξετάσει ο αυτοδύτης. Πέραν τούτου, η επιλογή αποτελεί θέμα αρέσκειας και οικονομικής δυνατότητας.</a:t>
            </a:r>
          </a:p>
        </p:txBody>
      </p:sp>
      <p:pic>
        <p:nvPicPr>
          <p:cNvPr id="4" name="Picture 2" descr="\\mainteacher\mathites\pc10\Α4\shutterstock_91510586.jpg"/>
          <p:cNvPicPr>
            <a:picLocks noChangeAspect="1" noChangeArrowheads="1"/>
          </p:cNvPicPr>
          <p:nvPr/>
        </p:nvPicPr>
        <p:blipFill>
          <a:blip r:embed="rId2" cstate="email"/>
          <a:srcRect/>
          <a:stretch>
            <a:fillRect/>
          </a:stretch>
        </p:blipFill>
        <p:spPr bwMode="auto">
          <a:xfrm>
            <a:off x="4643438" y="1928802"/>
            <a:ext cx="4338634" cy="2002447"/>
          </a:xfrm>
          <a:prstGeom prst="rect">
            <a:avLst/>
          </a:prstGeom>
          <a:noFill/>
        </p:spPr>
      </p:pic>
      <p:pic>
        <p:nvPicPr>
          <p:cNvPr id="5122" name="Picture 2" descr="\\Pc10\shared\maskara2.jpg"/>
          <p:cNvPicPr>
            <a:picLocks noChangeAspect="1" noChangeArrowheads="1"/>
          </p:cNvPicPr>
          <p:nvPr/>
        </p:nvPicPr>
        <p:blipFill>
          <a:blip r:embed="rId3" cstate="email"/>
          <a:srcRect/>
          <a:stretch>
            <a:fillRect/>
          </a:stretch>
        </p:blipFill>
        <p:spPr bwMode="auto">
          <a:xfrm>
            <a:off x="5143504" y="4071942"/>
            <a:ext cx="2286016" cy="22860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890566"/>
            <a:ext cx="4143404" cy="5967434"/>
          </a:xfrm>
        </p:spPr>
        <p:txBody>
          <a:bodyPr/>
          <a:lstStyle/>
          <a:p>
            <a:r>
              <a:rPr lang="el-GR" b="1" u="sng" dirty="0" smtClean="0"/>
              <a:t>Αναπνευστήρας</a:t>
            </a:r>
            <a:r>
              <a:rPr lang="el-GR" b="1" dirty="0" smtClean="0"/>
              <a:t>:</a:t>
            </a:r>
            <a:r>
              <a:rPr lang="el-GR" dirty="0" smtClean="0"/>
              <a:t> Υλικό εξοπλισμού που επιτρέπει την παρακολούθηση του βυθού, χωρίς την ανάγκη επιφανειακής αναπνοής απ' τον αυτοδύτη. Υπάρχουν πολλά είδη αναπνευστήρων που διαφέρουν ως προς το σχεδιασμό και το υλικό κατασκευής.</a:t>
            </a:r>
          </a:p>
        </p:txBody>
      </p:sp>
      <p:pic>
        <p:nvPicPr>
          <p:cNvPr id="1027" name="Picture 3" descr="\\mainteacher\mathites\pc10\Α4\images (2).jpg"/>
          <p:cNvPicPr>
            <a:picLocks noChangeAspect="1" noChangeArrowheads="1"/>
          </p:cNvPicPr>
          <p:nvPr/>
        </p:nvPicPr>
        <p:blipFill>
          <a:blip r:embed="rId2"/>
          <a:srcRect/>
          <a:stretch>
            <a:fillRect/>
          </a:stretch>
        </p:blipFill>
        <p:spPr bwMode="auto">
          <a:xfrm>
            <a:off x="4643438" y="1357297"/>
            <a:ext cx="4286280" cy="1645837"/>
          </a:xfrm>
          <a:prstGeom prst="rect">
            <a:avLst/>
          </a:prstGeom>
          <a:noFill/>
        </p:spPr>
      </p:pic>
      <p:pic>
        <p:nvPicPr>
          <p:cNvPr id="5" name="Picture 2" descr="\\mainteacher\mathites\pc10\Α4\iot5o.jpg"/>
          <p:cNvPicPr>
            <a:picLocks noChangeAspect="1" noChangeArrowheads="1"/>
          </p:cNvPicPr>
          <p:nvPr/>
        </p:nvPicPr>
        <p:blipFill>
          <a:blip r:embed="rId3"/>
          <a:srcRect/>
          <a:stretch>
            <a:fillRect/>
          </a:stretch>
        </p:blipFill>
        <p:spPr bwMode="auto">
          <a:xfrm>
            <a:off x="4714876" y="3173858"/>
            <a:ext cx="3643338" cy="26459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4114800" cy="5824558"/>
          </a:xfrm>
        </p:spPr>
        <p:txBody>
          <a:bodyPr>
            <a:normAutofit fontScale="92500"/>
          </a:bodyPr>
          <a:lstStyle/>
          <a:p>
            <a:r>
              <a:rPr lang="el-GR" b="1" u="sng" dirty="0" smtClean="0"/>
              <a:t>Ρυθμιστής πλευστότητας</a:t>
            </a:r>
            <a:r>
              <a:rPr lang="el-GR" b="1" dirty="0" smtClean="0"/>
              <a:t>: </a:t>
            </a:r>
            <a:r>
              <a:rPr lang="el-GR" dirty="0" smtClean="0"/>
              <a:t>Σημαντικότατο στοιχείο εξοπλισμού που επιτρέπει στον αυτοδύτη να ρυθμίσει την πλευστότητά του κατά βούληση, αυξομειώνοντας τον όγκο του.</a:t>
            </a:r>
          </a:p>
          <a:p>
            <a:r>
              <a:rPr lang="el-GR" b="1" u="sng" dirty="0" smtClean="0"/>
              <a:t>Ρυθμιστής αναπνοής</a:t>
            </a:r>
            <a:r>
              <a:rPr lang="el-GR" b="1" dirty="0" smtClean="0"/>
              <a:t>:</a:t>
            </a:r>
            <a:r>
              <a:rPr lang="el-GR" dirty="0" smtClean="0"/>
              <a:t> Είναι ο μηχανισμός εκείνος ο οποίος μειώνει την απόλυτη πίεση της φιάλης σε τέτοια τιμή, ώστε να καθίσταται ο αέρας της φιάλης αναπνεύσιμος. </a:t>
            </a:r>
          </a:p>
          <a:p>
            <a:endParaRPr lang="el-GR" dirty="0"/>
          </a:p>
        </p:txBody>
      </p:sp>
      <p:pic>
        <p:nvPicPr>
          <p:cNvPr id="2050" name="Picture 2" descr="\\mainteacher\mathites\pc10\Α4\467-tm_home_default.jpg"/>
          <p:cNvPicPr>
            <a:picLocks noChangeAspect="1" noChangeArrowheads="1"/>
          </p:cNvPicPr>
          <p:nvPr/>
        </p:nvPicPr>
        <p:blipFill>
          <a:blip r:embed="rId2"/>
          <a:srcRect/>
          <a:stretch>
            <a:fillRect/>
          </a:stretch>
        </p:blipFill>
        <p:spPr bwMode="auto">
          <a:xfrm>
            <a:off x="5214942" y="285728"/>
            <a:ext cx="3143272" cy="3143272"/>
          </a:xfrm>
          <a:prstGeom prst="rect">
            <a:avLst/>
          </a:prstGeom>
          <a:noFill/>
        </p:spPr>
      </p:pic>
      <p:pic>
        <p:nvPicPr>
          <p:cNvPr id="2051" name="Picture 3" descr="\\mainteacher\mathites\pc10\Α4\oceanicalpha9cdx5_2.jpg"/>
          <p:cNvPicPr>
            <a:picLocks noChangeAspect="1" noChangeArrowheads="1"/>
          </p:cNvPicPr>
          <p:nvPr/>
        </p:nvPicPr>
        <p:blipFill>
          <a:blip r:embed="rId3" cstate="email"/>
          <a:srcRect/>
          <a:stretch>
            <a:fillRect/>
          </a:stretch>
        </p:blipFill>
        <p:spPr bwMode="auto">
          <a:xfrm>
            <a:off x="5143504" y="3714752"/>
            <a:ext cx="3279412" cy="264320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785794"/>
            <a:ext cx="4114800" cy="5753120"/>
          </a:xfrm>
        </p:spPr>
        <p:txBody>
          <a:bodyPr>
            <a:normAutofit fontScale="92500" lnSpcReduction="20000"/>
          </a:bodyPr>
          <a:lstStyle/>
          <a:p>
            <a:r>
              <a:rPr lang="el-GR" b="1" u="sng" dirty="0" smtClean="0"/>
              <a:t>Καταδυτικό μαχαίρι</a:t>
            </a:r>
            <a:r>
              <a:rPr lang="el-GR" b="1" dirty="0" smtClean="0"/>
              <a:t>:</a:t>
            </a:r>
            <a:r>
              <a:rPr lang="el-GR" dirty="0" smtClean="0"/>
              <a:t> Από τα σημαντικότερα στοιχεία ασφάλειας του αυτοδύτη. Το μαχαίρι δε θεωρείται όπλο, αλλά ένα πολύ σημαντικό εργαλείο στο βυθό, με το οποίο ο αυτοδύτης μπορεί, προκειμένου να αποφύγει την εμπλοκή του, να κόψει κάποιο σκοινί ή δίκτυα, ακόμη και να μετρήσει μικρά αντικείμενα στο βυθό. Επίσης, με την κρούση του στη φιάλη του, είναι δυνατόν να τραβήξει ηχητικά την προσοχή των συντρόφων του.</a:t>
            </a:r>
          </a:p>
          <a:p>
            <a:endParaRPr lang="el-GR" dirty="0"/>
          </a:p>
        </p:txBody>
      </p:sp>
      <p:pic>
        <p:nvPicPr>
          <p:cNvPr id="3075" name="Picture 3" descr="\\mainteacher\mathites\pc10\Α4\makairi.jpg"/>
          <p:cNvPicPr>
            <a:picLocks noChangeAspect="1" noChangeArrowheads="1"/>
          </p:cNvPicPr>
          <p:nvPr/>
        </p:nvPicPr>
        <p:blipFill>
          <a:blip r:embed="rId2"/>
          <a:srcRect/>
          <a:stretch>
            <a:fillRect/>
          </a:stretch>
        </p:blipFill>
        <p:spPr bwMode="auto">
          <a:xfrm>
            <a:off x="4857752" y="714356"/>
            <a:ext cx="3845372" cy="2344739"/>
          </a:xfrm>
          <a:prstGeom prst="rect">
            <a:avLst/>
          </a:prstGeom>
          <a:noFill/>
        </p:spPr>
      </p:pic>
      <p:pic>
        <p:nvPicPr>
          <p:cNvPr id="3076" name="Picture 4" descr="\\mainteacher\mathites\pc10\Α4\kairima2.jpg"/>
          <p:cNvPicPr>
            <a:picLocks noChangeAspect="1" noChangeArrowheads="1"/>
          </p:cNvPicPr>
          <p:nvPr/>
        </p:nvPicPr>
        <p:blipFill>
          <a:blip r:embed="rId3" cstate="email"/>
          <a:srcRect/>
          <a:stretch>
            <a:fillRect/>
          </a:stretch>
        </p:blipFill>
        <p:spPr bwMode="auto">
          <a:xfrm>
            <a:off x="4857752" y="3226593"/>
            <a:ext cx="3857652" cy="321470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071546"/>
            <a:ext cx="4114800" cy="5610244"/>
          </a:xfrm>
        </p:spPr>
        <p:txBody>
          <a:bodyPr>
            <a:normAutofit/>
          </a:bodyPr>
          <a:lstStyle/>
          <a:p>
            <a:r>
              <a:rPr lang="el-GR" b="1" u="sng" dirty="0" smtClean="0"/>
              <a:t>Πέδιλα</a:t>
            </a:r>
            <a:r>
              <a:rPr lang="el-GR" dirty="0" smtClean="0"/>
              <a:t>: Είναι εύκαμπτα πτερύγια, ελαφριάς κατασκευής και παρέχουν άνεση, ευελιξία και ταχύτητα στον αυτοδύτη. Στην αυτόνομη κατάδυση προτιμούνται κυρίως τα πέδιλα που επιτρέπουν περισσότερες κινήσεις στο πόδι, καλύτερη θερμική προστασία.</a:t>
            </a:r>
          </a:p>
        </p:txBody>
      </p:sp>
      <p:pic>
        <p:nvPicPr>
          <p:cNvPr id="4098" name="Picture 2" descr="\\mainteacher\mathites\pc10\Α4\image6.jpg"/>
          <p:cNvPicPr>
            <a:picLocks noChangeAspect="1" noChangeArrowheads="1"/>
          </p:cNvPicPr>
          <p:nvPr/>
        </p:nvPicPr>
        <p:blipFill>
          <a:blip r:embed="rId2"/>
          <a:srcRect/>
          <a:stretch>
            <a:fillRect/>
          </a:stretch>
        </p:blipFill>
        <p:spPr bwMode="auto">
          <a:xfrm>
            <a:off x="4929190" y="3643314"/>
            <a:ext cx="3571900" cy="2675477"/>
          </a:xfrm>
          <a:prstGeom prst="rect">
            <a:avLst/>
          </a:prstGeom>
          <a:noFill/>
        </p:spPr>
      </p:pic>
      <p:pic>
        <p:nvPicPr>
          <p:cNvPr id="4099" name="Picture 3" descr="\\mainteacher\mathites\pc10\Α4\images 7.jpg"/>
          <p:cNvPicPr>
            <a:picLocks noChangeAspect="1" noChangeArrowheads="1"/>
          </p:cNvPicPr>
          <p:nvPr/>
        </p:nvPicPr>
        <p:blipFill>
          <a:blip r:embed="rId3"/>
          <a:srcRect/>
          <a:stretch>
            <a:fillRect/>
          </a:stretch>
        </p:blipFill>
        <p:spPr bwMode="auto">
          <a:xfrm>
            <a:off x="4857752" y="785794"/>
            <a:ext cx="3652329" cy="243045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4114800" cy="5681682"/>
          </a:xfrm>
        </p:spPr>
        <p:txBody>
          <a:bodyPr>
            <a:normAutofit fontScale="92500" lnSpcReduction="20000"/>
          </a:bodyPr>
          <a:lstStyle/>
          <a:p>
            <a:r>
              <a:rPr lang="el-GR" b="1" u="sng" dirty="0" smtClean="0"/>
              <a:t>Ζώνη βαρών</a:t>
            </a:r>
            <a:r>
              <a:rPr lang="el-GR" b="1" dirty="0" smtClean="0"/>
              <a:t>:</a:t>
            </a:r>
            <a:r>
              <a:rPr lang="el-GR" dirty="0" smtClean="0"/>
              <a:t> Όπως και ο ρυθμιστής πλευστότητας, η ζώνη βαρών συνιστά μηχανισμό ελέγχου της πλευστότητας του αυτοδύτη. Σημαντικά στοιχεία για τη ζώνη είναι η παρουσία πόρπης ταχείας απελευθέρωσης, μηχανισμών συγκράτησης βαρών και η ορθή κατανομή των βαρών, ώστε να μην επιβαρύνεται η μέση (ιδιαίτερα για τις γυναίκες) και να αποφεύγεται η εμπλοκή με τη φιάλη ή το ρυθμιστή πλευστότητας.</a:t>
            </a:r>
          </a:p>
        </p:txBody>
      </p:sp>
      <p:pic>
        <p:nvPicPr>
          <p:cNvPr id="6146" name="Picture 2" descr="\\mainteacher\mathites\pc10\Α4\baros-plaths-1.jpg"/>
          <p:cNvPicPr>
            <a:picLocks noChangeAspect="1" noChangeArrowheads="1"/>
          </p:cNvPicPr>
          <p:nvPr/>
        </p:nvPicPr>
        <p:blipFill>
          <a:blip r:embed="rId2" cstate="email"/>
          <a:srcRect/>
          <a:stretch>
            <a:fillRect/>
          </a:stretch>
        </p:blipFill>
        <p:spPr bwMode="auto">
          <a:xfrm>
            <a:off x="4786314" y="1571612"/>
            <a:ext cx="4062393" cy="304679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000108"/>
            <a:ext cx="4114800" cy="5681682"/>
          </a:xfrm>
        </p:spPr>
        <p:txBody>
          <a:bodyPr>
            <a:normAutofit/>
          </a:bodyPr>
          <a:lstStyle/>
          <a:p>
            <a:r>
              <a:rPr lang="el-GR" b="1" u="sng" dirty="0" smtClean="0"/>
              <a:t>Καταδυτική στολή</a:t>
            </a:r>
            <a:r>
              <a:rPr lang="el-GR" b="1" dirty="0" smtClean="0"/>
              <a:t>:</a:t>
            </a:r>
            <a:r>
              <a:rPr lang="el-GR" dirty="0" smtClean="0"/>
              <a:t> Παρέχει θερμική προστασία στον αυτοδύτη, καθώς και προστασία από κτυπήματα ή κοψίματα που πιθανώς θα προκληθούν από την επαφή του με το βυθό. </a:t>
            </a:r>
          </a:p>
        </p:txBody>
      </p:sp>
      <p:pic>
        <p:nvPicPr>
          <p:cNvPr id="7170" name="Picture 2" descr="\\mainteacher\mathites\pc10\Α4\image8.jpg"/>
          <p:cNvPicPr>
            <a:picLocks noChangeAspect="1" noChangeArrowheads="1"/>
          </p:cNvPicPr>
          <p:nvPr/>
        </p:nvPicPr>
        <p:blipFill>
          <a:blip r:embed="rId2"/>
          <a:srcRect/>
          <a:stretch>
            <a:fillRect/>
          </a:stretch>
        </p:blipFill>
        <p:spPr bwMode="auto">
          <a:xfrm>
            <a:off x="5000628" y="285728"/>
            <a:ext cx="3000396" cy="3000396"/>
          </a:xfrm>
          <a:prstGeom prst="rect">
            <a:avLst/>
          </a:prstGeom>
          <a:noFill/>
        </p:spPr>
      </p:pic>
      <p:pic>
        <p:nvPicPr>
          <p:cNvPr id="7171" name="Picture 3" descr="\\Pc10\shared\image9.jpg"/>
          <p:cNvPicPr>
            <a:picLocks noChangeAspect="1" noChangeArrowheads="1"/>
          </p:cNvPicPr>
          <p:nvPr/>
        </p:nvPicPr>
        <p:blipFill>
          <a:blip r:embed="rId3"/>
          <a:srcRect/>
          <a:stretch>
            <a:fillRect/>
          </a:stretch>
        </p:blipFill>
        <p:spPr bwMode="auto">
          <a:xfrm>
            <a:off x="5000628" y="3465406"/>
            <a:ext cx="2646386" cy="30789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4829180" cy="5538806"/>
          </a:xfrm>
        </p:spPr>
        <p:txBody>
          <a:bodyPr>
            <a:normAutofit/>
          </a:bodyPr>
          <a:lstStyle/>
          <a:p>
            <a:r>
              <a:rPr lang="el-GR" b="1" u="sng" dirty="0" smtClean="0"/>
              <a:t>Φιάλη αέρα</a:t>
            </a:r>
            <a:r>
              <a:rPr lang="el-GR" b="1" dirty="0" smtClean="0"/>
              <a:t>:</a:t>
            </a:r>
            <a:r>
              <a:rPr lang="el-GR" dirty="0" smtClean="0"/>
              <a:t> Είναι δοχείο ποικίλης χωρητικότητας, που μεταφέρει με ασφάλεια αέρα υψηλής πίεσης. Όλες οι φιάλες έχουν σχήμα και μέγεθος ανάλογο με τον τύπο και το εργοστάσιο κατασκευής τους</a:t>
            </a:r>
            <a:r>
              <a:rPr lang="en-US" dirty="0" smtClean="0"/>
              <a:t>.</a:t>
            </a:r>
            <a:r>
              <a:rPr lang="el-GR" dirty="0" smtClean="0"/>
              <a:t>Το υλικό κατασκευής τους είναι είτε χρωμομολυβδένιο ατσάλι είτε κράμα αλουμινίου</a:t>
            </a:r>
            <a:r>
              <a:rPr lang="en-US" dirty="0" smtClean="0"/>
              <a:t>.</a:t>
            </a:r>
            <a:endParaRPr lang="el-GR" dirty="0"/>
          </a:p>
        </p:txBody>
      </p:sp>
      <p:pic>
        <p:nvPicPr>
          <p:cNvPr id="8194" name="Picture 2" descr="\\mainteacher\mathites\pc10\Α4\pony4 [640x480].jpg"/>
          <p:cNvPicPr>
            <a:picLocks noChangeAspect="1" noChangeArrowheads="1"/>
          </p:cNvPicPr>
          <p:nvPr/>
        </p:nvPicPr>
        <p:blipFill>
          <a:blip r:embed="rId2" cstate="email"/>
          <a:srcRect/>
          <a:stretch>
            <a:fillRect/>
          </a:stretch>
        </p:blipFill>
        <p:spPr bwMode="auto">
          <a:xfrm>
            <a:off x="6143636" y="285728"/>
            <a:ext cx="2214578" cy="3029437"/>
          </a:xfrm>
          <a:prstGeom prst="rect">
            <a:avLst/>
          </a:prstGeom>
          <a:noFill/>
        </p:spPr>
      </p:pic>
      <p:pic>
        <p:nvPicPr>
          <p:cNvPr id="8196" name="Picture 4" descr="\\mainteacher\mathites\pc10\Α4\fialh aera.jpg"/>
          <p:cNvPicPr>
            <a:picLocks noChangeAspect="1" noChangeArrowheads="1"/>
          </p:cNvPicPr>
          <p:nvPr/>
        </p:nvPicPr>
        <p:blipFill>
          <a:blip r:embed="rId3" cstate="email"/>
          <a:srcRect/>
          <a:stretch>
            <a:fillRect/>
          </a:stretch>
        </p:blipFill>
        <p:spPr bwMode="auto">
          <a:xfrm>
            <a:off x="5572132" y="3714752"/>
            <a:ext cx="3143272" cy="23574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785794"/>
            <a:ext cx="4114800" cy="5824558"/>
          </a:xfrm>
        </p:spPr>
        <p:txBody>
          <a:bodyPr>
            <a:normAutofit fontScale="92500"/>
          </a:bodyPr>
          <a:lstStyle/>
          <a:p>
            <a:r>
              <a:rPr lang="el-GR" b="1" u="sng" dirty="0" smtClean="0"/>
              <a:t>Κονσόλες Οργάνων</a:t>
            </a:r>
            <a:r>
              <a:rPr lang="el-GR" b="1" dirty="0" smtClean="0"/>
              <a:t>:</a:t>
            </a:r>
            <a:r>
              <a:rPr lang="el-GR" dirty="0" smtClean="0"/>
              <a:t> Είναι θήκες σε ποικίλα σχήματα, που περιέχουν όλα τα αναγκαία όργανα με τα οποία παρακολουθεί ο δύτης το βάθος της κατάδυσης την πίεση της φιάλης και συνεπώς τα αποθέματα αέρα και την κατεύθυνσή του υποβρυχίως. Είναι δυνατόν, επίσης, να περιέχουν ενσωματωμένο θερμόμετρο για την παρακολούθηση της θερμοκρασίας</a:t>
            </a:r>
            <a:r>
              <a:rPr lang="en-US" dirty="0" smtClean="0"/>
              <a:t>.</a:t>
            </a:r>
            <a:endParaRPr lang="el-GR" dirty="0" smtClean="0"/>
          </a:p>
        </p:txBody>
      </p:sp>
      <p:pic>
        <p:nvPicPr>
          <p:cNvPr id="4" name="Picture 3" descr="\\mainteacher\mathites\pc10\Α4\image10.jpg"/>
          <p:cNvPicPr>
            <a:picLocks noChangeAspect="1" noChangeArrowheads="1"/>
          </p:cNvPicPr>
          <p:nvPr/>
        </p:nvPicPr>
        <p:blipFill>
          <a:blip r:embed="rId2"/>
          <a:srcRect/>
          <a:stretch>
            <a:fillRect/>
          </a:stretch>
        </p:blipFill>
        <p:spPr bwMode="auto">
          <a:xfrm>
            <a:off x="5072066" y="642918"/>
            <a:ext cx="2571768" cy="2571768"/>
          </a:xfrm>
          <a:prstGeom prst="rect">
            <a:avLst/>
          </a:prstGeom>
          <a:noFill/>
        </p:spPr>
      </p:pic>
      <p:pic>
        <p:nvPicPr>
          <p:cNvPr id="9218" name="Picture 2" descr="\\Pc10\shared\image11.jpg"/>
          <p:cNvPicPr>
            <a:picLocks noChangeAspect="1" noChangeArrowheads="1"/>
          </p:cNvPicPr>
          <p:nvPr/>
        </p:nvPicPr>
        <p:blipFill>
          <a:blip r:embed="rId3"/>
          <a:srcRect/>
          <a:stretch>
            <a:fillRect/>
          </a:stretch>
        </p:blipFill>
        <p:spPr bwMode="auto">
          <a:xfrm>
            <a:off x="5286380" y="3500438"/>
            <a:ext cx="2846385" cy="284638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a:bodyPr>
          <a:lstStyle/>
          <a:p>
            <a:pPr algn="ctr"/>
            <a:r>
              <a:rPr lang="el-GR" dirty="0" smtClean="0">
                <a:solidFill>
                  <a:schemeClr val="bg2"/>
                </a:solidFill>
              </a:rPr>
              <a:t>Είδη κατάδυσης :</a:t>
            </a:r>
            <a:endParaRPr lang="el-GR" dirty="0">
              <a:solidFill>
                <a:schemeClr val="bg2"/>
              </a:solidFill>
            </a:endParaRPr>
          </a:p>
        </p:txBody>
      </p:sp>
      <p:sp>
        <p:nvSpPr>
          <p:cNvPr id="3" name="2 - Θέση περιεχομένου"/>
          <p:cNvSpPr>
            <a:spLocks noGrp="1"/>
          </p:cNvSpPr>
          <p:nvPr>
            <p:ph idx="1"/>
          </p:nvPr>
        </p:nvSpPr>
        <p:spPr>
          <a:xfrm>
            <a:off x="457200" y="1935480"/>
            <a:ext cx="8229600" cy="2136462"/>
          </a:xfrm>
        </p:spPr>
        <p:txBody>
          <a:bodyPr>
            <a:normAutofit/>
          </a:bodyPr>
          <a:lstStyle/>
          <a:p>
            <a:r>
              <a:rPr lang="el-GR" dirty="0" smtClean="0"/>
              <a:t>Η </a:t>
            </a:r>
            <a:r>
              <a:rPr lang="el-GR" b="1" u="sng" dirty="0" smtClean="0"/>
              <a:t>επαγγελματική κατάδυση </a:t>
            </a:r>
            <a:r>
              <a:rPr lang="el-GR" dirty="0" smtClean="0"/>
              <a:t>είναι τύπος κατάδυσης στον οποίο οι δύτες πληρώνονται για την εργασία τους. Υπάρχουν διάφοροι κλάδοι της επαγγελματικής κατάδυσης, με περισσότερο γνωστό αυτόν της εμπορικής κατάδυσης.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3643314"/>
            <a:ext cx="8305800" cy="1143000"/>
          </a:xfrm>
        </p:spPr>
        <p:txBody>
          <a:bodyPr/>
          <a:lstStyle/>
          <a:p>
            <a:r>
              <a:rPr lang="el-GR" dirty="0" smtClean="0"/>
              <a:t>ΝΙΚΟΛΑΟΣ ΣΙΛΙΤΖΟΓΛΟΥ</a:t>
            </a:r>
          </a:p>
          <a:p>
            <a:r>
              <a:rPr lang="el-GR" dirty="0" smtClean="0"/>
              <a:t>ΡΑΧΑΤ  ΧΟΣΣΕΙΝ ΜΟΛΛΑ</a:t>
            </a:r>
          </a:p>
          <a:p>
            <a:r>
              <a:rPr lang="el-GR" dirty="0" smtClean="0"/>
              <a:t>ΑΛΕΞΑΝΔΡΟΣ ΣΤΑΜΠΕΛΟΣ</a:t>
            </a:r>
          </a:p>
          <a:p>
            <a:r>
              <a:rPr lang="el-GR" dirty="0" smtClean="0"/>
              <a:t>ΕΛΕΥΘΕΡΙΑ ΣΟΥΣΟΥΡΗ</a:t>
            </a:r>
          </a:p>
          <a:p>
            <a:r>
              <a:rPr lang="el-GR" dirty="0" smtClean="0"/>
              <a:t>                                                                                                                                               </a:t>
            </a:r>
            <a:endParaRPr lang="el-GR" dirty="0"/>
          </a:p>
        </p:txBody>
      </p:sp>
      <p:sp>
        <p:nvSpPr>
          <p:cNvPr id="2" name="1 - Τίτλος"/>
          <p:cNvSpPr>
            <a:spLocks noGrp="1"/>
          </p:cNvSpPr>
          <p:nvPr>
            <p:ph type="ctrTitle"/>
          </p:nvPr>
        </p:nvSpPr>
        <p:spPr>
          <a:xfrm>
            <a:off x="428596" y="928670"/>
            <a:ext cx="8305800" cy="1981200"/>
          </a:xfrm>
        </p:spPr>
        <p:txBody>
          <a:bodyPr/>
          <a:lstStyle/>
          <a:p>
            <a:r>
              <a:rPr lang="el-GR" dirty="0" smtClean="0"/>
              <a:t>ΜΥΣΤΗΡΙΑ ΣΤΟΥΣ ΩΚΕΑΝΟΥΣ </a:t>
            </a:r>
            <a:endParaRPr lang="el-GR" dirty="0"/>
          </a:p>
        </p:txBody>
      </p:sp>
      <p:sp>
        <p:nvSpPr>
          <p:cNvPr id="4" name="3 - Λυγισμένο βέλος">
            <a:hlinkClick r:id="rId3" action="ppaction://hlinksldjump"/>
          </p:cNvPr>
          <p:cNvSpPr/>
          <p:nvPr/>
        </p:nvSpPr>
        <p:spPr>
          <a:xfrm flipH="1">
            <a:off x="7929586" y="5786454"/>
            <a:ext cx="779562" cy="614941"/>
          </a:xfrm>
          <a:prstGeom prst="bentArrow">
            <a:avLst>
              <a:gd name="adj1" fmla="val 25000"/>
              <a:gd name="adj2" fmla="val 2512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p:split orient="vert"/>
    <p:sndAc>
      <p:stSnd>
        <p:snd r:embed="rId2" name="drumroll.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857232"/>
            <a:ext cx="8229600" cy="3857652"/>
          </a:xfrm>
        </p:spPr>
        <p:txBody>
          <a:bodyPr>
            <a:normAutofit/>
          </a:bodyPr>
          <a:lstStyle/>
          <a:p>
            <a:r>
              <a:rPr lang="el-GR" dirty="0" smtClean="0"/>
              <a:t>Η κατάδυση </a:t>
            </a:r>
            <a:r>
              <a:rPr lang="el-GR" b="1" u="sng" dirty="0" smtClean="0"/>
              <a:t>HAZMAT</a:t>
            </a:r>
            <a:r>
              <a:rPr lang="en-US" dirty="0" smtClean="0"/>
              <a:t> </a:t>
            </a:r>
            <a:r>
              <a:rPr lang="el-GR" dirty="0" smtClean="0"/>
              <a:t>σε επικίνδυνα υλικά θεωρείται ευρέως ως ο πλέον επικίνδυνος κλάδος της εμπορικής κατάδυσης και απαιτεί καλά εκπαιδευμένο και έμπειρο προσωπικό.</a:t>
            </a:r>
          </a:p>
          <a:p>
            <a:r>
              <a:rPr lang="el-GR" dirty="0" smtClean="0"/>
              <a:t>Η </a:t>
            </a:r>
            <a:r>
              <a:rPr lang="el-GR" b="1" u="sng" dirty="0" smtClean="0"/>
              <a:t>αυτόνομη κατάδυση</a:t>
            </a:r>
            <a:r>
              <a:rPr lang="el-GR" dirty="0" smtClean="0"/>
              <a:t>, ορίζεται η δυνατότητα κατάδυσης με αυτόνομη καταδυτική συσκευή. Ο όρος χρησιμεύει για τη διάκριση της εν λόγω δραστηριότητας από τις λοιπές μορφές κατάδυσης. Συνηθέστερα, η αυτόνομη κατάδυση αποκαλείται </a:t>
            </a:r>
            <a:r>
              <a:rPr lang="en-US" dirty="0" smtClean="0"/>
              <a:t>SCUBA diving</a:t>
            </a:r>
            <a:r>
              <a:rPr lang="el-GR"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lstStyle/>
          <a:p>
            <a:pPr algn="ctr"/>
            <a:r>
              <a:rPr lang="el-GR" dirty="0" smtClean="0">
                <a:solidFill>
                  <a:schemeClr val="bg2"/>
                </a:solidFill>
                <a:latin typeface="+mn-lt"/>
              </a:rPr>
              <a:t>Χριστόφορος Κολόμβος</a:t>
            </a:r>
            <a:endParaRPr lang="el-GR" dirty="0">
              <a:solidFill>
                <a:schemeClr val="bg2"/>
              </a:solidFill>
              <a:latin typeface="+mn-lt"/>
            </a:endParaRPr>
          </a:p>
        </p:txBody>
      </p:sp>
      <p:sp>
        <p:nvSpPr>
          <p:cNvPr id="3" name="2 - Θέση περιεχομένου"/>
          <p:cNvSpPr>
            <a:spLocks noGrp="1"/>
          </p:cNvSpPr>
          <p:nvPr>
            <p:ph idx="1"/>
          </p:nvPr>
        </p:nvSpPr>
        <p:spPr>
          <a:xfrm>
            <a:off x="500034" y="1571612"/>
            <a:ext cx="4929222" cy="4929222"/>
          </a:xfrm>
        </p:spPr>
        <p:txBody>
          <a:bodyPr>
            <a:normAutofit fontScale="85000" lnSpcReduction="20000"/>
          </a:bodyPr>
          <a:lstStyle/>
          <a:p>
            <a:pPr>
              <a:buNone/>
            </a:pPr>
            <a:r>
              <a:rPr lang="el-GR" dirty="0" smtClean="0"/>
              <a:t>    Ο Χριστόφορος Κολόμβος</a:t>
            </a:r>
            <a:r>
              <a:rPr lang="el-GR" b="1" dirty="0" smtClean="0"/>
              <a:t> </a:t>
            </a:r>
            <a:r>
              <a:rPr lang="el-GR" dirty="0" smtClean="0"/>
              <a:t>θεωρείται ο άνθρωπος που ανακάλυψε επίσημα την Αμερική, παρά το γεγονός ότι υπάρχουν αρκετές ενδείξεις ότι οι Vikings και πιθανόν οι Κινέζοι και οι Φοίνικες τον πρόλαβαν αρκετές εκατοντάδες χρόνια νωρίτερα. Το πρώτο ταξίδι του Κολόμβου ξεκίνησε στις 3 Αυγούστου 1492. Το ταξίδι τους κράτησε αρκετά και ήταν γεμάτο περιπέτειες και κινδύνους. Τελικά, ύστερα από δυόμισι περίπου μήνες, στις 13 Οκτωβρίου 1492, έφτασαν σε ένα νησί των Αντιλλών, που το ονόμασε San Salvador. Η συμβολή του στην ανακάλυψη του Νέου Κόσμου άλλαξε την ροή της ιστορίας.</a:t>
            </a:r>
          </a:p>
          <a:p>
            <a:pPr>
              <a:buNone/>
            </a:pPr>
            <a:endParaRPr lang="el-GR" dirty="0"/>
          </a:p>
        </p:txBody>
      </p:sp>
      <p:pic>
        <p:nvPicPr>
          <p:cNvPr id="4" name="Picture 3" descr="\\mainteacher\mathites\pc10\Α4\kolombo poreia.jpg"/>
          <p:cNvPicPr>
            <a:picLocks noChangeAspect="1" noChangeArrowheads="1"/>
          </p:cNvPicPr>
          <p:nvPr/>
        </p:nvPicPr>
        <p:blipFill>
          <a:blip r:embed="rId2"/>
          <a:srcRect/>
          <a:stretch>
            <a:fillRect/>
          </a:stretch>
        </p:blipFill>
        <p:spPr bwMode="auto">
          <a:xfrm>
            <a:off x="5357818" y="4357694"/>
            <a:ext cx="3578868" cy="1905631"/>
          </a:xfrm>
          <a:prstGeom prst="rect">
            <a:avLst/>
          </a:prstGeom>
          <a:noFill/>
        </p:spPr>
      </p:pic>
      <p:pic>
        <p:nvPicPr>
          <p:cNvPr id="5" name="Picture 2" descr="\\mainteacher\mathites\pc10\Α4\kolombow.jpg"/>
          <p:cNvPicPr>
            <a:picLocks noChangeAspect="1" noChangeArrowheads="1"/>
          </p:cNvPicPr>
          <p:nvPr/>
        </p:nvPicPr>
        <p:blipFill>
          <a:blip r:embed="rId3"/>
          <a:srcRect/>
          <a:stretch>
            <a:fillRect/>
          </a:stretch>
        </p:blipFill>
        <p:spPr bwMode="auto">
          <a:xfrm>
            <a:off x="6715140" y="1785926"/>
            <a:ext cx="1971675" cy="23241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8229600" cy="1143000"/>
          </a:xfrm>
        </p:spPr>
        <p:txBody>
          <a:bodyPr>
            <a:normAutofit/>
          </a:bodyPr>
          <a:lstStyle/>
          <a:p>
            <a:pPr algn="ctr"/>
            <a:r>
              <a:rPr lang="el-GR" dirty="0" smtClean="0">
                <a:solidFill>
                  <a:schemeClr val="bg2"/>
                </a:solidFill>
                <a:latin typeface="+mn-lt"/>
              </a:rPr>
              <a:t>Φερδινάνδος Μαγγελάνος</a:t>
            </a:r>
            <a:endParaRPr lang="el-GR" dirty="0">
              <a:solidFill>
                <a:schemeClr val="bg2"/>
              </a:solidFill>
              <a:latin typeface="+mn-lt"/>
            </a:endParaRPr>
          </a:p>
        </p:txBody>
      </p:sp>
      <p:sp>
        <p:nvSpPr>
          <p:cNvPr id="3" name="2 - Θέση περιεχομένου"/>
          <p:cNvSpPr>
            <a:spLocks noGrp="1"/>
          </p:cNvSpPr>
          <p:nvPr>
            <p:ph idx="1"/>
          </p:nvPr>
        </p:nvSpPr>
        <p:spPr>
          <a:xfrm>
            <a:off x="457200" y="1428736"/>
            <a:ext cx="4114800" cy="4895864"/>
          </a:xfrm>
        </p:spPr>
        <p:txBody>
          <a:bodyPr>
            <a:noAutofit/>
          </a:bodyPr>
          <a:lstStyle/>
          <a:p>
            <a:pPr>
              <a:buNone/>
            </a:pPr>
            <a:r>
              <a:rPr lang="en-US" sz="2000" dirty="0" smtClean="0"/>
              <a:t>    </a:t>
            </a:r>
            <a:r>
              <a:rPr lang="el-GR" sz="2000" dirty="0" smtClean="0"/>
              <a:t>Ο Πορτογάλος θαλασσοπόρος Φερδινάνδος Μαγγελάνος ηγήθηκε της πρώτης αποστολής που κατάφερε να πραγματοποιήσει τον περίπλου της Γης κατά το διάστημα 1519-1522, με την υποστήριξη της Ισπανίας. Όμως η αποστολή αυτή δεν θα ακολουθούσε τη γνωστή πορεία μέσω Ινδικού ωκεανού αλλά θα διέσχιζε τον Ατλαντικό ωκεανό, θα έφτανε στις ακτές της Νότιας Αμερικής και θα αναζητούσε την, άγνωστη ακόμα τότε, θαλάσσια δίοδο που συνδέει τον Ατλαντικό Ωκεανό με τον Ειρηνικό.</a:t>
            </a:r>
            <a:endParaRPr lang="el-GR" sz="2000" dirty="0"/>
          </a:p>
        </p:txBody>
      </p:sp>
      <p:pic>
        <p:nvPicPr>
          <p:cNvPr id="4" name="Picture 2" descr="\\Pc10\shared\800px-magellan's_voyage_en.svg.png.-.jpg"/>
          <p:cNvPicPr>
            <a:picLocks noChangeAspect="1" noChangeArrowheads="1"/>
          </p:cNvPicPr>
          <p:nvPr/>
        </p:nvPicPr>
        <p:blipFill>
          <a:blip r:embed="rId2"/>
          <a:srcRect/>
          <a:stretch>
            <a:fillRect/>
          </a:stretch>
        </p:blipFill>
        <p:spPr bwMode="auto">
          <a:xfrm>
            <a:off x="4643438" y="1928802"/>
            <a:ext cx="4286250" cy="23717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500174"/>
            <a:ext cx="5829312" cy="3929090"/>
          </a:xfrm>
        </p:spPr>
        <p:txBody>
          <a:bodyPr>
            <a:normAutofit/>
          </a:bodyPr>
          <a:lstStyle/>
          <a:p>
            <a:pPr marL="273050" indent="-7938">
              <a:buNone/>
            </a:pPr>
            <a:r>
              <a:rPr lang="el-GR" sz="2400" dirty="0" smtClean="0"/>
              <a:t>Ο Μαγγελάνος όμως δεν κατάφερε να ολοκληρώσει το ταξίδι του καθώς σκοτώθηκε σε μια μάχη με ιθαγενείς στο νησί Μακτάν, των Φιλιππίνων. Από τα 5 πλοία και τα περίπου 250 άτομα που ξεκίνησαν μαζί με τον Μαγγελάνο το 1519, μόνο ένα πλοίο με 18 μόλις άνδρες πλήρωμα κατάφεραν να επιστρέψουν στην Ισπανία το 1522, ολοκληρώνοντας έτσι τον πρώτο περίπλου της Γης.</a:t>
            </a:r>
          </a:p>
        </p:txBody>
      </p:sp>
      <p:pic>
        <p:nvPicPr>
          <p:cNvPr id="2051" name="Picture 3" descr="\\mainteacher\mathites\pc10\Α4\maggelanow.jpg"/>
          <p:cNvPicPr>
            <a:picLocks noChangeAspect="1" noChangeArrowheads="1"/>
          </p:cNvPicPr>
          <p:nvPr/>
        </p:nvPicPr>
        <p:blipFill>
          <a:blip r:embed="rId2"/>
          <a:srcRect/>
          <a:stretch>
            <a:fillRect/>
          </a:stretch>
        </p:blipFill>
        <p:spPr bwMode="auto">
          <a:xfrm>
            <a:off x="6215074" y="4071942"/>
            <a:ext cx="2750968" cy="1714512"/>
          </a:xfrm>
          <a:prstGeom prst="rect">
            <a:avLst/>
          </a:prstGeom>
          <a:noFill/>
        </p:spPr>
      </p:pic>
      <p:pic>
        <p:nvPicPr>
          <p:cNvPr id="1026" name="Picture 2" descr="\\mainteacher\mathites\pc10\Α4\Magellan_Portrait_Fotor.jpg"/>
          <p:cNvPicPr>
            <a:picLocks noChangeAspect="1" noChangeArrowheads="1"/>
          </p:cNvPicPr>
          <p:nvPr/>
        </p:nvPicPr>
        <p:blipFill>
          <a:blip r:embed="rId3" cstate="email"/>
          <a:srcRect/>
          <a:stretch>
            <a:fillRect/>
          </a:stretch>
        </p:blipFill>
        <p:spPr bwMode="auto">
          <a:xfrm>
            <a:off x="6215074" y="928670"/>
            <a:ext cx="2762237" cy="275458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normAutofit fontScale="90000"/>
          </a:bodyPr>
          <a:lstStyle/>
          <a:p>
            <a:pPr algn="ctr"/>
            <a:r>
              <a:rPr lang="en-US" dirty="0" smtClean="0">
                <a:solidFill>
                  <a:schemeClr val="bg2"/>
                </a:solidFill>
              </a:rPr>
              <a:t>Al</a:t>
            </a:r>
            <a:r>
              <a:rPr lang="el-GR" dirty="0" smtClean="0">
                <a:solidFill>
                  <a:schemeClr val="bg2"/>
                </a:solidFill>
              </a:rPr>
              <a:t>-</a:t>
            </a:r>
            <a:r>
              <a:rPr lang="en-US" dirty="0" smtClean="0">
                <a:solidFill>
                  <a:schemeClr val="bg2"/>
                </a:solidFill>
              </a:rPr>
              <a:t>Salam Boccacio</a:t>
            </a:r>
            <a:r>
              <a:rPr lang="el-GR" dirty="0" smtClean="0">
                <a:solidFill>
                  <a:schemeClr val="bg2"/>
                </a:solidFill>
              </a:rPr>
              <a:t> 98, Ερυθρά Θάλασσα, 2006: 1.000 νεκροί</a:t>
            </a:r>
            <a:endParaRPr lang="el-GR" dirty="0">
              <a:solidFill>
                <a:schemeClr val="bg2"/>
              </a:solidFill>
            </a:endParaRPr>
          </a:p>
        </p:txBody>
      </p:sp>
      <p:sp>
        <p:nvSpPr>
          <p:cNvPr id="3" name="2 - Θέση περιεχομένου"/>
          <p:cNvSpPr>
            <a:spLocks noGrp="1"/>
          </p:cNvSpPr>
          <p:nvPr>
            <p:ph idx="1"/>
          </p:nvPr>
        </p:nvSpPr>
        <p:spPr>
          <a:xfrm>
            <a:off x="428596" y="1357298"/>
            <a:ext cx="4043362" cy="5214950"/>
          </a:xfrm>
        </p:spPr>
        <p:txBody>
          <a:bodyPr>
            <a:normAutofit/>
          </a:bodyPr>
          <a:lstStyle/>
          <a:p>
            <a:pPr>
              <a:buNone/>
            </a:pPr>
            <a:r>
              <a:rPr lang="en-US" sz="2400" dirty="0" smtClean="0"/>
              <a:t>    </a:t>
            </a:r>
            <a:r>
              <a:rPr lang="el-GR" sz="2400" dirty="0" smtClean="0"/>
              <a:t>Στις 3 Φεβρουαρίου του 2006 το φέρι μποτ ξεκίνησε από την Σαουηδική Αραβία για να περάσει απέναντι στην Αίγυπτο, μεταφέροντας περίπου 1400 άτομα. Λίγο μετά την αναχώρησή του ξέσπασε φωτιά και οι αντλίες που χρησιμοποιήθηκαν για να την σβήσουν όχι μόνο δεν βοήθησαν, αλλά προκάλεσαν μεγαλύτερο πρόβλημα</a:t>
            </a:r>
            <a:r>
              <a:rPr lang="en-US" sz="2400" dirty="0" smtClean="0"/>
              <a:t>.</a:t>
            </a:r>
            <a:endParaRPr lang="el-GR" sz="2400" dirty="0" smtClean="0"/>
          </a:p>
          <a:p>
            <a:endParaRPr lang="el-GR" dirty="0"/>
          </a:p>
        </p:txBody>
      </p:sp>
      <p:pic>
        <p:nvPicPr>
          <p:cNvPr id="4" name="Picture 4" descr="\\mainteacher\mathites\pc10\Α4\98a.jpg"/>
          <p:cNvPicPr>
            <a:picLocks noChangeAspect="1" noChangeArrowheads="1"/>
          </p:cNvPicPr>
          <p:nvPr/>
        </p:nvPicPr>
        <p:blipFill>
          <a:blip r:embed="rId2" cstate="email"/>
          <a:srcRect/>
          <a:stretch>
            <a:fillRect/>
          </a:stretch>
        </p:blipFill>
        <p:spPr bwMode="auto">
          <a:xfrm>
            <a:off x="4857752" y="2000240"/>
            <a:ext cx="3964533" cy="2973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28604"/>
            <a:ext cx="4186238" cy="6000792"/>
          </a:xfrm>
        </p:spPr>
        <p:txBody>
          <a:bodyPr>
            <a:normAutofit/>
          </a:bodyPr>
          <a:lstStyle/>
          <a:p>
            <a:pPr marL="273050" indent="-7938">
              <a:buNone/>
            </a:pPr>
            <a:r>
              <a:rPr lang="el-GR" sz="2400" dirty="0" smtClean="0"/>
              <a:t>Ήταν χαλασμένες, με αποτέλεσμα το νερό που τραβούσαν από τη θάλασσα να γεμίζει το αμπάρι του πλοίου.</a:t>
            </a:r>
            <a:r>
              <a:rPr lang="en-US" sz="2400" dirty="0" smtClean="0"/>
              <a:t> </a:t>
            </a:r>
            <a:r>
              <a:rPr lang="el-GR" sz="2400" dirty="0" smtClean="0"/>
              <a:t>Ωστόσο η Αίγυπτος αρνήθηκε να λάβει βοήθεια από τα ισραηλινά πολεμικά πλοία που βρίσκονταν στην περιοχή και απευθύνθηκε μόνο στα αμερικανικά, τα οποία ήταν αρκετά μακριά και δεν πρόλαβαν να σώσουν παρά μόνο 400 επιβάτες.</a:t>
            </a:r>
          </a:p>
          <a:p>
            <a:pPr>
              <a:buNone/>
            </a:pPr>
            <a:endParaRPr lang="el-GR" dirty="0"/>
          </a:p>
        </p:txBody>
      </p:sp>
      <p:pic>
        <p:nvPicPr>
          <p:cNvPr id="2050" name="Picture 2" descr="\\mainteacher\mathites\pc10\Α4\98.jpg"/>
          <p:cNvPicPr>
            <a:picLocks noChangeAspect="1" noChangeArrowheads="1"/>
          </p:cNvPicPr>
          <p:nvPr/>
        </p:nvPicPr>
        <p:blipFill>
          <a:blip r:embed="rId2" cstate="email"/>
          <a:srcRect/>
          <a:stretch>
            <a:fillRect/>
          </a:stretch>
        </p:blipFill>
        <p:spPr bwMode="auto">
          <a:xfrm>
            <a:off x="4500562" y="1214422"/>
            <a:ext cx="4381529" cy="328614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642918"/>
            <a:ext cx="8229600" cy="1143000"/>
          </a:xfrm>
        </p:spPr>
        <p:txBody>
          <a:bodyPr>
            <a:normAutofit fontScale="90000"/>
          </a:bodyPr>
          <a:lstStyle/>
          <a:p>
            <a:pPr algn="ctr"/>
            <a:r>
              <a:rPr lang="el-GR" dirty="0" smtClean="0">
                <a:solidFill>
                  <a:schemeClr val="bg2"/>
                </a:solidFill>
              </a:rPr>
              <a:t>Titanic, Βόρειος Ατλαντικός, 1912: 1.517 νεκροί</a:t>
            </a:r>
            <a:endParaRPr lang="el-GR" dirty="0">
              <a:solidFill>
                <a:schemeClr val="bg2"/>
              </a:solidFill>
            </a:endParaRPr>
          </a:p>
        </p:txBody>
      </p:sp>
      <p:sp>
        <p:nvSpPr>
          <p:cNvPr id="3" name="2 - Θέση περιεχομένου"/>
          <p:cNvSpPr>
            <a:spLocks noGrp="1"/>
          </p:cNvSpPr>
          <p:nvPr>
            <p:ph idx="1"/>
          </p:nvPr>
        </p:nvSpPr>
        <p:spPr>
          <a:xfrm>
            <a:off x="457200" y="1935480"/>
            <a:ext cx="5043494" cy="4389120"/>
          </a:xfrm>
        </p:spPr>
        <p:txBody>
          <a:bodyPr>
            <a:normAutofit fontScale="92500" lnSpcReduction="10000"/>
          </a:bodyPr>
          <a:lstStyle/>
          <a:p>
            <a:pPr>
              <a:buNone/>
            </a:pPr>
            <a:r>
              <a:rPr lang="en-US" dirty="0" smtClean="0"/>
              <a:t>    </a:t>
            </a:r>
            <a:r>
              <a:rPr lang="el-GR" dirty="0" smtClean="0"/>
              <a:t>Το πιο πολυμνημονευμένο ναυάγιο όλων των εποχών συνέβη στις 14 Απριλίου του 1912, όταν το υπερωκεάνιο, στο παρθενικό του ταξίδι από του Σαουθάμπτον στη Νέα Υόρκη, προσέκρουσε σε ένα παγόβουνο και βυθίστηκε μέσα σε ελάχιστες ώρες. 1.517 από τους 2.223 επιβάτες και πλήρωμα χάθηκαν στα βάθη του ωκεανού ή ξεψύχησαν στα παγωμένα νερά μέχρι να τους βρουν τα πλοία που έσπευσαν σε βοήθεια.</a:t>
            </a:r>
          </a:p>
        </p:txBody>
      </p:sp>
      <p:pic>
        <p:nvPicPr>
          <p:cNvPr id="4" name="Picture 2" descr="\\mainteacher\mathites\pc10\Α4\titanic.jpg"/>
          <p:cNvPicPr>
            <a:picLocks noChangeAspect="1" noChangeArrowheads="1"/>
          </p:cNvPicPr>
          <p:nvPr/>
        </p:nvPicPr>
        <p:blipFill>
          <a:blip r:embed="rId2"/>
          <a:srcRect/>
          <a:stretch>
            <a:fillRect/>
          </a:stretch>
        </p:blipFill>
        <p:spPr bwMode="auto">
          <a:xfrm>
            <a:off x="5572132" y="2357430"/>
            <a:ext cx="3214710" cy="216669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3757610" cy="5895996"/>
          </a:xfrm>
        </p:spPr>
        <p:txBody>
          <a:bodyPr>
            <a:normAutofit fontScale="32500" lnSpcReduction="20000"/>
          </a:bodyPr>
          <a:lstStyle/>
          <a:p>
            <a:pPr marL="185738" indent="-3175">
              <a:buNone/>
            </a:pPr>
            <a:r>
              <a:rPr lang="el-GR" sz="8400" dirty="0" smtClean="0"/>
              <a:t>Αν και ο Τιτανικός είχε προηγμένα χαρακτηριστικά ασφάλειας, όπως στεγανά διαμερίσματα και ενεργοποιούμενες εξ αποστάσεως υδατοστεγείς πόρτες, δεν υπήρχαν αρκετές σωστικές λέμβοι για όλους όσους επέβαιναν στο πλοίο, λόγω παρωχημένων κανόνων ναυτικής ασφάλειας. </a:t>
            </a:r>
            <a:endParaRPr lang="el-GR" sz="8400" dirty="0"/>
          </a:p>
        </p:txBody>
      </p:sp>
      <p:pic>
        <p:nvPicPr>
          <p:cNvPr id="3075" name="Picture 3" descr="\\mainteacher\mathites\pc10\Α4\titartin.jpg"/>
          <p:cNvPicPr>
            <a:picLocks noChangeAspect="1" noChangeArrowheads="1"/>
          </p:cNvPicPr>
          <p:nvPr/>
        </p:nvPicPr>
        <p:blipFill>
          <a:blip r:embed="rId2" cstate="email"/>
          <a:srcRect/>
          <a:stretch>
            <a:fillRect/>
          </a:stretch>
        </p:blipFill>
        <p:spPr bwMode="auto">
          <a:xfrm>
            <a:off x="4071934" y="1714488"/>
            <a:ext cx="4808799" cy="27146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1143000"/>
          </a:xfrm>
        </p:spPr>
        <p:txBody>
          <a:bodyPr/>
          <a:lstStyle/>
          <a:p>
            <a:pPr algn="ctr"/>
            <a:r>
              <a:rPr lang="el-GR" dirty="0" smtClean="0">
                <a:solidFill>
                  <a:schemeClr val="bg2"/>
                </a:solidFill>
              </a:rPr>
              <a:t>Η Τάφρος των Μαριανών</a:t>
            </a:r>
            <a:endParaRPr lang="el-GR" dirty="0">
              <a:solidFill>
                <a:schemeClr val="bg2"/>
              </a:solidFill>
            </a:endParaRPr>
          </a:p>
        </p:txBody>
      </p:sp>
      <p:sp>
        <p:nvSpPr>
          <p:cNvPr id="3" name="2 - Θέση περιεχομένου"/>
          <p:cNvSpPr>
            <a:spLocks noGrp="1"/>
          </p:cNvSpPr>
          <p:nvPr>
            <p:ph idx="1"/>
          </p:nvPr>
        </p:nvSpPr>
        <p:spPr>
          <a:xfrm>
            <a:off x="214282" y="1571612"/>
            <a:ext cx="5214974" cy="5286388"/>
          </a:xfrm>
        </p:spPr>
        <p:txBody>
          <a:bodyPr>
            <a:normAutofit/>
          </a:bodyPr>
          <a:lstStyle/>
          <a:p>
            <a:pPr>
              <a:buNone/>
            </a:pPr>
            <a:r>
              <a:rPr lang="en-US" dirty="0" smtClean="0"/>
              <a:t>    </a:t>
            </a:r>
            <a:r>
              <a:rPr lang="el-GR" dirty="0" smtClean="0"/>
              <a:t>Η Τάφρος των Μαριανών είναι το βαθύτερο σημείο των ωκεανών του πλανήτη και το χαμηλότερο σημείο της επιφάνειας του φλοιού της Γης, καθώς φτάνει στα 10.971 μέτρα κάτω από την επιφάνεια της θάλασσας. Βρίσκεται στον δυτικό Ειρηνικό Ωκεανό στα ανατολικά των Μαριάνων νήσων.</a:t>
            </a:r>
            <a:r>
              <a:rPr lang="en-US" dirty="0" smtClean="0"/>
              <a:t> </a:t>
            </a:r>
            <a:endParaRPr lang="el-GR" dirty="0" smtClean="0"/>
          </a:p>
        </p:txBody>
      </p:sp>
      <p:pic>
        <p:nvPicPr>
          <p:cNvPr id="4098" name="Picture 2" descr="\\mainteacher\mathites\pc10\Α4\tafros 1.jpg"/>
          <p:cNvPicPr>
            <a:picLocks noChangeAspect="1" noChangeArrowheads="1"/>
          </p:cNvPicPr>
          <p:nvPr/>
        </p:nvPicPr>
        <p:blipFill>
          <a:blip r:embed="rId2"/>
          <a:srcRect/>
          <a:stretch>
            <a:fillRect/>
          </a:stretch>
        </p:blipFill>
        <p:spPr bwMode="auto">
          <a:xfrm>
            <a:off x="5786446" y="1428736"/>
            <a:ext cx="2928958" cy="1625037"/>
          </a:xfrm>
          <a:prstGeom prst="rect">
            <a:avLst/>
          </a:prstGeom>
          <a:noFill/>
        </p:spPr>
      </p:pic>
      <p:pic>
        <p:nvPicPr>
          <p:cNvPr id="4099" name="Picture 3" descr="\\mainteacher\mathites\pc10\Α4\tafros 2.jpg"/>
          <p:cNvPicPr>
            <a:picLocks noChangeAspect="1" noChangeArrowheads="1"/>
          </p:cNvPicPr>
          <p:nvPr/>
        </p:nvPicPr>
        <p:blipFill>
          <a:blip r:embed="rId3"/>
          <a:srcRect/>
          <a:stretch>
            <a:fillRect/>
          </a:stretch>
        </p:blipFill>
        <p:spPr bwMode="auto">
          <a:xfrm>
            <a:off x="5786446" y="3214686"/>
            <a:ext cx="3071834" cy="289896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rmAutofit/>
          </a:bodyPr>
          <a:lstStyle/>
          <a:p>
            <a:pPr algn="ctr"/>
            <a:r>
              <a:rPr lang="el-GR" dirty="0" smtClean="0">
                <a:solidFill>
                  <a:schemeClr val="bg2"/>
                </a:solidFill>
              </a:rPr>
              <a:t>Mauna Kea, Χαβάη</a:t>
            </a:r>
            <a:endParaRPr lang="el-GR" dirty="0">
              <a:solidFill>
                <a:schemeClr val="bg2"/>
              </a:solidFill>
            </a:endParaRPr>
          </a:p>
        </p:txBody>
      </p:sp>
      <p:sp>
        <p:nvSpPr>
          <p:cNvPr id="3" name="2 - Θέση περιεχομένου"/>
          <p:cNvSpPr>
            <a:spLocks noGrp="1"/>
          </p:cNvSpPr>
          <p:nvPr>
            <p:ph idx="1"/>
          </p:nvPr>
        </p:nvSpPr>
        <p:spPr>
          <a:xfrm>
            <a:off x="457200" y="1935480"/>
            <a:ext cx="4114800" cy="4389120"/>
          </a:xfrm>
        </p:spPr>
        <p:txBody>
          <a:bodyPr>
            <a:normAutofit fontScale="85000" lnSpcReduction="10000"/>
          </a:bodyPr>
          <a:lstStyle/>
          <a:p>
            <a:pPr>
              <a:buNone/>
            </a:pPr>
            <a:r>
              <a:rPr lang="en-US" dirty="0" smtClean="0"/>
              <a:t>    </a:t>
            </a:r>
            <a:r>
              <a:rPr lang="el-GR" dirty="0" smtClean="0"/>
              <a:t>Το Mauna Kea, ένα ηφαίστειο στη Χαβάη, είναι το ψηλότερο βουνό του κόσμου, που ξεκινάει από βαθιά στον Ειρηνικό Ωκεανό. Έχει συνολικό ύψος 10.210 μέτρα, περίπου 3 χιλιόμετρα πιο ψηλό από το όρος Έβερεστ. Mauna Kea σημαίνει Λευκά Όρη. Η θέση του κοντά στον ισημερινό κάνει το Mauna Kea έναν εξαιρετικό αστρονομικό χώρο παρατήρησης.</a:t>
            </a:r>
          </a:p>
        </p:txBody>
      </p:sp>
      <p:pic>
        <p:nvPicPr>
          <p:cNvPr id="1026" name="Picture 2" descr="\\mainteacher\mathites\pc10\Α4\mauna-kea2-underwater_0.jpg"/>
          <p:cNvPicPr>
            <a:picLocks noChangeAspect="1" noChangeArrowheads="1"/>
          </p:cNvPicPr>
          <p:nvPr/>
        </p:nvPicPr>
        <p:blipFill>
          <a:blip r:embed="rId2" cstate="email"/>
          <a:srcRect/>
          <a:stretch>
            <a:fillRect/>
          </a:stretch>
        </p:blipFill>
        <p:spPr bwMode="auto">
          <a:xfrm>
            <a:off x="5143504" y="4143380"/>
            <a:ext cx="3643338" cy="2350541"/>
          </a:xfrm>
          <a:prstGeom prst="rect">
            <a:avLst/>
          </a:prstGeom>
          <a:noFill/>
        </p:spPr>
      </p:pic>
      <p:pic>
        <p:nvPicPr>
          <p:cNvPr id="6" name="Picture 3" descr="\\mainteacher\mathites\pc10\Α4\mount-everest-vs-mauna-kea-claus-lunau.jpg"/>
          <p:cNvPicPr>
            <a:picLocks noChangeAspect="1" noChangeArrowheads="1"/>
          </p:cNvPicPr>
          <p:nvPr/>
        </p:nvPicPr>
        <p:blipFill>
          <a:blip r:embed="rId3" cstate="email"/>
          <a:srcRect/>
          <a:stretch>
            <a:fillRect/>
          </a:stretch>
        </p:blipFill>
        <p:spPr bwMode="auto">
          <a:xfrm>
            <a:off x="4572000" y="1571612"/>
            <a:ext cx="4247186" cy="22698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643050"/>
            <a:ext cx="8229600" cy="4525963"/>
          </a:xfrm>
        </p:spPr>
        <p:txBody>
          <a:bodyPr>
            <a:normAutofit lnSpcReduction="10000"/>
          </a:bodyPr>
          <a:lstStyle/>
          <a:p>
            <a:pPr algn="just"/>
            <a:r>
              <a:rPr lang="el-GR" sz="2400" dirty="0" smtClean="0"/>
              <a:t> Στην </a:t>
            </a:r>
            <a:r>
              <a:rPr lang="el-GR" sz="2400" dirty="0"/>
              <a:t>εργασία μας έχουμε σκοπό να αναφέρουμε διάφορα φαινόμενα τα οποία έχουν προσπαθήσει πολλοί άνθρωποι να εξηγήσουν. </a:t>
            </a:r>
            <a:endParaRPr lang="el-GR" sz="2400" dirty="0" smtClean="0"/>
          </a:p>
          <a:p>
            <a:pPr algn="just"/>
            <a:r>
              <a:rPr lang="el-GR" sz="2400" dirty="0" smtClean="0"/>
              <a:t>Ερευνούμε </a:t>
            </a:r>
            <a:r>
              <a:rPr lang="el-GR" sz="2400" dirty="0"/>
              <a:t>και θα αναφέρουμε κάποια από τα </a:t>
            </a:r>
            <a:r>
              <a:rPr lang="el-GR" sz="2400" dirty="0" smtClean="0"/>
              <a:t>άλυτα </a:t>
            </a:r>
            <a:r>
              <a:rPr lang="el-GR" sz="2400" dirty="0"/>
              <a:t>μυστήρια του ωκεανού που ακόμα  </a:t>
            </a:r>
            <a:r>
              <a:rPr lang="el-GR" sz="2400" dirty="0" smtClean="0"/>
              <a:t>υπάρχουν </a:t>
            </a:r>
            <a:r>
              <a:rPr lang="el-GR" sz="2400" dirty="0"/>
              <a:t>μόνο θεωρίες. Αυτό το θέμα αποδείχτηκε πολύ δύσκολο καθώς έπρεπε να ψάξουμε πολύ καλά ώστε να βρούμε επαρκείς </a:t>
            </a:r>
            <a:r>
              <a:rPr lang="el-GR" sz="2400" dirty="0" smtClean="0"/>
              <a:t>πληροφορίες καθώς ήταν λιγοστές. </a:t>
            </a:r>
          </a:p>
          <a:p>
            <a:pPr algn="just"/>
            <a:r>
              <a:rPr lang="el-GR" sz="2400" dirty="0" smtClean="0"/>
              <a:t>Χωρίσαμε την </a:t>
            </a:r>
            <a:r>
              <a:rPr lang="el-GR" sz="2400" dirty="0"/>
              <a:t>εργασία ώστε οι δυο να ψάχνουν πληροφορίες και οι άλλοι φωτογραφίες που θα συνόδευαν τις πληροφορίες. Καταφέραμε να βρούμε συγκεκριμένες πληροφορίες διότι τα μυστήρια ήταν λίγο περιορισμένα στο </a:t>
            </a:r>
            <a:r>
              <a:rPr lang="el-GR" sz="2400" dirty="0" smtClean="0"/>
              <a:t>ιντερνέτ.</a:t>
            </a:r>
            <a:endParaRPr lang="el-GR" sz="2400" dirty="0"/>
          </a:p>
          <a:p>
            <a:endParaRPr lang="el-GR" sz="2000" dirty="0"/>
          </a:p>
        </p:txBody>
      </p:sp>
      <p:sp>
        <p:nvSpPr>
          <p:cNvPr id="2" name="1 - Τίτλος"/>
          <p:cNvSpPr>
            <a:spLocks noGrp="1"/>
          </p:cNvSpPr>
          <p:nvPr>
            <p:ph type="title"/>
          </p:nvPr>
        </p:nvSpPr>
        <p:spPr/>
        <p:txBody>
          <a:bodyPr/>
          <a:lstStyle/>
          <a:p>
            <a:pPr algn="ctr"/>
            <a:r>
              <a:rPr lang="el-GR" dirty="0" smtClean="0"/>
              <a:t>ΠΕΡΙΛΗΨΗ</a:t>
            </a:r>
            <a:endParaRPr lang="el-GR" dirty="0"/>
          </a:p>
        </p:txBody>
      </p:sp>
    </p:spTree>
  </p:cSld>
  <p:clrMapOvr>
    <a:masterClrMapping/>
  </p:clrMapOvr>
  <p:transition>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pPr algn="ctr"/>
            <a:r>
              <a:rPr lang="el-GR" dirty="0" smtClean="0">
                <a:solidFill>
                  <a:schemeClr val="bg2"/>
                </a:solidFill>
              </a:rPr>
              <a:t>Marsili, Ιταλία</a:t>
            </a:r>
            <a:endParaRPr lang="el-GR" dirty="0">
              <a:solidFill>
                <a:schemeClr val="bg2"/>
              </a:solidFill>
            </a:endParaRPr>
          </a:p>
        </p:txBody>
      </p:sp>
      <p:sp>
        <p:nvSpPr>
          <p:cNvPr id="3" name="2 - Θέση περιεχομένου"/>
          <p:cNvSpPr>
            <a:spLocks noGrp="1"/>
          </p:cNvSpPr>
          <p:nvPr>
            <p:ph idx="1"/>
          </p:nvPr>
        </p:nvSpPr>
        <p:spPr>
          <a:xfrm>
            <a:off x="428596" y="1214422"/>
            <a:ext cx="5400684" cy="3786214"/>
          </a:xfrm>
        </p:spPr>
        <p:txBody>
          <a:bodyPr>
            <a:noAutofit/>
          </a:bodyPr>
          <a:lstStyle/>
          <a:p>
            <a:pPr marL="273050" indent="-7938">
              <a:buNone/>
            </a:pPr>
            <a:r>
              <a:rPr lang="el-GR" sz="2400" dirty="0" smtClean="0"/>
              <a:t>Έχει μήκος 70 χιλιόμετρα και 30 χιλιόμετρα πλάτος και καλύπτει 2100 τετραγωνικά χιλιόμετρα</a:t>
            </a:r>
            <a:r>
              <a:rPr lang="en-US" sz="2400" dirty="0" smtClean="0"/>
              <a:t>. </a:t>
            </a:r>
            <a:r>
              <a:rPr lang="el-GR" sz="2400" dirty="0" smtClean="0"/>
              <a:t>Ανακαλύφθηκε κατά τη διάρκεια της δεκαετίας του 1920. Έχει ένα κρατήρα που είναι περίπου 450 m κάτω από την επιφάνεια της θάλασσας. Αν και δεν έχει εκραγεί στην καταγραμμένη ιστορία, οι ηφαιστειολόγοι πιστεύουν ότι το Marsili είναι μια σχετικά εύθραυστη δομή, με χαμηλή πυκνότητα και ασταθή πετρώματα, που τροφοδοτείται από την υποκείμενη ρηχό θάλαμο μάγματος.</a:t>
            </a:r>
          </a:p>
        </p:txBody>
      </p:sp>
      <p:pic>
        <p:nvPicPr>
          <p:cNvPr id="2052" name="Picture 4" descr="\\mainteacher\mathites\pc10\Α4\vesuvio-vulcano-odierno.jpg"/>
          <p:cNvPicPr>
            <a:picLocks noChangeAspect="1" noChangeArrowheads="1"/>
          </p:cNvPicPr>
          <p:nvPr/>
        </p:nvPicPr>
        <p:blipFill>
          <a:blip r:embed="rId2" cstate="email"/>
          <a:srcRect/>
          <a:stretch>
            <a:fillRect/>
          </a:stretch>
        </p:blipFill>
        <p:spPr bwMode="auto">
          <a:xfrm>
            <a:off x="5786446" y="1357298"/>
            <a:ext cx="3113073" cy="2365936"/>
          </a:xfrm>
          <a:prstGeom prst="rect">
            <a:avLst/>
          </a:prstGeom>
          <a:noFill/>
        </p:spPr>
      </p:pic>
      <p:pic>
        <p:nvPicPr>
          <p:cNvPr id="2054" name="Picture 6" descr="\\mainteacher\mathites\pc10\Α4\marsili-area-of-impact.jpg"/>
          <p:cNvPicPr>
            <a:picLocks noChangeAspect="1" noChangeArrowheads="1"/>
          </p:cNvPicPr>
          <p:nvPr/>
        </p:nvPicPr>
        <p:blipFill>
          <a:blip r:embed="rId3" cstate="email"/>
          <a:srcRect/>
          <a:stretch>
            <a:fillRect/>
          </a:stretch>
        </p:blipFill>
        <p:spPr bwMode="auto">
          <a:xfrm>
            <a:off x="5857884" y="4000504"/>
            <a:ext cx="3008298" cy="211905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inteacher\mathites\pc07\Α4\pagos.jpg"/>
          <p:cNvPicPr>
            <a:picLocks noChangeAspect="1" noChangeArrowheads="1"/>
          </p:cNvPicPr>
          <p:nvPr/>
        </p:nvPicPr>
        <p:blipFill>
          <a:blip r:embed="rId3"/>
          <a:srcRect/>
          <a:stretch>
            <a:fillRect/>
          </a:stretch>
        </p:blipFill>
        <p:spPr bwMode="auto">
          <a:xfrm>
            <a:off x="-6228" y="0"/>
            <a:ext cx="9150228" cy="6858000"/>
          </a:xfrm>
          <a:prstGeom prst="rect">
            <a:avLst/>
          </a:prstGeom>
          <a:noFill/>
        </p:spPr>
      </p:pic>
      <p:sp>
        <p:nvSpPr>
          <p:cNvPr id="2" name="1 - Τίτλος"/>
          <p:cNvSpPr>
            <a:spLocks noGrp="1"/>
          </p:cNvSpPr>
          <p:nvPr>
            <p:ph type="ctrTitle"/>
          </p:nvPr>
        </p:nvSpPr>
        <p:spPr>
          <a:xfrm>
            <a:off x="857224" y="571480"/>
            <a:ext cx="7772400" cy="428627"/>
          </a:xfrm>
        </p:spPr>
        <p:txBody>
          <a:bodyPr>
            <a:normAutofit fontScale="90000"/>
          </a:bodyPr>
          <a:lstStyle/>
          <a:p>
            <a:r>
              <a:rPr lang="el-GR" dirty="0" smtClean="0"/>
              <a:t>Λιώσιμο των πάγων</a:t>
            </a:r>
            <a:endParaRPr lang="el-GR" dirty="0"/>
          </a:p>
        </p:txBody>
      </p:sp>
      <p:sp>
        <p:nvSpPr>
          <p:cNvPr id="3" name="2 - Υπότιτλος"/>
          <p:cNvSpPr>
            <a:spLocks noGrp="1"/>
          </p:cNvSpPr>
          <p:nvPr>
            <p:ph type="subTitle" idx="1"/>
          </p:nvPr>
        </p:nvSpPr>
        <p:spPr>
          <a:xfrm>
            <a:off x="357158" y="4572008"/>
            <a:ext cx="7854696" cy="1752600"/>
          </a:xfrm>
        </p:spPr>
        <p:txBody>
          <a:bodyPr/>
          <a:lstStyle/>
          <a:p>
            <a:r>
              <a:rPr lang="el-GR" dirty="0" smtClean="0">
                <a:latin typeface="Arial Black" pitchFamily="34" charset="0"/>
              </a:rPr>
              <a:t>Σοφία Σοφιανοπούλου</a:t>
            </a:r>
          </a:p>
          <a:p>
            <a:r>
              <a:rPr lang="el-GR" dirty="0" smtClean="0">
                <a:latin typeface="Arial Black" pitchFamily="34" charset="0"/>
              </a:rPr>
              <a:t>Μαριλένα Σαούλη</a:t>
            </a:r>
          </a:p>
          <a:p>
            <a:r>
              <a:rPr lang="el-GR" dirty="0" smtClean="0">
                <a:latin typeface="Arial Black" pitchFamily="34" charset="0"/>
              </a:rPr>
              <a:t>Θεώνη Φουφρή </a:t>
            </a:r>
            <a:endParaRPr lang="en-US" dirty="0" smtClean="0">
              <a:latin typeface="Arial Black" pitchFamily="34" charset="0"/>
            </a:endParaRPr>
          </a:p>
        </p:txBody>
      </p:sp>
      <p:sp>
        <p:nvSpPr>
          <p:cNvPr id="6" name="5 - Λυγισμένο βέλος">
            <a:hlinkClick r:id="rId4" action="ppaction://hlinksldjump"/>
          </p:cNvPr>
          <p:cNvSpPr/>
          <p:nvPr/>
        </p:nvSpPr>
        <p:spPr>
          <a:xfrm flipH="1">
            <a:off x="7929586" y="5786454"/>
            <a:ext cx="779562" cy="614941"/>
          </a:xfrm>
          <a:prstGeom prst="bentArrow">
            <a:avLst>
              <a:gd name="adj1" fmla="val 25000"/>
              <a:gd name="adj2" fmla="val 2512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600" dirty="0" smtClean="0"/>
              <a:t>Θα εξαφανιστουν πολλες περιοχες εαν λιωσουν οι παγοι ;</a:t>
            </a:r>
            <a:endParaRPr lang="el-GR" sz="1600" dirty="0"/>
          </a:p>
        </p:txBody>
      </p:sp>
      <p:sp>
        <p:nvSpPr>
          <p:cNvPr id="3" name="Content Placeholder 2"/>
          <p:cNvSpPr>
            <a:spLocks noGrp="1"/>
          </p:cNvSpPr>
          <p:nvPr>
            <p:ph idx="1"/>
          </p:nvPr>
        </p:nvSpPr>
        <p:spPr/>
        <p:txBody>
          <a:bodyPr>
            <a:normAutofit/>
          </a:bodyPr>
          <a:lstStyle/>
          <a:p>
            <a:r>
              <a:rPr lang="el-GR" sz="1600" dirty="0" smtClean="0"/>
              <a:t>Η απάντηση είναι ναι , χάρις τις έρευνες του  Μοτζιμπ Λατίφ απέδειξε πως  ειδικότερα τα νησιά  της  χώρας μας  θα καλυφθούν απο τον ωκαιανό .Παράλληλα, πιο πρόσφατες  έρευνες έδιξαν πως τα νησιά αυτά δεν θα βυθηστουν αλλά θα επιπλέουν πάνω στο νερό , αυτό χάρις το ιδιαίτερο ανάγλυφο της .</a:t>
            </a:r>
          </a:p>
          <a:p>
            <a:r>
              <a:rPr lang="el-GR" sz="1600" dirty="0" smtClean="0"/>
              <a:t>Απο την άλλη πλευρά στις χώρες της Ευρώπης που δεν θα υπάρχουν πλέον στον χάρτη λόγω αυτού του φαινομένου ,ενώ οι Ατλαντικές περιοχές θα μετετραπούν σε πυθμένα.</a:t>
            </a:r>
          </a:p>
          <a:p>
            <a:r>
              <a:rPr lang="el-GR" sz="1600" dirty="0" smtClean="0"/>
              <a:t>Τον 21</a:t>
            </a:r>
            <a:r>
              <a:rPr lang="el-GR" sz="1600" baseline="30000" dirty="0" smtClean="0"/>
              <a:t>ο</a:t>
            </a:r>
            <a:r>
              <a:rPr lang="el-GR" sz="1600" dirty="0" smtClean="0"/>
              <a:t> αιώνα οι μελετητές ανακοίνωσαν πως η στάθμη του νερού μπορεί να ανέβει έως και δύο μέτρα .Γιαυτό οι διαφημήσεις έχουν στόχο την καλυτέρευση αυτής της κατάστασης με το να ευαισθητοποιήσουν το κοινό τους και με το να τους προειδοποιούν για το τι θα συμβεί, εάν οι συνθήκες δεν ακμάσουν.</a:t>
            </a:r>
            <a:endParaRPr lang="el-GR" sz="1600" dirty="0"/>
          </a:p>
        </p:txBody>
      </p:sp>
    </p:spTree>
  </p:cSld>
  <p:clrMapOvr>
    <a:masterClrMapping/>
  </p:clrMapOvr>
  <p:transition>
    <p:strip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600" dirty="0" smtClean="0"/>
              <a:t>Η χλωρίδα και η πανίδα επιρρεάζεται απο το λιώσιμο των πάγων</a:t>
            </a:r>
            <a:endParaRPr lang="el-GR" sz="1600" dirty="0"/>
          </a:p>
        </p:txBody>
      </p:sp>
      <p:sp>
        <p:nvSpPr>
          <p:cNvPr id="3" name="Content Placeholder 2"/>
          <p:cNvSpPr>
            <a:spLocks noGrp="1"/>
          </p:cNvSpPr>
          <p:nvPr>
            <p:ph idx="1"/>
          </p:nvPr>
        </p:nvSpPr>
        <p:spPr>
          <a:xfrm>
            <a:off x="928662" y="2000240"/>
            <a:ext cx="7772400" cy="4572000"/>
          </a:xfrm>
        </p:spPr>
        <p:txBody>
          <a:bodyPr>
            <a:normAutofit/>
          </a:bodyPr>
          <a:lstStyle/>
          <a:p>
            <a:r>
              <a:rPr lang="el-GR" sz="1600" dirty="0" smtClean="0"/>
              <a:t>Γνωστό είναι οτι το λιώσιμο των πάγων επιρρεάζει αρκετά την χλωρίδα και την πανίδα.</a:t>
            </a:r>
          </a:p>
          <a:p>
            <a:r>
              <a:rPr lang="el-GR" sz="1600" dirty="0" smtClean="0"/>
              <a:t>Αρχικά , πρόσφατα παρατηρήθηκε ότι αλλάζει και την χλωρίδα των ακτών της Αρκτικής όπως διαπίστωσαν επιστήμονες ,  αλλά οχι μόνο αλλάζει και την φυσιολογία του πλανήτη.</a:t>
            </a:r>
          </a:p>
          <a:p>
            <a:r>
              <a:rPr lang="el-GR" sz="1600" dirty="0" smtClean="0"/>
              <a:t>Παράλληλα , αυτή η απώλια πάγου μπορεί να οδηγήσει μέχρι και στο θάνατο μερικά απο τα ζώα . Αυτο  έχει καταστρέψει πολλά μονοπάτια χερσαίων ζώων με αποτέλεσμα να εγκλώβηστουν σε διάφορες περιοχές </a:t>
            </a:r>
          </a:p>
          <a:p>
            <a:r>
              <a:rPr lang="el-GR" sz="1600" dirty="0" smtClean="0"/>
              <a:t>Τετοιες περιοχές μπορεί να είναι η Β.Ρωσία η αρκτική κ.α Εκεί τα ποσοστά δάχνουν μεγάλη μείωσει των πάγων.</a:t>
            </a:r>
            <a:endParaRPr lang="el-GR" sz="1600" dirty="0"/>
          </a:p>
        </p:txBody>
      </p:sp>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400" dirty="0" smtClean="0"/>
              <a:t>Αρχαίοι ιοί και βακτήρια ξυπνούν με το λιώσιμο των πάγων</a:t>
            </a:r>
            <a:br>
              <a:rPr lang="el-GR" sz="1400" dirty="0" smtClean="0"/>
            </a:br>
            <a:endParaRPr lang="el-GR" sz="1400" dirty="0"/>
          </a:p>
        </p:txBody>
      </p:sp>
      <p:sp>
        <p:nvSpPr>
          <p:cNvPr id="3" name="Content Placeholder 2"/>
          <p:cNvSpPr>
            <a:spLocks noGrp="1"/>
          </p:cNvSpPr>
          <p:nvPr>
            <p:ph idx="1"/>
          </p:nvPr>
        </p:nvSpPr>
        <p:spPr/>
        <p:txBody>
          <a:bodyPr>
            <a:normAutofit/>
          </a:bodyPr>
          <a:lstStyle/>
          <a:p>
            <a:r>
              <a:rPr lang="el-GR" sz="1400" dirty="0" smtClean="0"/>
              <a:t>Οι ιατροί με την πάροδο του χρόνου ανάκάλυψαν πως με το λιώσιμο των πάγων διαφόρων ειδών αρχαίων ιών απεγκλωβίζοντε. Τόσο οι άνθρωποι όσο και τα ζώα θάβονταν για αιώνες στους παγετώνες, σε σχετικά πολύ μικρό βάθος γιαυτο και ηταν πιο εύκολο στους επιστήμονες να βρεθούν σε αυτην την ανακάλυψη. Ο κίνδυνος για την υγεία σε περιοχές που βρίσκονται κοντά σε παλιά νεκροταφεία είναι πολύ υψηλότερος μιάς που τα βακτύρια μεταφέρονται πιο ευκολα.</a:t>
            </a:r>
          </a:p>
          <a:p>
            <a:r>
              <a:rPr lang="el-GR" sz="1400" dirty="0" smtClean="0"/>
              <a:t>Με βάση το θεώρημα  των επιστημόνων κάπου στις βαθιές περιοχές Νεάντερνταλ αυτοί οι ιοί και άλλοι μικροοργανισμοί καταστρέφονταν και πέθαιναν στην Σιβηρία. Συγκεκριμένα η NASA με τις επανειλημμένες έρευνες που κάνει εδώ και πολλά χρόνια βρήκε  μια σπηλιά κοντά στο Μεξικό γεμάτο με κρύσταλλα που περιέχουν μικρόβια πάνω από 45.000-50.000 </a:t>
            </a:r>
          </a:p>
          <a:p>
            <a:r>
              <a:rPr lang="el-GR" sz="1400" dirty="0" smtClean="0"/>
              <a:t>στην Αλάσκα χάρης την πρόοδο της ιατρικής μπόρεσαν να ανακαλύψουν έναν ιό γρίπης που κρύβετε  κάτω από στρώματα πάγου. Ο πάγος διατηρεί πολύ καλά τα βακτήρια επειδή είναι κρύος και δεν μπορεί να διαπεράσει οξυγόνο. </a:t>
            </a:r>
          </a:p>
          <a:p>
            <a:r>
              <a:rPr lang="el-GR" sz="1400" dirty="0" smtClean="0"/>
              <a:t>Ωστόσο σε μια πρόσφατη έρευνα των Ελβετών απέδειξαν πως με το λιώσιμο των πάγων απελευθερώνονται στο περιβάλλον   δηλητηριώδεις ουσίες.</a:t>
            </a:r>
          </a:p>
          <a:p>
            <a:endParaRPr lang="el-GR" sz="1400" dirty="0" smtClean="0"/>
          </a:p>
          <a:p>
            <a:pPr>
              <a:buNone/>
            </a:pPr>
            <a:endParaRPr lang="el-GR" sz="1400" dirty="0" smtClean="0"/>
          </a:p>
          <a:p>
            <a:endParaRPr lang="el-GR"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600" dirty="0" smtClean="0"/>
              <a:t>Με το λιώσιμο των πάγων </a:t>
            </a:r>
            <a:br>
              <a:rPr lang="el-GR" sz="1600" dirty="0" smtClean="0"/>
            </a:br>
            <a:r>
              <a:rPr lang="el-GR" sz="1600" dirty="0" smtClean="0"/>
              <a:t>αποκαλύφθηκαν πολλών ειδών απόκοσμα ζώα</a:t>
            </a:r>
            <a:r>
              <a:rPr lang="el-GR" sz="1400" dirty="0" smtClean="0"/>
              <a:t/>
            </a:r>
            <a:br>
              <a:rPr lang="el-GR" sz="1400" dirty="0" smtClean="0"/>
            </a:br>
            <a:endParaRPr lang="el-GR" sz="1400" dirty="0"/>
          </a:p>
        </p:txBody>
      </p:sp>
      <p:sp>
        <p:nvSpPr>
          <p:cNvPr id="3" name="Content Placeholder 2"/>
          <p:cNvSpPr>
            <a:spLocks noGrp="1"/>
          </p:cNvSpPr>
          <p:nvPr>
            <p:ph idx="1"/>
          </p:nvPr>
        </p:nvSpPr>
        <p:spPr/>
        <p:txBody>
          <a:bodyPr>
            <a:normAutofit/>
          </a:bodyPr>
          <a:lstStyle/>
          <a:p>
            <a:r>
              <a:rPr lang="el-GR" sz="1600" dirty="0" smtClean="0"/>
              <a:t>Τα τελυταία χρόνια οι ερευνιτές έχουν ανακαλύψει πολλών ειδών ζώα που είχαν καλυφθεί κάτω απο τους πάγους για εκατομμύρια χρόνια.</a:t>
            </a:r>
          </a:p>
          <a:p>
            <a:r>
              <a:rPr lang="el-GR" sz="1600" dirty="0" smtClean="0"/>
              <a:t>Αυτή η ανακάλυψη έγινε κυρίως στην Σιβηρία οπου εκεί βρέθηκαν τα πιο απόκοσμα πλάσματα του πλανήτη.</a:t>
            </a:r>
          </a:p>
          <a:p>
            <a:r>
              <a:rPr lang="el-GR" sz="1600" dirty="0" smtClean="0"/>
              <a:t>τα λιοντάρια της Σιβηρίας  οπου οι πάγοι βοήθησαν στο να διατηρηθούν και να μην αλιωθούν με το πέρασμα των χρόνων ,οι επιστήμονες οδηγήθηκαν στο συμπέρασμα πως χρονολογούντε περίπου 780.000 χρόνια κατω απο τα στρώμματα πάγων της Β.Ρωσίας.</a:t>
            </a:r>
          </a:p>
          <a:p>
            <a:r>
              <a:rPr lang="el-GR" sz="1600" dirty="0" smtClean="0"/>
              <a:t>τα καλύτερα διατηρημένα ζώα που έχουν βρεθεί εως και σήμερα είναι τα μαμουθ , το πιο καλά διατηρημένο μαμούθ χρονολογείται 42.000 και είχε εντοπιστεί στα Ουράλια όρη.Στον ποταμό Yuribey οι επιστήμονες το πιο καλα σωζόμενο μαμούθ </a:t>
            </a:r>
            <a:endParaRPr lang="el-GR"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600" b="1" u="sng" dirty="0" smtClean="0"/>
              <a:t>ΑΝΤΑΡΚΤΙΚΗ</a:t>
            </a:r>
            <a:r>
              <a:rPr lang="el-GR" sz="1400" dirty="0" smtClean="0"/>
              <a:t/>
            </a:r>
            <a:br>
              <a:rPr lang="el-GR" sz="1400" dirty="0" smtClean="0"/>
            </a:br>
            <a:endParaRPr lang="el-GR" sz="1400" dirty="0"/>
          </a:p>
        </p:txBody>
      </p:sp>
      <p:sp>
        <p:nvSpPr>
          <p:cNvPr id="3" name="Content Placeholder 2"/>
          <p:cNvSpPr>
            <a:spLocks noGrp="1"/>
          </p:cNvSpPr>
          <p:nvPr>
            <p:ph idx="1"/>
          </p:nvPr>
        </p:nvSpPr>
        <p:spPr>
          <a:xfrm>
            <a:off x="928662" y="2143116"/>
            <a:ext cx="7772400" cy="4572000"/>
          </a:xfrm>
        </p:spPr>
        <p:txBody>
          <a:bodyPr>
            <a:normAutofit/>
          </a:bodyPr>
          <a:lstStyle/>
          <a:p>
            <a:r>
              <a:rPr lang="el-GR" sz="1600" dirty="0" smtClean="0"/>
              <a:t>Η  Ανταρκτική περίπου  ολόκληρο το τμήμα της καλύπτεται από μεγάλο κάλυμμα πάγου το οποίο έχει πάχος περίπου 2χλμ.</a:t>
            </a:r>
          </a:p>
          <a:p>
            <a:r>
              <a:rPr lang="el-GR" sz="1600" dirty="0" smtClean="0"/>
              <a:t>Σύμφωνα με μια νέα μελέτη, οι πάγοι της Ανταρκτικής συρρικνώνονται με άκρως ταχείς ρυθμούς, λόγω της διαφοράς θερμοκρασίας με το νερό που βρίσκεται ακριβώς κάτω απ' αυτούς. , το δυτικό τμήμα της Ανταρκτικής χάνει ετησίως επτά μέτρα πλωτών πάγων . Αυτή η φυσική διαδικασία ονομάζεται φαινόμενο του θερμοκηπίου.</a:t>
            </a:r>
          </a:p>
          <a:p>
            <a:r>
              <a:rPr lang="el-GR" sz="1600" dirty="0" smtClean="0"/>
              <a:t>Το νερό από τους λιωμένους παγετώνες προκαλεί όχι μόνο την άνοδο της στάθμης της θάλασσας, αλλά μετακινεί επίσης μάζα από τους πόλους προς τον ισημερινό, γεγονός που επιβραδύνει την περιστροφή της Γης.  </a:t>
            </a:r>
          </a:p>
          <a:p>
            <a:pPr>
              <a:buNone/>
            </a:pPr>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600" dirty="0" smtClean="0"/>
          </a:p>
          <a:p>
            <a:endParaRPr lang="el-GR"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dfEWQF.jpg"/>
          <p:cNvPicPr>
            <a:picLocks noChangeAspect="1"/>
          </p:cNvPicPr>
          <p:nvPr/>
        </p:nvPicPr>
        <p:blipFill>
          <a:blip r:embed="rId2"/>
          <a:stretch>
            <a:fillRect/>
          </a:stretch>
        </p:blipFill>
        <p:spPr>
          <a:xfrm>
            <a:off x="-500098" y="0"/>
            <a:ext cx="10274157" cy="6858000"/>
          </a:xfrm>
          <a:prstGeom prst="rect">
            <a:avLst/>
          </a:prstGeom>
        </p:spPr>
      </p:pic>
      <p:sp>
        <p:nvSpPr>
          <p:cNvPr id="7" name="6 - Τίτλος"/>
          <p:cNvSpPr>
            <a:spLocks noGrp="1"/>
          </p:cNvSpPr>
          <p:nvPr>
            <p:ph type="ctrTitle"/>
          </p:nvPr>
        </p:nvSpPr>
        <p:spPr>
          <a:xfrm>
            <a:off x="838200" y="0"/>
            <a:ext cx="8305800" cy="1981200"/>
          </a:xfrm>
        </p:spPr>
        <p:txBody>
          <a:bodyPr/>
          <a:lstStyle/>
          <a:p>
            <a:r>
              <a:rPr lang="el-GR" dirty="0" smtClean="0">
                <a:latin typeface="Arial" pitchFamily="34" charset="0"/>
                <a:cs typeface="Arial" pitchFamily="34" charset="0"/>
              </a:rPr>
              <a:t>Εξωτικά ζώα στον ωκεανό</a:t>
            </a:r>
            <a:endParaRPr lang="el-GR" dirty="0">
              <a:latin typeface="Arial" pitchFamily="34" charset="0"/>
              <a:cs typeface="Arial" pitchFamily="34" charset="0"/>
            </a:endParaRPr>
          </a:p>
        </p:txBody>
      </p:sp>
      <p:sp>
        <p:nvSpPr>
          <p:cNvPr id="3" name="2 - Υπότιτλος"/>
          <p:cNvSpPr>
            <a:spLocks noGrp="1"/>
          </p:cNvSpPr>
          <p:nvPr>
            <p:ph type="subTitle" idx="1"/>
          </p:nvPr>
        </p:nvSpPr>
        <p:spPr>
          <a:xfrm>
            <a:off x="357158" y="4000504"/>
            <a:ext cx="8305800" cy="1643066"/>
          </a:xfrm>
        </p:spPr>
        <p:txBody>
          <a:bodyPr>
            <a:normAutofit lnSpcReduction="10000"/>
          </a:bodyPr>
          <a:lstStyle/>
          <a:p>
            <a:r>
              <a:rPr lang="el-GR" dirty="0" smtClean="0">
                <a:solidFill>
                  <a:schemeClr val="tx1"/>
                </a:solidFill>
              </a:rPr>
              <a:t>Σπυριδάκη Δάφνη </a:t>
            </a:r>
          </a:p>
          <a:p>
            <a:r>
              <a:rPr lang="el-GR" dirty="0" smtClean="0">
                <a:solidFill>
                  <a:schemeClr val="tx1"/>
                </a:solidFill>
              </a:rPr>
              <a:t>Στρατή Ζωή</a:t>
            </a:r>
          </a:p>
          <a:p>
            <a:r>
              <a:rPr lang="el-GR" dirty="0" smtClean="0">
                <a:solidFill>
                  <a:schemeClr val="tx1"/>
                </a:solidFill>
              </a:rPr>
              <a:t>Τζέσσεν Έλσε</a:t>
            </a:r>
          </a:p>
          <a:p>
            <a:r>
              <a:rPr lang="el-GR" dirty="0" smtClean="0">
                <a:solidFill>
                  <a:schemeClr val="tx1"/>
                </a:solidFill>
              </a:rPr>
              <a:t>Χραδέλλη Έφη</a:t>
            </a:r>
          </a:p>
        </p:txBody>
      </p:sp>
      <p:sp>
        <p:nvSpPr>
          <p:cNvPr id="6" name="5 - Λυγισμένο βέλος">
            <a:hlinkClick r:id="rId3" action="ppaction://hlinksldjump"/>
          </p:cNvPr>
          <p:cNvSpPr/>
          <p:nvPr/>
        </p:nvSpPr>
        <p:spPr>
          <a:xfrm flipH="1">
            <a:off x="8072462" y="5786454"/>
            <a:ext cx="779562" cy="614941"/>
          </a:xfrm>
          <a:prstGeom prst="bentArrow">
            <a:avLst>
              <a:gd name="adj1" fmla="val 25000"/>
              <a:gd name="adj2" fmla="val 2512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785786" y="704088"/>
            <a:ext cx="7901014" cy="438896"/>
          </a:xfrm>
        </p:spPr>
        <p:txBody>
          <a:bodyPr>
            <a:normAutofit fontScale="90000"/>
          </a:bodyPr>
          <a:lstStyle/>
          <a:p>
            <a:r>
              <a:rPr lang="el-GR" sz="2400" dirty="0" smtClean="0"/>
              <a:t>Με λίγα λογία</a:t>
            </a:r>
            <a:endParaRPr lang="el-GR" sz="2400" dirty="0"/>
          </a:p>
        </p:txBody>
      </p:sp>
      <p:sp>
        <p:nvSpPr>
          <p:cNvPr id="2" name="1 - Θέση περιεχομένου"/>
          <p:cNvSpPr>
            <a:spLocks noGrp="1"/>
          </p:cNvSpPr>
          <p:nvPr>
            <p:ph idx="1"/>
          </p:nvPr>
        </p:nvSpPr>
        <p:spPr>
          <a:xfrm>
            <a:off x="642910" y="1857364"/>
            <a:ext cx="8229600" cy="4389120"/>
          </a:xfrm>
        </p:spPr>
        <p:txBody>
          <a:bodyPr>
            <a:normAutofit/>
          </a:bodyPr>
          <a:lstStyle/>
          <a:p>
            <a:pPr>
              <a:buNone/>
            </a:pPr>
            <a:r>
              <a:rPr lang="el-GR" sz="2000" dirty="0" smtClean="0">
                <a:latin typeface="Arial" pitchFamily="34" charset="0"/>
                <a:cs typeface="Arial" pitchFamily="34" charset="0"/>
              </a:rPr>
              <a:t>Η εργασία αυτή αναφέρεται στα πιο εξωτικά ζώα στον ωκεανό.</a:t>
            </a:r>
          </a:p>
          <a:p>
            <a:pPr>
              <a:buNone/>
            </a:pPr>
            <a:r>
              <a:rPr lang="el-GR" sz="2000" dirty="0" smtClean="0">
                <a:latin typeface="Arial" pitchFamily="34" charset="0"/>
                <a:cs typeface="Arial" pitchFamily="34" charset="0"/>
              </a:rPr>
              <a:t>Οι ωκεανοί αρχικά ήταν τρεις, ο Ειρηνικός, ο Ατλαντικός και ο Ινδικός, ενώ στη συνέχεια προστέθηκαν οι δύο των πόλων της Γης, ο Αρκτικός και ο Ανταρκτικός Ωκεανός.</a:t>
            </a:r>
          </a:p>
          <a:p>
            <a:pPr>
              <a:buNone/>
            </a:pPr>
            <a:r>
              <a:rPr lang="el-GR" sz="2000" dirty="0" smtClean="0">
                <a:latin typeface="Arial" pitchFamily="34" charset="0"/>
                <a:cs typeface="Arial" pitchFamily="34" charset="0"/>
              </a:rPr>
              <a:t>Θα αναφερθούμε σε διάφορα είδη ζώων στον ωκεανό που το καθένα έχει τα δικά του ασυνήθιστα χαρακτηριστικά στα οποία και θα βασιστούμε. Πολλά από αυτά τα ζώα  προκειμένου να προφυλαχθούν από μεγαλύτερους θηρευτές διαθέτουν δηλητήριο. </a:t>
            </a:r>
          </a:p>
          <a:p>
            <a:pPr>
              <a:buNone/>
            </a:pPr>
            <a:endParaRPr lang="el-GR" dirty="0"/>
          </a:p>
        </p:txBody>
      </p:sp>
      <p:pic>
        <p:nvPicPr>
          <p:cNvPr id="4" name="3 - Εικόνα" descr="yjjjjj.jpg"/>
          <p:cNvPicPr>
            <a:picLocks noChangeAspect="1"/>
          </p:cNvPicPr>
          <p:nvPr/>
        </p:nvPicPr>
        <p:blipFill>
          <a:blip r:embed="rId2" cstate="email"/>
          <a:stretch>
            <a:fillRect/>
          </a:stretch>
        </p:blipFill>
        <p:spPr>
          <a:xfrm>
            <a:off x="2571736" y="4714884"/>
            <a:ext cx="3500462" cy="1968728"/>
          </a:xfrm>
          <a:prstGeom prst="rect">
            <a:avLst/>
          </a:prstGeom>
        </p:spPr>
      </p:pic>
    </p:spTree>
  </p:cSld>
  <p:clrMapOvr>
    <a:masterClrMapping/>
  </p:clrMapOvr>
  <p:transition>
    <p:pull dir="l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229600" cy="1143000"/>
          </a:xfrm>
        </p:spPr>
        <p:txBody>
          <a:bodyPr/>
          <a:lstStyle/>
          <a:p>
            <a:r>
              <a:rPr lang="el-GR" dirty="0" smtClean="0"/>
              <a:t>Εισαγωγή</a:t>
            </a:r>
            <a:endParaRPr lang="el-GR" dirty="0"/>
          </a:p>
        </p:txBody>
      </p:sp>
      <p:sp>
        <p:nvSpPr>
          <p:cNvPr id="3" name="2 - Θέση περιεχομένου"/>
          <p:cNvSpPr>
            <a:spLocks noGrp="1"/>
          </p:cNvSpPr>
          <p:nvPr>
            <p:ph idx="1"/>
          </p:nvPr>
        </p:nvSpPr>
        <p:spPr>
          <a:xfrm>
            <a:off x="142844" y="1857364"/>
            <a:ext cx="7858180" cy="4031930"/>
          </a:xfrm>
        </p:spPr>
        <p:txBody>
          <a:bodyPr>
            <a:normAutofit fontScale="92500" lnSpcReduction="20000"/>
          </a:bodyPr>
          <a:lstStyle/>
          <a:p>
            <a:pPr>
              <a:buNone/>
            </a:pPr>
            <a:r>
              <a:rPr lang="el-GR" dirty="0" smtClean="0"/>
              <a:t> </a:t>
            </a:r>
          </a:p>
          <a:p>
            <a:pPr algn="just">
              <a:buNone/>
            </a:pPr>
            <a:r>
              <a:rPr lang="el-GR" sz="2000" dirty="0" smtClean="0">
                <a:latin typeface="Arial" pitchFamily="34" charset="0"/>
                <a:cs typeface="Arial" pitchFamily="34" charset="0"/>
              </a:rPr>
              <a:t>Όπως όλοι  γνωρίζουμε το νερό</a:t>
            </a:r>
          </a:p>
          <a:p>
            <a:pPr algn="just">
              <a:buNone/>
            </a:pPr>
            <a:r>
              <a:rPr lang="el-GR" sz="2000" dirty="0" smtClean="0">
                <a:latin typeface="Arial" pitchFamily="34" charset="0"/>
                <a:cs typeface="Arial" pitchFamily="34" charset="0"/>
              </a:rPr>
              <a:t>Αποτελεί "μητέρα" όλων μας καθώς μέσα σε </a:t>
            </a:r>
          </a:p>
          <a:p>
            <a:pPr algn="just">
              <a:buNone/>
            </a:pPr>
            <a:r>
              <a:rPr lang="el-GR" sz="2000" dirty="0" smtClean="0">
                <a:latin typeface="Arial" pitchFamily="34" charset="0"/>
                <a:cs typeface="Arial" pitchFamily="34" charset="0"/>
              </a:rPr>
              <a:t>αυτό δημιουργήθηκε η ζωή.</a:t>
            </a:r>
          </a:p>
          <a:p>
            <a:pPr algn="just">
              <a:buNone/>
            </a:pPr>
            <a:r>
              <a:rPr lang="el-GR" sz="2000" dirty="0" smtClean="0">
                <a:latin typeface="Arial" pitchFamily="34" charset="0"/>
                <a:cs typeface="Arial" pitchFamily="34" charset="0"/>
              </a:rPr>
              <a:t>Οι πρώτοι οργανισμοί συμφώνα με έρευνες</a:t>
            </a:r>
          </a:p>
          <a:p>
            <a:pPr algn="just">
              <a:buNone/>
            </a:pPr>
            <a:r>
              <a:rPr lang="el-GR" sz="2000" dirty="0" smtClean="0">
                <a:latin typeface="Arial" pitchFamily="34" charset="0"/>
                <a:cs typeface="Arial" pitchFamily="34" charset="0"/>
              </a:rPr>
              <a:t>αποτελούσαν τα βακτήρια τα όποια με το πέρασμα</a:t>
            </a:r>
          </a:p>
          <a:p>
            <a:pPr algn="just">
              <a:buNone/>
            </a:pPr>
            <a:r>
              <a:rPr lang="el-GR" sz="2000" dirty="0" smtClean="0">
                <a:latin typeface="Arial" pitchFamily="34" charset="0"/>
                <a:cs typeface="Arial" pitchFamily="34" charset="0"/>
              </a:rPr>
              <a:t>του χρόνου συνέβαλαν στην δημιουργία του </a:t>
            </a:r>
          </a:p>
          <a:p>
            <a:pPr algn="just">
              <a:buNone/>
            </a:pPr>
            <a:r>
              <a:rPr lang="el-GR" sz="2000" dirty="0" smtClean="0">
                <a:latin typeface="Arial" pitchFamily="34" charset="0"/>
                <a:cs typeface="Arial" pitchFamily="34" charset="0"/>
              </a:rPr>
              <a:t>σημερινού μας κόσμου.</a:t>
            </a:r>
          </a:p>
          <a:p>
            <a:pPr algn="just">
              <a:buNone/>
            </a:pPr>
            <a:r>
              <a:rPr lang="el-GR" sz="2000" dirty="0" smtClean="0">
                <a:latin typeface="Arial" pitchFamily="34" charset="0"/>
                <a:cs typeface="Arial" pitchFamily="34" charset="0"/>
              </a:rPr>
              <a:t>Παρόλο που κατοικούμε στην στεριά είναι εμφανής</a:t>
            </a:r>
          </a:p>
          <a:p>
            <a:pPr algn="just">
              <a:buNone/>
            </a:pPr>
            <a:r>
              <a:rPr lang="el-GR" sz="2000" dirty="0" smtClean="0">
                <a:latin typeface="Arial" pitchFamily="34" charset="0"/>
                <a:cs typeface="Arial" pitchFamily="34" charset="0"/>
              </a:rPr>
              <a:t>η έλξη που νιώθει ο άνθρωπος για την θάλασσα ,</a:t>
            </a:r>
          </a:p>
          <a:p>
            <a:pPr algn="just">
              <a:buNone/>
            </a:pPr>
            <a:r>
              <a:rPr lang="el-GR" sz="2000" dirty="0" smtClean="0">
                <a:latin typeface="Arial" pitchFamily="34" charset="0"/>
                <a:cs typeface="Arial" pitchFamily="34" charset="0"/>
              </a:rPr>
              <a:t>καθώς μέχρι και σήμερα ένα μεγάλο ποσοστό της </a:t>
            </a:r>
          </a:p>
          <a:p>
            <a:pPr algn="just">
              <a:buNone/>
            </a:pPr>
            <a:r>
              <a:rPr lang="el-GR" sz="2000" dirty="0" smtClean="0">
                <a:latin typeface="Arial" pitchFamily="34" charset="0"/>
                <a:cs typeface="Arial" pitchFamily="34" charset="0"/>
              </a:rPr>
              <a:t>της τεχνολογικής ανάπτυξης οφείλεται στην επιθυμία </a:t>
            </a:r>
          </a:p>
          <a:p>
            <a:pPr algn="just"/>
            <a:endParaRPr lang="el-GR" sz="1400" dirty="0"/>
          </a:p>
        </p:txBody>
      </p:sp>
      <p:pic>
        <p:nvPicPr>
          <p:cNvPr id="4" name="3 - Εικόνα" descr="abyssow.jpg"/>
          <p:cNvPicPr>
            <a:picLocks noChangeAspect="1"/>
          </p:cNvPicPr>
          <p:nvPr/>
        </p:nvPicPr>
        <p:blipFill>
          <a:blip r:embed="rId2" cstate="email"/>
          <a:stretch>
            <a:fillRect/>
          </a:stretch>
        </p:blipFill>
        <p:spPr>
          <a:xfrm>
            <a:off x="5857851" y="1935912"/>
            <a:ext cx="3071867" cy="3174263"/>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58204" cy="654032"/>
          </a:xfrm>
        </p:spPr>
        <p:txBody>
          <a:bodyPr>
            <a:noAutofit/>
          </a:bodyPr>
          <a:lstStyle/>
          <a:p>
            <a:pPr algn="ctr"/>
            <a:r>
              <a:rPr lang="el-GR" sz="5400" dirty="0" smtClean="0"/>
              <a:t>Τρίγωνο των βερμούδων</a:t>
            </a:r>
            <a:endParaRPr lang="el-GR" sz="5400" dirty="0"/>
          </a:p>
        </p:txBody>
      </p:sp>
      <p:sp>
        <p:nvSpPr>
          <p:cNvPr id="5" name="4 - TextBox"/>
          <p:cNvSpPr txBox="1"/>
          <p:nvPr/>
        </p:nvSpPr>
        <p:spPr>
          <a:xfrm>
            <a:off x="285720" y="1142984"/>
            <a:ext cx="5000660" cy="5909310"/>
          </a:xfrm>
          <a:prstGeom prst="rect">
            <a:avLst/>
          </a:prstGeom>
          <a:noFill/>
        </p:spPr>
        <p:txBody>
          <a:bodyPr wrap="square" rtlCol="0">
            <a:spAutoFit/>
          </a:bodyPr>
          <a:lstStyle/>
          <a:p>
            <a:pPr>
              <a:buFont typeface="Arial" pitchFamily="34" charset="0"/>
              <a:buChar char="•"/>
            </a:pPr>
            <a:r>
              <a:rPr lang="el-GR" sz="2400" dirty="0" smtClean="0"/>
              <a:t>Το περίφημο τρίγωνο βρίσκεται ανάμεσα στις Βερμούδες, το Μαϊάμι της Φλόριντα και το Σαν Χουάν του Πουέρτο Ρίκο, καλύπτοντας μια τεράστια θαλάσσια περιοχή 500.000 τετραγωνικών χιλιομέτρων.</a:t>
            </a:r>
          </a:p>
          <a:p>
            <a:pPr>
              <a:buFont typeface="Arial" pitchFamily="34" charset="0"/>
              <a:buChar char="•"/>
            </a:pPr>
            <a:r>
              <a:rPr lang="el-GR" sz="2400" dirty="0" smtClean="0"/>
              <a:t>Υπάρχουν πολλοί μύθοι για το τρίγωνο των βερμούδων όμως παραμένουν ακόμα μύθοι .Όλοι αυτοί η μύθοι βασίζονται κυρίως στο φαινόμενο  ότι οι πυξίδες «τρελαίνονται» όταν βρίσκονται μέσα στην περιοχή αυτού του τριγώνου .</a:t>
            </a:r>
          </a:p>
          <a:p>
            <a:r>
              <a:rPr lang="el-GR" sz="2400" dirty="0" smtClean="0">
                <a:solidFill>
                  <a:schemeClr val="accent5">
                    <a:lumMod val="20000"/>
                    <a:lumOff val="80000"/>
                  </a:schemeClr>
                </a:solidFill>
              </a:rPr>
              <a:t> </a:t>
            </a:r>
          </a:p>
          <a:p>
            <a:r>
              <a:rPr lang="el-GR" dirty="0" smtClean="0">
                <a:solidFill>
                  <a:schemeClr val="accent5">
                    <a:lumMod val="20000"/>
                    <a:lumOff val="80000"/>
                  </a:schemeClr>
                </a:solidFill>
              </a:rPr>
              <a:t>   </a:t>
            </a:r>
            <a:endParaRPr lang="el-GR" dirty="0">
              <a:solidFill>
                <a:schemeClr val="accent5">
                  <a:lumMod val="20000"/>
                  <a:lumOff val="80000"/>
                </a:schemeClr>
              </a:solidFill>
            </a:endParaRPr>
          </a:p>
        </p:txBody>
      </p:sp>
      <p:pic>
        <p:nvPicPr>
          <p:cNvPr id="6" name="5 - Εικόνα" descr="156765247356836789.jpg"/>
          <p:cNvPicPr>
            <a:picLocks noChangeAspect="1"/>
          </p:cNvPicPr>
          <p:nvPr/>
        </p:nvPicPr>
        <p:blipFill>
          <a:blip r:embed="rId2"/>
          <a:stretch>
            <a:fillRect/>
          </a:stretch>
        </p:blipFill>
        <p:spPr>
          <a:xfrm>
            <a:off x="5214942" y="1285860"/>
            <a:ext cx="3492942" cy="2031609"/>
          </a:xfrm>
          <a:prstGeom prst="rect">
            <a:avLst/>
          </a:prstGeom>
        </p:spPr>
      </p:pic>
      <p:pic>
        <p:nvPicPr>
          <p:cNvPr id="7" name="6 - Εικόνα" descr="images (9).jpg"/>
          <p:cNvPicPr>
            <a:picLocks noChangeAspect="1"/>
          </p:cNvPicPr>
          <p:nvPr/>
        </p:nvPicPr>
        <p:blipFill>
          <a:blip r:embed="rId3"/>
          <a:stretch>
            <a:fillRect/>
          </a:stretch>
        </p:blipFill>
        <p:spPr>
          <a:xfrm>
            <a:off x="5214942" y="3714752"/>
            <a:ext cx="3507466" cy="2185991"/>
          </a:xfrm>
          <a:prstGeom prst="rect">
            <a:avLst/>
          </a:prstGeom>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μπλε δράκος</a:t>
            </a:r>
            <a:endParaRPr lang="el-GR" dirty="0"/>
          </a:p>
        </p:txBody>
      </p:sp>
      <p:sp>
        <p:nvSpPr>
          <p:cNvPr id="3" name="2 - Θέση περιεχομένου"/>
          <p:cNvSpPr>
            <a:spLocks noGrp="1"/>
          </p:cNvSpPr>
          <p:nvPr>
            <p:ph idx="1"/>
          </p:nvPr>
        </p:nvSpPr>
        <p:spPr>
          <a:xfrm>
            <a:off x="285720" y="2071678"/>
            <a:ext cx="4229072" cy="4572008"/>
          </a:xfrm>
        </p:spPr>
        <p:txBody>
          <a:bodyPr>
            <a:normAutofit/>
          </a:bodyPr>
          <a:lstStyle/>
          <a:p>
            <a:pPr>
              <a:buNone/>
            </a:pPr>
            <a:r>
              <a:rPr lang="el-GR" sz="2000" dirty="0" smtClean="0">
                <a:latin typeface="Arial" pitchFamily="34" charset="0"/>
                <a:cs typeface="Arial" pitchFamily="34" charset="0"/>
              </a:rPr>
              <a:t>Ο Μπλε Δράκος, αποτελεί ένα καλό παράδειγμα  για τα περίεργα πλάσματα που μπορεί να κρύβει ο βυθός. Είναι ένα μικροσκοπικό μαλάκιο με περίεργο σχήμα σώματος και κρύβει πολλά μυστικά. Η επιστημονική του ονομασία είναι </a:t>
            </a:r>
            <a:r>
              <a:rPr lang="el-GR" sz="2000" dirty="0" err="1" smtClean="0">
                <a:latin typeface="Arial" pitchFamily="34" charset="0"/>
                <a:cs typeface="Arial" pitchFamily="34" charset="0"/>
              </a:rPr>
              <a:t>Glaucus</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atlanticus</a:t>
            </a:r>
            <a:r>
              <a:rPr lang="el-GR" sz="2000" dirty="0" smtClean="0">
                <a:latin typeface="Arial" pitchFamily="34" charset="0"/>
                <a:cs typeface="Arial" pitchFamily="34" charset="0"/>
              </a:rPr>
              <a:t> και το φυσιολογικό του μέγεθος είναι μέχρι 3 εκατοστά. </a:t>
            </a:r>
          </a:p>
          <a:p>
            <a:pPr>
              <a:buNone/>
            </a:pPr>
            <a:r>
              <a:rPr lang="el-GR" sz="2000" dirty="0" smtClean="0"/>
              <a:t> </a:t>
            </a:r>
          </a:p>
          <a:p>
            <a:pPr>
              <a:buNone/>
            </a:pPr>
            <a:r>
              <a:rPr lang="el-GR" sz="2000" dirty="0" smtClean="0"/>
              <a:t> </a:t>
            </a:r>
          </a:p>
          <a:p>
            <a:pPr>
              <a:buNone/>
            </a:pPr>
            <a:r>
              <a:rPr lang="el-GR" dirty="0" smtClean="0"/>
              <a:t> </a:t>
            </a:r>
          </a:p>
          <a:p>
            <a:pPr>
              <a:buNone/>
            </a:pPr>
            <a:endParaRPr lang="el-GR" dirty="0"/>
          </a:p>
        </p:txBody>
      </p:sp>
      <p:pic>
        <p:nvPicPr>
          <p:cNvPr id="4" name="3 - Εικόνα" descr="mpleeee.jpg"/>
          <p:cNvPicPr>
            <a:picLocks noChangeAspect="1"/>
          </p:cNvPicPr>
          <p:nvPr/>
        </p:nvPicPr>
        <p:blipFill>
          <a:blip r:embed="rId2" cstate="email"/>
          <a:stretch>
            <a:fillRect/>
          </a:stretch>
        </p:blipFill>
        <p:spPr>
          <a:xfrm>
            <a:off x="5000628" y="2071678"/>
            <a:ext cx="3714776" cy="2781954"/>
          </a:xfrm>
          <a:prstGeom prst="rect">
            <a:avLst/>
          </a:prstGeom>
        </p:spPr>
      </p:pic>
    </p:spTree>
  </p:cSld>
  <p:clrMapOvr>
    <a:masterClrMapping/>
  </p:clrMapOvr>
  <p:transition>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2143116"/>
            <a:ext cx="3400420" cy="4467236"/>
          </a:xfrm>
        </p:spPr>
        <p:txBody>
          <a:bodyPr>
            <a:normAutofit fontScale="77500" lnSpcReduction="20000"/>
          </a:bodyPr>
          <a:lstStyle/>
          <a:p>
            <a:r>
              <a:rPr lang="el-GR" sz="2800" dirty="0" smtClean="0">
                <a:latin typeface="Arial" pitchFamily="34" charset="0"/>
                <a:cs typeface="Arial" pitchFamily="34" charset="0"/>
              </a:rPr>
              <a:t>Έχει ασημένιους καθώς και σκούρους μπλε χρωματισμούς, αποτελώντας ένα πραγματικά                                                                                     όμορφο πλάσμα της φύσης. Ο Μπλε Δράκος «συχνάζει» στην επιφάνεια του ωκεανού , όπου και μετακινείται με τη βοήθεια ενός ειδικού σάκου που φέρει στο στομάχι του και γεμίζει αέρα.</a:t>
            </a:r>
            <a:endParaRPr lang="el-GR" dirty="0"/>
          </a:p>
        </p:txBody>
      </p:sp>
      <p:pic>
        <p:nvPicPr>
          <p:cNvPr id="4" name="8 - Θέση περιεχομένου" descr="hbrjhjtkwhb4rjtw!.jpg"/>
          <p:cNvPicPr>
            <a:picLocks noChangeAspect="1"/>
          </p:cNvPicPr>
          <p:nvPr/>
        </p:nvPicPr>
        <p:blipFill>
          <a:blip r:embed="rId2" cstate="email"/>
          <a:stretch>
            <a:fillRect/>
          </a:stretch>
        </p:blipFill>
        <p:spPr>
          <a:xfrm>
            <a:off x="4000496" y="2500306"/>
            <a:ext cx="4786346" cy="318844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1143000"/>
          </a:xfrm>
        </p:spPr>
        <p:txBody>
          <a:bodyPr>
            <a:normAutofit/>
          </a:bodyPr>
          <a:lstStyle/>
          <a:p>
            <a:r>
              <a:rPr lang="el-GR" dirty="0" smtClean="0"/>
              <a:t>Το χταπόδι με τα μπλε δαχτυλίδια </a:t>
            </a:r>
            <a:endParaRPr lang="el-GR" dirty="0"/>
          </a:p>
        </p:txBody>
      </p:sp>
      <p:sp>
        <p:nvSpPr>
          <p:cNvPr id="3" name="2 - Θέση περιεχομένου"/>
          <p:cNvSpPr>
            <a:spLocks noGrp="1"/>
          </p:cNvSpPr>
          <p:nvPr>
            <p:ph idx="1"/>
          </p:nvPr>
        </p:nvSpPr>
        <p:spPr>
          <a:xfrm>
            <a:off x="5429256" y="2071678"/>
            <a:ext cx="3286148" cy="4324360"/>
          </a:xfrm>
        </p:spPr>
        <p:txBody>
          <a:bodyPr>
            <a:normAutofit lnSpcReduction="10000"/>
          </a:bodyPr>
          <a:lstStyle/>
          <a:p>
            <a:pPr>
              <a:buNone/>
            </a:pPr>
            <a:r>
              <a:rPr lang="en-US" sz="1800" dirty="0" smtClean="0">
                <a:latin typeface="Arial" pitchFamily="34" charset="0"/>
                <a:cs typeface="Arial" pitchFamily="34" charset="0"/>
              </a:rPr>
              <a:t>    </a:t>
            </a:r>
            <a:r>
              <a:rPr lang="el-GR" sz="1800" dirty="0" smtClean="0">
                <a:latin typeface="Arial" pitchFamily="34" charset="0"/>
                <a:cs typeface="Arial" pitchFamily="34" charset="0"/>
              </a:rPr>
              <a:t>Το μέγεθός του είναι περίπου 12-20 εκατοστά, χρωματιστό με όμορφους μπλε δακτυλίους που το κάνουν απίστευτα ελκυστικό. Παράλληλα είναι και ένα απίστευτα ήσυχο πλάσμα της θάλασσας όμως πρόκειται για ένα από τα πιο δηλητηριώδη θαλάσσια πλάσματα. Πρόκειται για ένα χταπόδι, του οποίου το δηλητήριο είναι τόσο ισχυρό ώστε να σκοτώσει  σε ελάχιστο χρόνο έναν άνθρωπο. </a:t>
            </a:r>
          </a:p>
          <a:p>
            <a:endParaRPr lang="el-GR" sz="1800" dirty="0"/>
          </a:p>
        </p:txBody>
      </p:sp>
      <p:pic>
        <p:nvPicPr>
          <p:cNvPr id="4" name="3 - Εικόνα" descr="popop.jpg"/>
          <p:cNvPicPr>
            <a:picLocks noChangeAspect="1"/>
          </p:cNvPicPr>
          <p:nvPr/>
        </p:nvPicPr>
        <p:blipFill>
          <a:blip r:embed="rId2" cstate="email"/>
          <a:stretch>
            <a:fillRect/>
          </a:stretch>
        </p:blipFill>
        <p:spPr>
          <a:xfrm>
            <a:off x="785786" y="2285992"/>
            <a:ext cx="4317779" cy="3448055"/>
          </a:xfrm>
          <a:prstGeom prst="rect">
            <a:avLst/>
          </a:prstGeom>
        </p:spPr>
      </p:pic>
    </p:spTree>
  </p:cSld>
  <p:clrMapOvr>
    <a:masterClrMapping/>
  </p:clrMapOvr>
  <p:transition>
    <p:pull dir="l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14942" y="1714488"/>
            <a:ext cx="3686172" cy="4643470"/>
          </a:xfrm>
        </p:spPr>
        <p:txBody>
          <a:bodyPr>
            <a:normAutofit fontScale="62500" lnSpcReduction="20000"/>
          </a:bodyPr>
          <a:lstStyle/>
          <a:p>
            <a:r>
              <a:rPr lang="en-US" sz="2800" dirty="0" smtClean="0">
                <a:latin typeface="Arial" pitchFamily="34" charset="0"/>
                <a:cs typeface="Arial" pitchFamily="34" charset="0"/>
              </a:rPr>
              <a:t> </a:t>
            </a:r>
            <a:r>
              <a:rPr lang="el-GR" sz="2800" dirty="0" smtClean="0">
                <a:latin typeface="Arial" pitchFamily="34" charset="0"/>
                <a:cs typeface="Arial" pitchFamily="34" charset="0"/>
              </a:rPr>
              <a:t>Υπάρχουν τέσσερα τέτοια είδη χταποδιών, που ζουν στους κοραλλιογενείς ύφαλους του Ειρηνικού και του Ινδικού ωκεανού. Ξεχωρίζουν από το κιτρινωπό δέρμα τους και τους μαύρους ή μπλε δακτυλίους. Όταν το χταπόδι ενοχλείται ή απειλείται, οι καφέ κηλίδες στο δέρμα του σκουραίνουν και εμφανίζονται οι ιριδίζοντες μπλε δακτύλιοι, οι οποίοι πάλλονται και προειδοποιούν. Περίπου 50 έως 60 μπλε δακτύλιοι καλύπτουν την ραχιαία και τις πλευρικές επιφάνειες του μανδύα.</a:t>
            </a:r>
            <a:endParaRPr lang="el-GR" dirty="0"/>
          </a:p>
        </p:txBody>
      </p:sp>
      <p:pic>
        <p:nvPicPr>
          <p:cNvPr id="4" name="4 - Θέση περιεχομένου" descr="10763727416_6043605416_b.jpg"/>
          <p:cNvPicPr>
            <a:picLocks noChangeAspect="1"/>
          </p:cNvPicPr>
          <p:nvPr/>
        </p:nvPicPr>
        <p:blipFill>
          <a:blip r:embed="rId2" cstate="email"/>
          <a:stretch>
            <a:fillRect/>
          </a:stretch>
        </p:blipFill>
        <p:spPr>
          <a:xfrm>
            <a:off x="285720" y="1857364"/>
            <a:ext cx="4963275" cy="3686059"/>
          </a:xfrm>
          <a:prstGeom prst="rect">
            <a:avLst/>
          </a:prstGeom>
        </p:spPr>
      </p:pic>
    </p:spTree>
  </p:cSld>
  <p:clrMapOvr>
    <a:masterClrMapping/>
  </p:clrMapOvr>
  <p:transition>
    <p:spli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85794"/>
            <a:ext cx="8186766" cy="704104"/>
          </a:xfrm>
        </p:spPr>
        <p:txBody>
          <a:bodyPr>
            <a:noAutofit/>
          </a:bodyPr>
          <a:lstStyle/>
          <a:p>
            <a:r>
              <a:rPr lang="el-GR" sz="4500" dirty="0" smtClean="0"/>
              <a:t>Το θαλάσσιο γουρουνάκι</a:t>
            </a:r>
            <a:endParaRPr lang="el-GR" sz="4500" dirty="0"/>
          </a:p>
        </p:txBody>
      </p:sp>
      <p:sp>
        <p:nvSpPr>
          <p:cNvPr id="3" name="2 - Θέση περιεχομένου"/>
          <p:cNvSpPr>
            <a:spLocks noGrp="1"/>
          </p:cNvSpPr>
          <p:nvPr>
            <p:ph idx="1"/>
          </p:nvPr>
        </p:nvSpPr>
        <p:spPr>
          <a:xfrm>
            <a:off x="428596" y="2000240"/>
            <a:ext cx="8229600" cy="4389120"/>
          </a:xfrm>
        </p:spPr>
        <p:txBody>
          <a:bodyPr>
            <a:normAutofit/>
          </a:bodyPr>
          <a:lstStyle/>
          <a:p>
            <a:pPr>
              <a:buNone/>
            </a:pPr>
            <a:r>
              <a:rPr lang="el-GR" sz="1800" dirty="0" smtClean="0">
                <a:latin typeface="Arial" pitchFamily="34" charset="0"/>
                <a:cs typeface="Arial" pitchFamily="34" charset="0"/>
              </a:rPr>
              <a:t>Το θαλάσσιο γουρουνάκι, που ζει στα βάθη των ωκεανών και ιδίως του Ατλαντικού, του Ειρηνικού και του Ινδικού. Το βρίσκει κανείς σε περισσότερο από 1 </a:t>
            </a:r>
            <a:r>
              <a:rPr lang="el-GR" sz="1800" dirty="0" err="1" smtClean="0">
                <a:latin typeface="Arial" pitchFamily="34" charset="0"/>
                <a:cs typeface="Arial" pitchFamily="34" charset="0"/>
              </a:rPr>
              <a:t>χλμ</a:t>
            </a:r>
            <a:r>
              <a:rPr lang="el-GR" sz="1800" dirty="0" smtClean="0">
                <a:latin typeface="Arial" pitchFamily="34" charset="0"/>
                <a:cs typeface="Arial" pitchFamily="34" charset="0"/>
              </a:rPr>
              <a:t>. κάτω από την επιφάνεια της θάλασσας και τρέφεται με οργανικά μέρη από τη θαλάσσια λάσπη. </a:t>
            </a:r>
            <a:endParaRPr lang="el-GR" sz="1800" dirty="0"/>
          </a:p>
        </p:txBody>
      </p:sp>
      <p:pic>
        <p:nvPicPr>
          <p:cNvPr id="4" name="1 - Εικόνα" descr="γουρουνακιιιιιιι.jpg"/>
          <p:cNvPicPr>
            <a:picLocks/>
          </p:cNvPicPr>
          <p:nvPr/>
        </p:nvPicPr>
        <p:blipFill>
          <a:blip r:embed="rId2" cstate="email"/>
          <a:stretch>
            <a:fillRect/>
          </a:stretch>
        </p:blipFill>
        <p:spPr>
          <a:xfrm>
            <a:off x="1928794" y="3286124"/>
            <a:ext cx="4714908" cy="3214710"/>
          </a:xfrm>
          <a:prstGeom prst="rect">
            <a:avLst/>
          </a:prstGeom>
        </p:spPr>
      </p:pic>
    </p:spTree>
  </p:cSld>
  <p:clrMapOvr>
    <a:masterClrMapping/>
  </p:clrMapOvr>
  <p:transition>
    <p:pull dir="l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57298"/>
            <a:ext cx="3757610" cy="4967302"/>
          </a:xfrm>
        </p:spPr>
        <p:txBody>
          <a:bodyPr>
            <a:normAutofit fontScale="70000" lnSpcReduction="20000"/>
          </a:bodyPr>
          <a:lstStyle/>
          <a:p>
            <a:pPr algn="ctr">
              <a:buNone/>
            </a:pPr>
            <a:r>
              <a:rPr lang="el-GR" sz="2800" dirty="0" smtClean="0">
                <a:latin typeface="Arial" pitchFamily="34" charset="0"/>
                <a:cs typeface="Arial" pitchFamily="34" charset="0"/>
              </a:rPr>
              <a:t>Σε πολλούς ανθρώπους μοιάζουν με </a:t>
            </a:r>
          </a:p>
          <a:p>
            <a:pPr algn="ctr">
              <a:buNone/>
            </a:pPr>
            <a:r>
              <a:rPr lang="el-GR" sz="2800" dirty="0" smtClean="0">
                <a:latin typeface="Arial" pitchFamily="34" charset="0"/>
                <a:cs typeface="Arial" pitchFamily="34" charset="0"/>
              </a:rPr>
              <a:t>διασταύρωση γουρουνιού και γυμνοσάλιαγκα αλλά  </a:t>
            </a:r>
          </a:p>
          <a:p>
            <a:pPr algn="ctr">
              <a:buNone/>
            </a:pPr>
            <a:r>
              <a:rPr lang="el-GR" sz="2800" dirty="0" smtClean="0">
                <a:latin typeface="Arial" pitchFamily="34" charset="0"/>
                <a:cs typeface="Arial" pitchFamily="34" charset="0"/>
              </a:rPr>
              <a:t>για τον επιστημονικό κόσμο, τα άσχημα αυτά θαλάσσια γουρουνάκια είναι “</a:t>
            </a:r>
            <a:r>
              <a:rPr lang="el-GR" sz="2800" dirty="0" err="1" smtClean="0">
                <a:latin typeface="Arial" pitchFamily="34" charset="0"/>
                <a:cs typeface="Arial" pitchFamily="34" charset="0"/>
              </a:rPr>
              <a:t>scotoplanes</a:t>
            </a:r>
            <a:r>
              <a:rPr lang="el-GR" sz="2800" dirty="0" smtClean="0">
                <a:latin typeface="Arial" pitchFamily="34" charset="0"/>
                <a:cs typeface="Arial" pitchFamily="34" charset="0"/>
              </a:rPr>
              <a:t>” ή θαλάσσια αγγουράκια που ανήκουν στο γένος των </a:t>
            </a:r>
            <a:r>
              <a:rPr lang="el-GR" sz="2800" dirty="0" err="1" smtClean="0">
                <a:latin typeface="Arial" pitchFamily="34" charset="0"/>
                <a:cs typeface="Arial" pitchFamily="34" charset="0"/>
              </a:rPr>
              <a:t>Holothurians</a:t>
            </a:r>
            <a:r>
              <a:rPr lang="el-GR" sz="2800" dirty="0" smtClean="0">
                <a:latin typeface="Arial" pitchFamily="34" charset="0"/>
                <a:cs typeface="Arial" pitchFamily="34" charset="0"/>
              </a:rPr>
              <a:t> που ζει σε βαθιές θάλασσες.</a:t>
            </a:r>
          </a:p>
          <a:p>
            <a:pPr algn="ctr">
              <a:buNone/>
            </a:pPr>
            <a:r>
              <a:rPr lang="el-GR" sz="2800" dirty="0" smtClean="0">
                <a:latin typeface="Arial" pitchFamily="34" charset="0"/>
                <a:cs typeface="Arial" pitchFamily="34" charset="0"/>
              </a:rPr>
              <a:t>Τα γουρούνια της θάλασσας με τα πλοκάμια τους πιάνουν και σπρώχνουν την τροφή στο στόμα τους. Δεν θεωρούνται ως απειλή για τον άνθρωπο και δεν είναι από τα είδη που βρίσκονται υπό εξαφάνιση.</a:t>
            </a:r>
          </a:p>
          <a:p>
            <a:endParaRPr lang="el-GR" dirty="0"/>
          </a:p>
        </p:txBody>
      </p:sp>
      <p:pic>
        <p:nvPicPr>
          <p:cNvPr id="4" name="3 - Θέση περιεχομένου" descr="γουρουνακιιιιιι.jpg"/>
          <p:cNvPicPr>
            <a:picLocks/>
          </p:cNvPicPr>
          <p:nvPr/>
        </p:nvPicPr>
        <p:blipFill>
          <a:blip r:embed="rId2" cstate="email"/>
          <a:stretch>
            <a:fillRect/>
          </a:stretch>
        </p:blipFill>
        <p:spPr>
          <a:xfrm>
            <a:off x="4286248" y="1928802"/>
            <a:ext cx="4500594" cy="3643338"/>
          </a:xfrm>
          <a:prstGeom prst="rect">
            <a:avLst/>
          </a:prstGeom>
        </p:spPr>
      </p:pic>
    </p:spTree>
  </p:cSld>
  <p:clrMapOvr>
    <a:masterClrMapping/>
  </p:clrMapOvr>
  <p:transition>
    <p:spli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186766" cy="775542"/>
          </a:xfrm>
        </p:spPr>
        <p:txBody>
          <a:bodyPr>
            <a:normAutofit/>
          </a:bodyPr>
          <a:lstStyle/>
          <a:p>
            <a:r>
              <a:rPr lang="el-GR" sz="4400" dirty="0" smtClean="0"/>
              <a:t>Καρχαρία </a:t>
            </a:r>
            <a:r>
              <a:rPr lang="el-GR" sz="4400" dirty="0" err="1" smtClean="0"/>
              <a:t>goblin</a:t>
            </a:r>
            <a:r>
              <a:rPr lang="el-GR" sz="4400" dirty="0" smtClean="0"/>
              <a:t> </a:t>
            </a:r>
            <a:endParaRPr lang="el-GR" sz="4400" dirty="0"/>
          </a:p>
        </p:txBody>
      </p:sp>
      <p:sp>
        <p:nvSpPr>
          <p:cNvPr id="3" name="2 - Θέση περιεχομένου"/>
          <p:cNvSpPr>
            <a:spLocks noGrp="1"/>
          </p:cNvSpPr>
          <p:nvPr>
            <p:ph idx="1"/>
          </p:nvPr>
        </p:nvSpPr>
        <p:spPr>
          <a:xfrm>
            <a:off x="428596" y="1857364"/>
            <a:ext cx="8429684" cy="2286016"/>
          </a:xfrm>
        </p:spPr>
        <p:txBody>
          <a:bodyPr>
            <a:normAutofit lnSpcReduction="10000"/>
          </a:bodyPr>
          <a:lstStyle/>
          <a:p>
            <a:pPr>
              <a:buNone/>
            </a:pPr>
            <a:r>
              <a:rPr lang="el-GR" sz="1800" dirty="0" smtClean="0"/>
              <a:t> </a:t>
            </a:r>
            <a:r>
              <a:rPr lang="el-GR" sz="1800" dirty="0" smtClean="0">
                <a:latin typeface="Arial" pitchFamily="34" charset="0"/>
                <a:cs typeface="Arial" pitchFamily="34" charset="0"/>
              </a:rPr>
              <a:t>Ο καρχαρία </a:t>
            </a:r>
            <a:r>
              <a:rPr lang="el-GR" sz="1800" dirty="0" err="1" smtClean="0">
                <a:latin typeface="Arial" pitchFamily="34" charset="0"/>
                <a:cs typeface="Arial" pitchFamily="34" charset="0"/>
              </a:rPr>
              <a:t>goblin</a:t>
            </a:r>
            <a:r>
              <a:rPr lang="el-GR" sz="1800" dirty="0" smtClean="0">
                <a:latin typeface="Arial" pitchFamily="34" charset="0"/>
                <a:cs typeface="Arial" pitchFamily="34" charset="0"/>
              </a:rPr>
              <a:t> διαφέρει από τα άλλα είδη καρχαριών έχοντας ένα πεπλατυσμένο ρύγχος που προεξέχει από την κορυφή του κεφαλιού του, που μοιάζει με την λεπίδα του σπαθιού. Τα σαγόνια του είναι προεξέχοντα και το εσωτερικό του περιέχει 35 έως 53 σειρές άνω δοντιών και 31 έως 62 σειρές κάτω δοντιών. Το μήκος και το πλάτος των δοντιών του είναι μεταβλητά επειδή εκείνα που βρίσκονται κοντά στο κέντρο των γνάθων είναι μακρύτερα από αυτά στο πίσω μέρος.</a:t>
            </a:r>
          </a:p>
          <a:p>
            <a:pPr>
              <a:buNone/>
            </a:pPr>
            <a:r>
              <a:rPr lang="el-GR" sz="1800" dirty="0" smtClean="0">
                <a:latin typeface="Arial" pitchFamily="34" charset="0"/>
                <a:cs typeface="Arial" pitchFamily="34" charset="0"/>
              </a:rPr>
              <a:t> </a:t>
            </a:r>
            <a:endParaRPr lang="el-GR" sz="1800" dirty="0">
              <a:latin typeface="Arial" pitchFamily="34" charset="0"/>
              <a:cs typeface="Arial" pitchFamily="34" charset="0"/>
            </a:endParaRPr>
          </a:p>
        </p:txBody>
      </p:sp>
      <p:pic>
        <p:nvPicPr>
          <p:cNvPr id="4" name="4 - Θέση περιεχομένου" descr="qwerttyuiiobghrtsedsfdfgdgfghdfgdgdgfdfdf.jpg"/>
          <p:cNvPicPr>
            <a:picLocks noChangeAspect="1"/>
          </p:cNvPicPr>
          <p:nvPr/>
        </p:nvPicPr>
        <p:blipFill>
          <a:blip r:embed="rId2" cstate="email"/>
          <a:stretch>
            <a:fillRect/>
          </a:stretch>
        </p:blipFill>
        <p:spPr>
          <a:xfrm>
            <a:off x="1785918" y="3714752"/>
            <a:ext cx="5508152" cy="2891780"/>
          </a:xfrm>
          <a:prstGeom prst="rect">
            <a:avLst/>
          </a:prstGeom>
        </p:spPr>
      </p:pic>
    </p:spTree>
  </p:cSld>
  <p:clrMapOvr>
    <a:masterClrMapping/>
  </p:clrMapOvr>
  <p:transition>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142984"/>
            <a:ext cx="8258204" cy="2207900"/>
          </a:xfrm>
        </p:spPr>
        <p:txBody>
          <a:bodyPr>
            <a:normAutofit fontScale="70000" lnSpcReduction="20000"/>
          </a:bodyPr>
          <a:lstStyle/>
          <a:p>
            <a:pPr>
              <a:buNone/>
            </a:pPr>
            <a:r>
              <a:rPr lang="el-GR" sz="2800" dirty="0" smtClean="0">
                <a:latin typeface="Arial" pitchFamily="34" charset="0"/>
                <a:cs typeface="Arial" pitchFamily="34" charset="0"/>
              </a:rPr>
              <a:t>Έχει ένα λεπτό σώμα με ένα δέρμα καλυμμένο με δερματικά ντους. Τα αιμοφόρα αγγεία του είναι πολύ κοντά στο δέρμα, που του δίνει ροζ απόχρωση. Έχει πέντε ζεύγη διανομέων, δύο μικρά στρογγυλά ραχιαία πτερύγια, μικρά και ευρεία θωρακικά πτερύγια, ένα πρωκτικό πτερύγιο μικρότερο από το ραχιαίο πτερύγιο και ένα ουραίο πτερύγιο με κατώτατα αναπτυγμένο κάτω λοβό.</a:t>
            </a:r>
            <a:r>
              <a:rPr lang="en-US" sz="2800" smtClean="0">
                <a:latin typeface="Arial" pitchFamily="34" charset="0"/>
                <a:cs typeface="Arial" pitchFamily="34" charset="0"/>
              </a:rPr>
              <a:t> </a:t>
            </a:r>
            <a:r>
              <a:rPr lang="el-GR" sz="2800" smtClean="0">
                <a:latin typeface="Arial" pitchFamily="34" charset="0"/>
                <a:cs typeface="Arial" pitchFamily="34" charset="0"/>
              </a:rPr>
              <a:t>Πρόκειται </a:t>
            </a:r>
            <a:r>
              <a:rPr lang="el-GR" sz="2800" dirty="0" smtClean="0">
                <a:latin typeface="Arial" pitchFamily="34" charset="0"/>
                <a:cs typeface="Arial" pitchFamily="34" charset="0"/>
              </a:rPr>
              <a:t>για μεσαίου μεγέθους καρχαρία. Το μήκος των ενηλίκων κυμαίνεται μεταξύ 3-4 μέτρων, και το βάρος μπορεί να φτάσει τα 200-210 κιλά. </a:t>
            </a:r>
          </a:p>
          <a:p>
            <a:pPr>
              <a:buNone/>
            </a:pPr>
            <a:endParaRPr lang="el-GR" sz="2800" dirty="0" smtClean="0">
              <a:latin typeface="Arial" pitchFamily="34" charset="0"/>
              <a:cs typeface="Arial" pitchFamily="34" charset="0"/>
            </a:endParaRPr>
          </a:p>
          <a:p>
            <a:endParaRPr lang="el-GR" dirty="0"/>
          </a:p>
        </p:txBody>
      </p:sp>
      <p:pic>
        <p:nvPicPr>
          <p:cNvPr id="5" name="4 - Εικόνα" descr="gggo.jpg"/>
          <p:cNvPicPr>
            <a:picLocks/>
          </p:cNvPicPr>
          <p:nvPr/>
        </p:nvPicPr>
        <p:blipFill>
          <a:blip r:embed="rId2" cstate="email"/>
          <a:stretch>
            <a:fillRect/>
          </a:stretch>
        </p:blipFill>
        <p:spPr>
          <a:xfrm>
            <a:off x="1643042" y="3286124"/>
            <a:ext cx="5429288" cy="3460743"/>
          </a:xfrm>
          <a:prstGeom prst="rect">
            <a:avLst/>
          </a:prstGeom>
        </p:spPr>
      </p:pic>
    </p:spTree>
  </p:cSld>
  <p:clrMapOvr>
    <a:masterClrMapping/>
  </p:clrMapOvr>
  <p:transition>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143000"/>
          </a:xfrm>
        </p:spPr>
        <p:txBody>
          <a:bodyPr>
            <a:normAutofit fontScale="90000"/>
          </a:bodyPr>
          <a:lstStyle/>
          <a:p>
            <a:r>
              <a:rPr lang="el-GR" sz="4400" dirty="0" smtClean="0"/>
              <a:t>Το χταπόδι </a:t>
            </a:r>
            <a:r>
              <a:rPr lang="el-GR" sz="4400" dirty="0" err="1" smtClean="0"/>
              <a:t>dumbo</a:t>
            </a:r>
            <a:r>
              <a:rPr lang="el-GR" sz="4400" dirty="0" smtClean="0"/>
              <a:t> (</a:t>
            </a:r>
            <a:r>
              <a:rPr lang="el-GR" sz="4400" dirty="0" err="1" smtClean="0"/>
              <a:t>Grimpoteuthis</a:t>
            </a:r>
            <a:r>
              <a:rPr lang="el-GR" sz="4400" dirty="0" smtClean="0"/>
              <a:t>)</a:t>
            </a:r>
            <a:endParaRPr lang="el-GR" sz="4400" dirty="0"/>
          </a:p>
        </p:txBody>
      </p:sp>
      <p:sp>
        <p:nvSpPr>
          <p:cNvPr id="3" name="2 - Θέση περιεχομένου"/>
          <p:cNvSpPr>
            <a:spLocks noGrp="1"/>
          </p:cNvSpPr>
          <p:nvPr>
            <p:ph idx="1"/>
          </p:nvPr>
        </p:nvSpPr>
        <p:spPr>
          <a:xfrm>
            <a:off x="357158" y="1928802"/>
            <a:ext cx="3686172" cy="4538674"/>
          </a:xfrm>
        </p:spPr>
        <p:txBody>
          <a:bodyPr>
            <a:normAutofit/>
          </a:bodyPr>
          <a:lstStyle/>
          <a:p>
            <a:pPr>
              <a:buNone/>
            </a:pPr>
            <a:r>
              <a:rPr lang="el-GR" sz="2000" dirty="0" smtClean="0">
                <a:latin typeface="Arial" pitchFamily="34" charset="0"/>
                <a:cs typeface="Arial" pitchFamily="34" charset="0"/>
              </a:rPr>
              <a:t>Το λεγόμενο </a:t>
            </a:r>
            <a:r>
              <a:rPr lang="el-GR" sz="2000" dirty="0" err="1" smtClean="0">
                <a:latin typeface="Arial" pitchFamily="34" charset="0"/>
                <a:cs typeface="Arial" pitchFamily="34" charset="0"/>
              </a:rPr>
              <a:t>Grimpoteuthis</a:t>
            </a:r>
            <a:r>
              <a:rPr lang="el-GR" sz="2000" dirty="0" smtClean="0">
                <a:latin typeface="Arial" pitchFamily="34" charset="0"/>
                <a:cs typeface="Arial" pitchFamily="34" charset="0"/>
              </a:rPr>
              <a:t> ή αλλιώς χταπόδι </a:t>
            </a:r>
            <a:r>
              <a:rPr lang="el-GR" sz="2000" dirty="0" err="1" smtClean="0">
                <a:latin typeface="Arial" pitchFamily="34" charset="0"/>
                <a:cs typeface="Arial" pitchFamily="34" charset="0"/>
              </a:rPr>
              <a:t>dumbo</a:t>
            </a:r>
            <a:r>
              <a:rPr lang="el-GR" sz="2000" dirty="0" smtClean="0">
                <a:latin typeface="Arial" pitchFamily="34" charset="0"/>
                <a:cs typeface="Arial" pitchFamily="34" charset="0"/>
              </a:rPr>
              <a:t> ζει σε μεγάλο βάθος, μεγαλύτερο από κάθε είδος χταποδιού. Πήρε το όνομά του από τα πτερύγιά του που μοιάζουν με τα αυτιά του </a:t>
            </a:r>
            <a:r>
              <a:rPr lang="el-GR" sz="2000" dirty="0" err="1" smtClean="0">
                <a:latin typeface="Arial" pitchFamily="34" charset="0"/>
                <a:cs typeface="Arial" pitchFamily="34" charset="0"/>
              </a:rPr>
              <a:t>Ντάμπο</a:t>
            </a:r>
            <a:r>
              <a:rPr lang="el-GR" sz="2000" dirty="0" smtClean="0">
                <a:latin typeface="Arial" pitchFamily="34" charset="0"/>
                <a:cs typeface="Arial" pitchFamily="34" charset="0"/>
              </a:rPr>
              <a:t> το </a:t>
            </a:r>
            <a:r>
              <a:rPr lang="el-GR" sz="2000" dirty="0" err="1" smtClean="0">
                <a:latin typeface="Arial" pitchFamily="34" charset="0"/>
                <a:cs typeface="Arial" pitchFamily="34" charset="0"/>
              </a:rPr>
              <a:t>Ελεφαντάκι</a:t>
            </a:r>
            <a:r>
              <a:rPr lang="el-GR" sz="2000" dirty="0" smtClean="0">
                <a:latin typeface="Arial" pitchFamily="34" charset="0"/>
                <a:cs typeface="Arial" pitchFamily="34" charset="0"/>
              </a:rPr>
              <a:t>, της </a:t>
            </a:r>
            <a:r>
              <a:rPr lang="el-GR" sz="2000" dirty="0" err="1" smtClean="0">
                <a:latin typeface="Arial" pitchFamily="34" charset="0"/>
                <a:cs typeface="Arial" pitchFamily="34" charset="0"/>
              </a:rPr>
              <a:t>Disney</a:t>
            </a:r>
            <a:r>
              <a:rPr lang="el-GR" sz="2000" dirty="0" smtClean="0">
                <a:latin typeface="Arial" pitchFamily="34" charset="0"/>
                <a:cs typeface="Arial" pitchFamily="34" charset="0"/>
              </a:rPr>
              <a:t>.</a:t>
            </a:r>
          </a:p>
        </p:txBody>
      </p:sp>
      <p:pic>
        <p:nvPicPr>
          <p:cNvPr id="4" name="6 - Θέση περιεχομένου" descr="xtapodi.jpg"/>
          <p:cNvPicPr>
            <a:picLocks noChangeAspect="1"/>
          </p:cNvPicPr>
          <p:nvPr/>
        </p:nvPicPr>
        <p:blipFill>
          <a:blip r:embed="rId2" cstate="email"/>
          <a:stretch>
            <a:fillRect/>
          </a:stretch>
        </p:blipFill>
        <p:spPr>
          <a:xfrm>
            <a:off x="4357686" y="2000240"/>
            <a:ext cx="4286280" cy="3261300"/>
          </a:xfrm>
          <a:prstGeom prst="rect">
            <a:avLst/>
          </a:prstGeom>
        </p:spPr>
      </p:pic>
    </p:spTree>
  </p:cSld>
  <p:clrMapOvr>
    <a:masterClrMapping/>
  </p:clrMapOvr>
  <p:transition>
    <p:pull dir="l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00100" y="1142984"/>
            <a:ext cx="7215238" cy="3214710"/>
          </a:xfrm>
        </p:spPr>
        <p:txBody>
          <a:bodyPr>
            <a:normAutofit fontScale="77500" lnSpcReduction="20000"/>
          </a:bodyPr>
          <a:lstStyle/>
          <a:p>
            <a:pPr>
              <a:buNone/>
            </a:pPr>
            <a:r>
              <a:rPr lang="el-GR" sz="2800" dirty="0" smtClean="0">
                <a:latin typeface="Arial" pitchFamily="34" charset="0"/>
                <a:cs typeface="Arial" pitchFamily="34" charset="0"/>
              </a:rPr>
              <a:t>Το χταπόδι με τα “αυτιά” ελέφαντα ζει κυρίως στη </a:t>
            </a:r>
            <a:r>
              <a:rPr lang="el-GR" sz="2800" dirty="0" err="1" smtClean="0">
                <a:latin typeface="Arial" pitchFamily="34" charset="0"/>
                <a:cs typeface="Arial" pitchFamily="34" charset="0"/>
              </a:rPr>
              <a:t>βαθυπελαγική</a:t>
            </a:r>
            <a:r>
              <a:rPr lang="el-GR" sz="2800" dirty="0" smtClean="0">
                <a:latin typeface="Arial" pitchFamily="34" charset="0"/>
                <a:cs typeface="Arial" pitchFamily="34" charset="0"/>
              </a:rPr>
              <a:t> ζώνη, σε βάθος που κυμαίνεται από 3000 m έως 4000 m. Τα χταπόδια του γένους </a:t>
            </a:r>
            <a:r>
              <a:rPr lang="el-GR" sz="2800" dirty="0" err="1" smtClean="0">
                <a:latin typeface="Arial" pitchFamily="34" charset="0"/>
                <a:cs typeface="Arial" pitchFamily="34" charset="0"/>
              </a:rPr>
              <a:t>Grimpoteuthis</a:t>
            </a:r>
            <a:r>
              <a:rPr lang="el-GR" sz="2800" dirty="0" smtClean="0">
                <a:latin typeface="Arial" pitchFamily="34" charset="0"/>
                <a:cs typeface="Arial" pitchFamily="34" charset="0"/>
              </a:rPr>
              <a:t> ζουν στα πιο βαθιά νερά σε σχέση με τα υπόλοιπα κεφαλόποδα και χαρακτηρίζονται ως σπάνια.</a:t>
            </a:r>
          </a:p>
          <a:p>
            <a:pPr>
              <a:buNone/>
            </a:pPr>
            <a:r>
              <a:rPr lang="el-GR" sz="2800" dirty="0" smtClean="0">
                <a:latin typeface="Arial" pitchFamily="34" charset="0"/>
                <a:cs typeface="Arial" pitchFamily="34" charset="0"/>
              </a:rPr>
              <a:t>Ακόμα, τα χταπόδια αυτά έχουν τη μοναδική ικανότητα να χρωματίσουν ανά πάσα στιγμή το εξωτερικό στρώμα του δέρματος από διαφανές σε κόκκινο, ώστε να προστατεύονται από τους θηρευτές τους.</a:t>
            </a:r>
          </a:p>
          <a:p>
            <a:endParaRPr lang="el-GR" sz="2800" dirty="0" smtClean="0"/>
          </a:p>
          <a:p>
            <a:endParaRPr lang="el-GR" dirty="0"/>
          </a:p>
        </p:txBody>
      </p:sp>
      <p:pic>
        <p:nvPicPr>
          <p:cNvPr id="4" name="4 - Θέση περιεχομένου" descr="maxresdefault.jpg"/>
          <p:cNvPicPr>
            <a:picLocks noChangeAspect="1"/>
          </p:cNvPicPr>
          <p:nvPr/>
        </p:nvPicPr>
        <p:blipFill>
          <a:blip r:embed="rId2" cstate="email"/>
          <a:stretch>
            <a:fillRect/>
          </a:stretch>
        </p:blipFill>
        <p:spPr>
          <a:xfrm>
            <a:off x="2143108" y="4143380"/>
            <a:ext cx="4500594" cy="2531584"/>
          </a:xfrm>
          <a:prstGeom prst="rect">
            <a:avLst/>
          </a:prstGeom>
        </p:spPr>
      </p:pic>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43438" y="285728"/>
            <a:ext cx="4186238" cy="6072230"/>
          </a:xfrm>
        </p:spPr>
        <p:txBody>
          <a:bodyPr>
            <a:normAutofit/>
          </a:bodyPr>
          <a:lstStyle/>
          <a:p>
            <a:pPr>
              <a:buFont typeface="Arial" pitchFamily="34" charset="0"/>
              <a:buChar char="•"/>
            </a:pPr>
            <a:r>
              <a:rPr lang="el-GR" sz="2800" dirty="0" smtClean="0"/>
              <a:t>Επίσης από τις χαρακτηριστικές θεωρίες που έχουν διατυπωθεί σχετικά με το Τρίγωνο των Βερμούδων λέει ότι στα βάθη του κρύβεται η χαμένη Ατλαντίδα.</a:t>
            </a:r>
          </a:p>
          <a:p>
            <a:pPr>
              <a:buFont typeface="Arial" pitchFamily="34" charset="0"/>
              <a:buChar char="•"/>
            </a:pPr>
            <a:r>
              <a:rPr lang="el-GR" sz="2800" dirty="0" smtClean="0"/>
              <a:t>Άλλη μια θεωρία είναι ότι οι αιφνιδιαστικές συνήθειες του καιρού στην περιοχή είναι ένας λόγος των</a:t>
            </a:r>
            <a:endParaRPr lang="el-GR" dirty="0"/>
          </a:p>
        </p:txBody>
      </p:sp>
      <p:pic>
        <p:nvPicPr>
          <p:cNvPr id="4" name="3 - Εικόνα" descr="images (10).jpg"/>
          <p:cNvPicPr>
            <a:picLocks noChangeAspect="1"/>
          </p:cNvPicPr>
          <p:nvPr/>
        </p:nvPicPr>
        <p:blipFill>
          <a:blip r:embed="rId2"/>
          <a:stretch>
            <a:fillRect/>
          </a:stretch>
        </p:blipFill>
        <p:spPr>
          <a:xfrm>
            <a:off x="571472" y="428604"/>
            <a:ext cx="3719531" cy="2786058"/>
          </a:xfrm>
          <a:prstGeom prst="rect">
            <a:avLst/>
          </a:prstGeom>
        </p:spPr>
      </p:pic>
      <p:pic>
        <p:nvPicPr>
          <p:cNvPr id="5" name="4 - Εικόνα" descr="images (11).jpg"/>
          <p:cNvPicPr>
            <a:picLocks noChangeAspect="1"/>
          </p:cNvPicPr>
          <p:nvPr/>
        </p:nvPicPr>
        <p:blipFill>
          <a:blip r:embed="rId3"/>
          <a:stretch>
            <a:fillRect/>
          </a:stretch>
        </p:blipFill>
        <p:spPr>
          <a:xfrm>
            <a:off x="571472" y="3500438"/>
            <a:ext cx="3697832" cy="2214578"/>
          </a:xfrm>
          <a:prstGeom prst="rect">
            <a:avLst/>
          </a:prstGeom>
        </p:spPr>
      </p:pic>
    </p:spTree>
  </p:cSld>
  <p:clrMapOvr>
    <a:masterClrMapping/>
  </p:clrMapOvr>
  <p:transition>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143000"/>
          </a:xfrm>
        </p:spPr>
        <p:txBody>
          <a:bodyPr>
            <a:normAutofit/>
          </a:bodyPr>
          <a:lstStyle/>
          <a:p>
            <a:r>
              <a:rPr lang="en-US" sz="4400" dirty="0" smtClean="0"/>
              <a:t>Boxfish</a:t>
            </a:r>
            <a:endParaRPr lang="el-GR" sz="4400" dirty="0"/>
          </a:p>
        </p:txBody>
      </p:sp>
      <p:sp>
        <p:nvSpPr>
          <p:cNvPr id="3" name="2 - Θέση περιεχομένου"/>
          <p:cNvSpPr>
            <a:spLocks noGrp="1"/>
          </p:cNvSpPr>
          <p:nvPr>
            <p:ph idx="1"/>
          </p:nvPr>
        </p:nvSpPr>
        <p:spPr>
          <a:xfrm>
            <a:off x="214282" y="1643050"/>
            <a:ext cx="3786214" cy="4889186"/>
          </a:xfrm>
        </p:spPr>
        <p:txBody>
          <a:bodyPr>
            <a:noAutofit/>
          </a:bodyPr>
          <a:lstStyle/>
          <a:p>
            <a:pPr>
              <a:buNone/>
            </a:pPr>
            <a:r>
              <a:rPr lang="el-GR" sz="2000" dirty="0" smtClean="0">
                <a:latin typeface="Arial" pitchFamily="34" charset="0"/>
                <a:cs typeface="Arial" pitchFamily="34" charset="0"/>
              </a:rPr>
              <a:t>Το κίτρινο κιγκλίδωμα ή αλλιώς «μποξ φις» είναι ένα είδος μπακαλιάρου. Μπορεί να βρεθεί σε υφάλους σε όλο τον Ειρηνικό Ωκεανό και στον Ινδικό Ωκεανό καθώς και στον νοτιοανατολικό Ατλαντικό Ωκεανό. Σύμφωνα με έρευνες φτάνει το μέγιστο μήκος 45 εκατοστών.</a:t>
            </a:r>
          </a:p>
          <a:p>
            <a:pPr>
              <a:buNone/>
            </a:pPr>
            <a:endParaRPr lang="el-GR" sz="2000" dirty="0" smtClean="0">
              <a:latin typeface="Arial" pitchFamily="34" charset="0"/>
              <a:cs typeface="Arial" pitchFamily="34" charset="0"/>
            </a:endParaRPr>
          </a:p>
          <a:p>
            <a:endParaRPr lang="el-GR" sz="2000" dirty="0"/>
          </a:p>
        </p:txBody>
      </p:sp>
      <p:pic>
        <p:nvPicPr>
          <p:cNvPr id="5" name="4 - Εικόνα" descr="Yellow_Boxfish_3.jpg"/>
          <p:cNvPicPr>
            <a:picLocks noChangeAspect="1"/>
          </p:cNvPicPr>
          <p:nvPr/>
        </p:nvPicPr>
        <p:blipFill>
          <a:blip r:embed="rId2" cstate="email"/>
          <a:stretch>
            <a:fillRect/>
          </a:stretch>
        </p:blipFill>
        <p:spPr>
          <a:xfrm>
            <a:off x="4286248" y="2143116"/>
            <a:ext cx="4572000" cy="3048000"/>
          </a:xfrm>
          <a:prstGeom prst="rect">
            <a:avLst/>
          </a:prstGeom>
        </p:spPr>
      </p:pic>
    </p:spTree>
  </p:cSld>
  <p:clrMapOvr>
    <a:masterClrMapping/>
  </p:clrMapOvr>
  <p:transition>
    <p:pull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500174"/>
            <a:ext cx="3929090" cy="5038740"/>
          </a:xfrm>
        </p:spPr>
        <p:txBody>
          <a:bodyPr>
            <a:normAutofit fontScale="92500"/>
          </a:bodyPr>
          <a:lstStyle/>
          <a:p>
            <a:pPr>
              <a:buNone/>
            </a:pPr>
            <a:r>
              <a:rPr lang="el-GR" sz="2800" dirty="0" smtClean="0">
                <a:latin typeface="Arial" pitchFamily="34" charset="0"/>
                <a:cs typeface="Arial" pitchFamily="34" charset="0"/>
              </a:rPr>
              <a:t>Όπως υποδηλώνει το όνομα, έχει σχήμα κουτιού. Όταν είναι ανήλικος, έχει έντονο κίτρινο χρώμα και καθώς μεγαλώνει, η φωτεινότητα εξασθενεί. Τροφοδοτείται κυρίως από φύκια, αλλά και από σφουγγάρια, καρκινοειδή και μαλάκια.</a:t>
            </a:r>
          </a:p>
        </p:txBody>
      </p:sp>
      <p:pic>
        <p:nvPicPr>
          <p:cNvPr id="4" name="3 - Εικόνα" descr="yellow_boxfish.jpg"/>
          <p:cNvPicPr>
            <a:picLocks noChangeAspect="1"/>
          </p:cNvPicPr>
          <p:nvPr/>
        </p:nvPicPr>
        <p:blipFill>
          <a:blip r:embed="rId2"/>
          <a:stretch>
            <a:fillRect/>
          </a:stretch>
        </p:blipFill>
        <p:spPr>
          <a:xfrm>
            <a:off x="4429124" y="2285992"/>
            <a:ext cx="3905277" cy="2928958"/>
          </a:xfrm>
          <a:prstGeom prst="rect">
            <a:avLst/>
          </a:prstGeom>
        </p:spPr>
      </p:pic>
    </p:spTree>
  </p:cSld>
  <p:clrMapOvr>
    <a:masterClrMapping/>
  </p:clrMapOvr>
  <p:transition>
    <p:spli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214422"/>
            <a:ext cx="8143900" cy="2286016"/>
          </a:xfrm>
        </p:spPr>
        <p:txBody>
          <a:bodyPr/>
          <a:lstStyle/>
          <a:p>
            <a:pPr>
              <a:buNone/>
            </a:pPr>
            <a:r>
              <a:rPr lang="el-GR" sz="2400" dirty="0" smtClean="0">
                <a:latin typeface="Arial" pitchFamily="34" charset="0"/>
                <a:cs typeface="Arial" pitchFamily="34" charset="0"/>
              </a:rPr>
              <a:t> Όταν τραυματίζεται, απελευθερώνει δηλητηριώδεις πρωτεΐνες από το δέρμα του που μπορεί να αποδειχτούν θανατηφόρες σε οποιοδήποτε ψάρι στα γύρω </a:t>
            </a:r>
            <a:r>
              <a:rPr lang="el-GR" sz="2400" dirty="0" err="1" smtClean="0">
                <a:latin typeface="Arial" pitchFamily="34" charset="0"/>
                <a:cs typeface="Arial" pitchFamily="34" charset="0"/>
              </a:rPr>
              <a:t>υδατά</a:t>
            </a:r>
            <a:r>
              <a:rPr lang="el-GR" sz="2400" dirty="0" smtClean="0">
                <a:latin typeface="Arial" pitchFamily="34" charset="0"/>
                <a:cs typeface="Arial" pitchFamily="34" charset="0"/>
              </a:rPr>
              <a:t> . Το έντονο κίτρινο χρώμα και οι μαύρες κηλίδες είναι μια μορφή προειδοποιητικού χρωματισμού σε κάθε πιθανό θηρευτή. </a:t>
            </a:r>
          </a:p>
          <a:p>
            <a:endParaRPr lang="el-GR" dirty="0" smtClean="0"/>
          </a:p>
          <a:p>
            <a:endParaRPr lang="el-GR" dirty="0"/>
          </a:p>
        </p:txBody>
      </p:sp>
      <p:pic>
        <p:nvPicPr>
          <p:cNvPr id="6" name="5 - Εικόνα" descr="whitespotted_boxfish_by_abiogenisis-d2yylg7.jpg"/>
          <p:cNvPicPr>
            <a:picLocks noChangeAspect="1"/>
          </p:cNvPicPr>
          <p:nvPr/>
        </p:nvPicPr>
        <p:blipFill>
          <a:blip r:embed="rId2" cstate="email"/>
          <a:stretch>
            <a:fillRect/>
          </a:stretch>
        </p:blipFill>
        <p:spPr>
          <a:xfrm>
            <a:off x="1928794" y="3571876"/>
            <a:ext cx="5085679" cy="2847980"/>
          </a:xfrm>
          <a:prstGeom prst="rect">
            <a:avLst/>
          </a:prstGeom>
        </p:spPr>
      </p:pic>
      <p:sp>
        <p:nvSpPr>
          <p:cNvPr id="7" name="2 - Θέση περιεχομένου"/>
          <p:cNvSpPr txBox="1">
            <a:spLocks/>
          </p:cNvSpPr>
          <p:nvPr/>
        </p:nvSpPr>
        <p:spPr>
          <a:xfrm>
            <a:off x="2643174" y="6429396"/>
            <a:ext cx="4143404" cy="56482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Αυτό είναι ένα από τα πιο σπάνια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boxfish)</a:t>
            </a:r>
            <a:endParaRPr kumimoji="0" lang="el-GR"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357158" y="357166"/>
            <a:ext cx="8229600" cy="4389120"/>
          </a:xfrm>
        </p:spPr>
        <p:txBody>
          <a:bodyPr>
            <a:normAutofit/>
          </a:bodyPr>
          <a:lstStyle/>
          <a:p>
            <a:pPr>
              <a:buNone/>
            </a:pPr>
            <a:r>
              <a:rPr lang="el-GR" sz="2800" dirty="0" smtClean="0"/>
              <a:t> </a:t>
            </a:r>
          </a:p>
          <a:p>
            <a:pPr>
              <a:buNone/>
            </a:pPr>
            <a:r>
              <a:rPr lang="en-US" sz="2000" dirty="0" smtClean="0"/>
              <a:t>          </a:t>
            </a:r>
            <a:r>
              <a:rPr lang="el-GR" sz="2000" dirty="0" smtClean="0">
                <a:latin typeface="Arial" pitchFamily="34" charset="0"/>
                <a:cs typeface="Arial" pitchFamily="34" charset="0"/>
              </a:rPr>
              <a:t>Είναι μοναχικά ζώα. Η αναπαραγωγή συμβαίνει κατά την άνοιξη, σε μικρές ομάδες που αποτελούνται από 1 αρσενικό και 2 - 4 θηλυκά.</a:t>
            </a:r>
          </a:p>
          <a:p>
            <a:pPr>
              <a:buNone/>
            </a:pPr>
            <a:r>
              <a:rPr lang="en-US" sz="2000" dirty="0" smtClean="0">
                <a:latin typeface="Arial" pitchFamily="34" charset="0"/>
                <a:cs typeface="Arial" pitchFamily="34" charset="0"/>
              </a:rPr>
              <a:t>          </a:t>
            </a:r>
            <a:r>
              <a:rPr lang="el-GR" sz="2000" dirty="0" smtClean="0">
                <a:latin typeface="Arial" pitchFamily="34" charset="0"/>
                <a:cs typeface="Arial" pitchFamily="34" charset="0"/>
              </a:rPr>
              <a:t>Τα </a:t>
            </a:r>
            <a:r>
              <a:rPr lang="el-GR" sz="2000" dirty="0" err="1" smtClean="0">
                <a:latin typeface="Arial" pitchFamily="34" charset="0"/>
                <a:cs typeface="Arial" pitchFamily="34" charset="0"/>
              </a:rPr>
              <a:t>boxfish</a:t>
            </a:r>
            <a:r>
              <a:rPr lang="el-GR" sz="2000" dirty="0" smtClean="0">
                <a:latin typeface="Arial" pitchFamily="34" charset="0"/>
                <a:cs typeface="Arial" pitchFamily="34" charset="0"/>
              </a:rPr>
              <a:t>, όπως και τα περισσότερα ωκεάνια πλάσματα που διατηρούνται στα ενυδρεία, είναι εφοδιασμένα με διήθηση, θέρμανση και αντίστροφη όσμωση. ο φωτισμός, το υπόστρωμα και η διακόσμηση παίζουν επίσης βασικούς ρόλους στην υγεία και τη συμπεριφορά των ψαριών σε αιχμαλωσία.</a:t>
            </a:r>
          </a:p>
          <a:p>
            <a:endParaRPr lang="el-GR" sz="2200" dirty="0"/>
          </a:p>
        </p:txBody>
      </p:sp>
      <p:pic>
        <p:nvPicPr>
          <p:cNvPr id="6" name="3 - Θέση περιεχομένου" descr="hhh.jpg"/>
          <p:cNvPicPr>
            <a:picLocks noChangeAspect="1"/>
          </p:cNvPicPr>
          <p:nvPr/>
        </p:nvPicPr>
        <p:blipFill>
          <a:blip r:embed="rId2" cstate="email"/>
          <a:stretch>
            <a:fillRect/>
          </a:stretch>
        </p:blipFill>
        <p:spPr>
          <a:xfrm>
            <a:off x="5357818" y="3643314"/>
            <a:ext cx="2247900" cy="2905125"/>
          </a:xfrm>
          <a:prstGeom prst="rect">
            <a:avLst/>
          </a:prstGeom>
        </p:spPr>
      </p:pic>
      <p:pic>
        <p:nvPicPr>
          <p:cNvPr id="7" name="6 - Εικόνα" descr="jjkyit67i67.jpg"/>
          <p:cNvPicPr>
            <a:picLocks noChangeAspect="1"/>
          </p:cNvPicPr>
          <p:nvPr/>
        </p:nvPicPr>
        <p:blipFill>
          <a:blip r:embed="rId3" cstate="email"/>
          <a:stretch>
            <a:fillRect/>
          </a:stretch>
        </p:blipFill>
        <p:spPr>
          <a:xfrm>
            <a:off x="714348" y="4071942"/>
            <a:ext cx="3412548" cy="2530653"/>
          </a:xfrm>
          <a:prstGeom prst="rect">
            <a:avLst/>
          </a:prstGeom>
        </p:spPr>
      </p:pic>
    </p:spTree>
  </p:cSld>
  <p:clrMapOvr>
    <a:masterClrMapping/>
  </p:clrMapOvr>
  <p:transition>
    <p:pull dir="l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1357298"/>
            <a:ext cx="7772400" cy="1829761"/>
          </a:xfrm>
        </p:spPr>
        <p:txBody>
          <a:bodyPr/>
          <a:lstStyle/>
          <a:p>
            <a:pPr algn="ctr"/>
            <a:r>
              <a:rPr lang="el-GR" dirty="0" smtClean="0"/>
              <a:t>ΘΑΛΑΣΣΙΑ ΕΙΔΗ ΥΠΟ ΕΞΑΦΑΝΙΣΗ</a:t>
            </a:r>
            <a:endParaRPr lang="el-GR" dirty="0"/>
          </a:p>
        </p:txBody>
      </p:sp>
      <p:sp>
        <p:nvSpPr>
          <p:cNvPr id="3" name="2 - Υπότιτλος"/>
          <p:cNvSpPr>
            <a:spLocks noGrp="1"/>
          </p:cNvSpPr>
          <p:nvPr>
            <p:ph type="subTitle" idx="1"/>
          </p:nvPr>
        </p:nvSpPr>
        <p:spPr/>
        <p:txBody>
          <a:bodyPr>
            <a:normAutofit/>
          </a:bodyPr>
          <a:lstStyle/>
          <a:p>
            <a:pPr algn="ctr"/>
            <a:r>
              <a:rPr lang="el-GR" sz="2300" i="1" dirty="0" smtClean="0"/>
              <a:t>ΕΛΈΝΗ ΨΑΡΟΜΜΆΤΗ, ΒΑΣΊΛΗΣ ΦΟΛΌΚΗΣ, ΓΙΆΝΝΗΣ ΤΖΙΓΚΟΥΖΊΔΗΣ, ΑΝΑΣΤΆΣΗΣ ΤΡΙΑΝΤΑΦΥΛΛΊΔΗΣ</a:t>
            </a:r>
            <a:endParaRPr lang="el-GR" sz="2300" i="1" dirty="0"/>
          </a:p>
        </p:txBody>
      </p:sp>
      <p:sp>
        <p:nvSpPr>
          <p:cNvPr id="4" name="3 - Λυγισμένο βέλος">
            <a:hlinkClick r:id="rId2" action="ppaction://hlinksldjump"/>
          </p:cNvPr>
          <p:cNvSpPr/>
          <p:nvPr/>
        </p:nvSpPr>
        <p:spPr>
          <a:xfrm flipH="1">
            <a:off x="7929586" y="5786454"/>
            <a:ext cx="779562" cy="614941"/>
          </a:xfrm>
          <a:prstGeom prst="bentArrow">
            <a:avLst>
              <a:gd name="adj1" fmla="val 25000"/>
              <a:gd name="adj2" fmla="val 2512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Ο λευκός καρχαρίας </a:t>
            </a:r>
          </a:p>
          <a:p>
            <a:endParaRPr lang="el-GR" dirty="0" smtClean="0"/>
          </a:p>
          <a:p>
            <a:r>
              <a:rPr lang="el-GR" dirty="0" smtClean="0"/>
              <a:t>Τα δελφίνια (και τα ροζ δελφίνια)</a:t>
            </a:r>
          </a:p>
          <a:p>
            <a:endParaRPr lang="el-GR" dirty="0" smtClean="0"/>
          </a:p>
          <a:p>
            <a:r>
              <a:rPr lang="el-GR" dirty="0" smtClean="0"/>
              <a:t>Οι χελώνες καρέτα καρέτα</a:t>
            </a:r>
          </a:p>
          <a:p>
            <a:endParaRPr lang="el-GR" dirty="0" smtClean="0"/>
          </a:p>
          <a:p>
            <a:r>
              <a:rPr lang="el-GR" dirty="0" smtClean="0"/>
              <a:t>Ο κροκόδειλος</a:t>
            </a:r>
          </a:p>
          <a:p>
            <a:endParaRPr lang="el-GR" dirty="0" smtClean="0"/>
          </a:p>
          <a:p>
            <a:r>
              <a:rPr lang="el-GR" dirty="0" smtClean="0"/>
              <a:t>Η μεσογειακή φώκια (και η φώκια Γροιλανδίας)</a:t>
            </a:r>
          </a:p>
          <a:p>
            <a:pPr>
              <a:buNone/>
            </a:pPr>
            <a:endParaRPr lang="el-GR" dirty="0" smtClean="0"/>
          </a:p>
          <a:p>
            <a:r>
              <a:rPr lang="el-GR" dirty="0" smtClean="0"/>
              <a:t>Η φάλαινα όρκα</a:t>
            </a:r>
          </a:p>
        </p:txBody>
      </p:sp>
      <p:sp>
        <p:nvSpPr>
          <p:cNvPr id="3" name="2 - Τίτλος"/>
          <p:cNvSpPr>
            <a:spLocks noGrp="1"/>
          </p:cNvSpPr>
          <p:nvPr>
            <p:ph type="title"/>
          </p:nvPr>
        </p:nvSpPr>
        <p:spPr/>
        <p:txBody>
          <a:bodyPr>
            <a:normAutofit/>
          </a:bodyPr>
          <a:lstStyle/>
          <a:p>
            <a:r>
              <a:rPr lang="el-GR" sz="2800" dirty="0" smtClean="0"/>
              <a:t>Υπάρχουν πολλά είδη </a:t>
            </a:r>
            <a:r>
              <a:rPr lang="el-GR" sz="2800" dirty="0" err="1" smtClean="0"/>
              <a:t>υπο</a:t>
            </a:r>
            <a:r>
              <a:rPr lang="el-GR" sz="2800" dirty="0" smtClean="0"/>
              <a:t> εξαφάνιση…</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800" decel="100000"/>
                                        <p:tgtEl>
                                          <p:spTgt spid="2">
                                            <p:txEl>
                                              <p:pRg st="4" end="4"/>
                                            </p:txEl>
                                          </p:spTgt>
                                        </p:tgtEl>
                                      </p:cBhvr>
                                    </p:animEffect>
                                    <p:anim calcmode="lin" valueType="num">
                                      <p:cBhvr>
                                        <p:cTn id="2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800" decel="100000"/>
                                        <p:tgtEl>
                                          <p:spTgt spid="2">
                                            <p:txEl>
                                              <p:pRg st="6" end="6"/>
                                            </p:txEl>
                                          </p:spTgt>
                                        </p:tgtEl>
                                      </p:cBhvr>
                                    </p:animEffect>
                                    <p:anim calcmode="lin" valueType="num">
                                      <p:cBhvr>
                                        <p:cTn id="3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800" decel="100000"/>
                                        <p:tgtEl>
                                          <p:spTgt spid="2">
                                            <p:txEl>
                                              <p:pRg st="8" end="8"/>
                                            </p:txEl>
                                          </p:spTgt>
                                        </p:tgtEl>
                                      </p:cBhvr>
                                    </p:animEffect>
                                    <p:anim calcmode="lin" valueType="num">
                                      <p:cBhvr>
                                        <p:cTn id="48"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800" decel="100000"/>
                                        <p:tgtEl>
                                          <p:spTgt spid="2">
                                            <p:txEl>
                                              <p:pRg st="10" end="10"/>
                                            </p:txEl>
                                          </p:spTgt>
                                        </p:tgtEl>
                                      </p:cBhvr>
                                    </p:animEffect>
                                    <p:anim calcmode="lin" valueType="num">
                                      <p:cBhvr>
                                        <p:cTn id="58" dur="800" decel="100000" fill="hold"/>
                                        <p:tgtEl>
                                          <p:spTgt spid="2">
                                            <p:txEl>
                                              <p:pRg st="10" end="10"/>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
                                            <p:txEl>
                                              <p:pRg st="10" end="10"/>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
                                            <p:txEl>
                                              <p:pRg st="10" end="10"/>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
                                            <p:txEl>
                                              <p:pRg st="10" end="10"/>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28736"/>
            <a:ext cx="8229600" cy="4525963"/>
          </a:xfrm>
        </p:spPr>
        <p:txBody>
          <a:bodyPr>
            <a:normAutofit/>
          </a:bodyPr>
          <a:lstStyle/>
          <a:p>
            <a:r>
              <a:rPr lang="el-GR" sz="2400" dirty="0" smtClean="0"/>
              <a:t>Είναι το πιο μεγάλο ψάρι θηρευτή στον Ειρηνικό Ωκεανό </a:t>
            </a:r>
          </a:p>
          <a:p>
            <a:endParaRPr lang="el-GR" sz="2400" dirty="0" smtClean="0"/>
          </a:p>
          <a:p>
            <a:r>
              <a:rPr lang="el-GR" sz="2400" dirty="0" smtClean="0"/>
              <a:t>Διαβιώνουν μόνο 340 είδη στις θαλάσσιες περιοχές της κεντρικής Καλιφόρνιας και στη χερσόνησο Μπάχα του Μεξικού</a:t>
            </a:r>
          </a:p>
          <a:p>
            <a:endParaRPr lang="el-GR" sz="2400" dirty="0" smtClean="0"/>
          </a:p>
          <a:p>
            <a:r>
              <a:rPr lang="el-GR" sz="2400" dirty="0" smtClean="0"/>
              <a:t>Θεωρείται γενικά ιδιαίτερο και απομονωμένο είδος σχετικά με άλλα είδη θαλάσσιων ζώων </a:t>
            </a:r>
          </a:p>
        </p:txBody>
      </p:sp>
      <p:sp>
        <p:nvSpPr>
          <p:cNvPr id="3" name="2 - Τίτλος"/>
          <p:cNvSpPr>
            <a:spLocks noGrp="1"/>
          </p:cNvSpPr>
          <p:nvPr>
            <p:ph type="title"/>
          </p:nvPr>
        </p:nvSpPr>
        <p:spPr/>
        <p:txBody>
          <a:bodyPr>
            <a:normAutofit/>
          </a:bodyPr>
          <a:lstStyle/>
          <a:p>
            <a:r>
              <a:rPr lang="el-GR" sz="2800" i="1" dirty="0" smtClean="0"/>
              <a:t>Ο λευκός καρχαρίας</a:t>
            </a:r>
            <a:endParaRPr lang="el-GR" sz="2800" i="1" dirty="0"/>
          </a:p>
        </p:txBody>
      </p:sp>
      <p:pic>
        <p:nvPicPr>
          <p:cNvPr id="5" name="4 - Εικόνα" descr="Αποτέλεσμα εικόνας για ο μεγαλυτερος λευκος καρχαριας"/>
          <p:cNvPicPr/>
          <p:nvPr/>
        </p:nvPicPr>
        <p:blipFill>
          <a:blip r:embed="rId2" cstate="email"/>
          <a:srcRect/>
          <a:stretch>
            <a:fillRect/>
          </a:stretch>
        </p:blipFill>
        <p:spPr bwMode="auto">
          <a:xfrm>
            <a:off x="6357950" y="5214950"/>
            <a:ext cx="2428892" cy="1357298"/>
          </a:xfrm>
          <a:prstGeom prst="rect">
            <a:avLst/>
          </a:prstGeom>
          <a:noFill/>
          <a:ln w="9525">
            <a:noFill/>
            <a:miter lim="800000"/>
            <a:headEnd/>
            <a:tailEnd/>
          </a:ln>
        </p:spPr>
      </p:pic>
      <p:pic>
        <p:nvPicPr>
          <p:cNvPr id="6" name="5 - Εικόνα" descr="Αποτέλεσμα εικόνας για ο μεγαλυτερος λευκος καρχαριας"/>
          <p:cNvPicPr/>
          <p:nvPr/>
        </p:nvPicPr>
        <p:blipFill>
          <a:blip r:embed="rId3" cstate="email"/>
          <a:srcRect/>
          <a:stretch>
            <a:fillRect/>
          </a:stretch>
        </p:blipFill>
        <p:spPr bwMode="auto">
          <a:xfrm>
            <a:off x="3929058" y="5429264"/>
            <a:ext cx="2071702" cy="11429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grpId="0" nodeType="afterEffect">
                                  <p:stCondLst>
                                    <p:cond delay="0"/>
                                  </p:stCondLst>
                                  <p:childTnLst>
                                    <p:set>
                                      <p:cBhvr override="childStyle">
                                        <p:cTn id="6" dur="500"/>
                                        <p:tgtEl>
                                          <p:spTgt spid="3"/>
                                        </p:tgtEl>
                                        <p:attrNameLst>
                                          <p:attrName>style.fontStyle</p:attrName>
                                        </p:attrNameLst>
                                      </p:cBhvr>
                                      <p:to>
                                        <p:strVal val="normal"/>
                                      </p:to>
                                    </p:set>
                                    <p:set>
                                      <p:cBhvr override="childStyle">
                                        <p:cTn id="7" dur="500"/>
                                        <p:tgtEl>
                                          <p:spTgt spid="3"/>
                                        </p:tgtEl>
                                        <p:attrNameLst>
                                          <p:attrName>style.fontWeight</p:attrName>
                                        </p:attrNameLst>
                                      </p:cBhvr>
                                      <p:to>
                                        <p:strVal val="bold"/>
                                      </p:to>
                                    </p:set>
                                    <p:set>
                                      <p:cBhvr override="childStyle">
                                        <p:cTn id="8" dur="500"/>
                                        <p:tgtEl>
                                          <p:spTgt spid="3"/>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4" presetClass="emph" presetSubtype="2" fill="hold" nodeType="clickEffect">
                                  <p:stCondLst>
                                    <p:cond delay="0"/>
                                  </p:stCondLst>
                                  <p:childTnLst>
                                    <p:anim to="1.5" calcmode="lin" valueType="num">
                                      <p:cBhvr override="childStyle">
                                        <p:cTn id="12" dur="2000" fill="hold"/>
                                        <p:tgtEl>
                                          <p:spTgt spid="2">
                                            <p:txEl>
                                              <p:pRg st="0" end="0"/>
                                            </p:txEl>
                                          </p:spTgt>
                                        </p:tgtEl>
                                        <p:attrNameLst>
                                          <p:attrName>style.fontSize</p:attrName>
                                        </p:attrNameLst>
                                      </p:cBhvr>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80">
                                          <p:stCondLst>
                                            <p:cond delay="0"/>
                                          </p:stCondLst>
                                        </p:cTn>
                                        <p:tgtEl>
                                          <p:spTgt spid="2">
                                            <p:txEl>
                                              <p:pRg st="2" end="2"/>
                                            </p:txEl>
                                          </p:spTgt>
                                        </p:tgtEl>
                                      </p:cBhvr>
                                    </p:animEffect>
                                    <p:anim calcmode="lin" valueType="num">
                                      <p:cBhvr>
                                        <p:cTn id="1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2" end="2"/>
                                            </p:txEl>
                                          </p:spTgt>
                                        </p:tgtEl>
                                      </p:cBhvr>
                                      <p:to x="100000" y="60000"/>
                                    </p:animScale>
                                    <p:animScale>
                                      <p:cBhvr>
                                        <p:cTn id="24" dur="166" decel="50000">
                                          <p:stCondLst>
                                            <p:cond delay="676"/>
                                          </p:stCondLst>
                                        </p:cTn>
                                        <p:tgtEl>
                                          <p:spTgt spid="2">
                                            <p:txEl>
                                              <p:pRg st="2" end="2"/>
                                            </p:txEl>
                                          </p:spTgt>
                                        </p:tgtEl>
                                      </p:cBhvr>
                                      <p:to x="100000" y="100000"/>
                                    </p:animScale>
                                    <p:animScale>
                                      <p:cBhvr>
                                        <p:cTn id="25" dur="26">
                                          <p:stCondLst>
                                            <p:cond delay="1312"/>
                                          </p:stCondLst>
                                        </p:cTn>
                                        <p:tgtEl>
                                          <p:spTgt spid="2">
                                            <p:txEl>
                                              <p:pRg st="2" end="2"/>
                                            </p:txEl>
                                          </p:spTgt>
                                        </p:tgtEl>
                                      </p:cBhvr>
                                      <p:to x="100000" y="80000"/>
                                    </p:animScale>
                                    <p:animScale>
                                      <p:cBhvr>
                                        <p:cTn id="26" dur="166" decel="50000">
                                          <p:stCondLst>
                                            <p:cond delay="1338"/>
                                          </p:stCondLst>
                                        </p:cTn>
                                        <p:tgtEl>
                                          <p:spTgt spid="2">
                                            <p:txEl>
                                              <p:pRg st="2" end="2"/>
                                            </p:txEl>
                                          </p:spTgt>
                                        </p:tgtEl>
                                      </p:cBhvr>
                                      <p:to x="100000" y="100000"/>
                                    </p:animScale>
                                    <p:animScale>
                                      <p:cBhvr>
                                        <p:cTn id="27" dur="26">
                                          <p:stCondLst>
                                            <p:cond delay="1642"/>
                                          </p:stCondLst>
                                        </p:cTn>
                                        <p:tgtEl>
                                          <p:spTgt spid="2">
                                            <p:txEl>
                                              <p:pRg st="2" end="2"/>
                                            </p:txEl>
                                          </p:spTgt>
                                        </p:tgtEl>
                                      </p:cBhvr>
                                      <p:to x="100000" y="90000"/>
                                    </p:animScale>
                                    <p:animScale>
                                      <p:cBhvr>
                                        <p:cTn id="28" dur="166" decel="50000">
                                          <p:stCondLst>
                                            <p:cond delay="1668"/>
                                          </p:stCondLst>
                                        </p:cTn>
                                        <p:tgtEl>
                                          <p:spTgt spid="2">
                                            <p:txEl>
                                              <p:pRg st="2" end="2"/>
                                            </p:txEl>
                                          </p:spTgt>
                                        </p:tgtEl>
                                      </p:cBhvr>
                                      <p:to x="100000" y="100000"/>
                                    </p:animScale>
                                    <p:animScale>
                                      <p:cBhvr>
                                        <p:cTn id="29" dur="26">
                                          <p:stCondLst>
                                            <p:cond delay="1808"/>
                                          </p:stCondLst>
                                        </p:cTn>
                                        <p:tgtEl>
                                          <p:spTgt spid="2">
                                            <p:txEl>
                                              <p:pRg st="2" end="2"/>
                                            </p:txEl>
                                          </p:spTgt>
                                        </p:tgtEl>
                                      </p:cBhvr>
                                      <p:to x="100000" y="95000"/>
                                    </p:animScale>
                                    <p:animScale>
                                      <p:cBhvr>
                                        <p:cTn id="30" dur="166" decel="50000">
                                          <p:stCondLst>
                                            <p:cond delay="1834"/>
                                          </p:stCondLst>
                                        </p:cTn>
                                        <p:tgtEl>
                                          <p:spTgt spid="2">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down)">
                                      <p:cBhvr>
                                        <p:cTn id="35" dur="580">
                                          <p:stCondLst>
                                            <p:cond delay="0"/>
                                          </p:stCondLst>
                                        </p:cTn>
                                        <p:tgtEl>
                                          <p:spTgt spid="2">
                                            <p:txEl>
                                              <p:pRg st="4" end="4"/>
                                            </p:txEl>
                                          </p:spTgt>
                                        </p:tgtEl>
                                      </p:cBhvr>
                                    </p:animEffect>
                                    <p:anim calcmode="lin" valueType="num">
                                      <p:cBhvr>
                                        <p:cTn id="36"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4" end="4"/>
                                            </p:txEl>
                                          </p:spTgt>
                                        </p:tgtEl>
                                      </p:cBhvr>
                                      <p:to x="100000" y="60000"/>
                                    </p:animScale>
                                    <p:animScale>
                                      <p:cBhvr>
                                        <p:cTn id="42" dur="166" decel="50000">
                                          <p:stCondLst>
                                            <p:cond delay="676"/>
                                          </p:stCondLst>
                                        </p:cTn>
                                        <p:tgtEl>
                                          <p:spTgt spid="2">
                                            <p:txEl>
                                              <p:pRg st="4" end="4"/>
                                            </p:txEl>
                                          </p:spTgt>
                                        </p:tgtEl>
                                      </p:cBhvr>
                                      <p:to x="100000" y="100000"/>
                                    </p:animScale>
                                    <p:animScale>
                                      <p:cBhvr>
                                        <p:cTn id="43" dur="26">
                                          <p:stCondLst>
                                            <p:cond delay="1312"/>
                                          </p:stCondLst>
                                        </p:cTn>
                                        <p:tgtEl>
                                          <p:spTgt spid="2">
                                            <p:txEl>
                                              <p:pRg st="4" end="4"/>
                                            </p:txEl>
                                          </p:spTgt>
                                        </p:tgtEl>
                                      </p:cBhvr>
                                      <p:to x="100000" y="80000"/>
                                    </p:animScale>
                                    <p:animScale>
                                      <p:cBhvr>
                                        <p:cTn id="44" dur="166" decel="50000">
                                          <p:stCondLst>
                                            <p:cond delay="1338"/>
                                          </p:stCondLst>
                                        </p:cTn>
                                        <p:tgtEl>
                                          <p:spTgt spid="2">
                                            <p:txEl>
                                              <p:pRg st="4" end="4"/>
                                            </p:txEl>
                                          </p:spTgt>
                                        </p:tgtEl>
                                      </p:cBhvr>
                                      <p:to x="100000" y="100000"/>
                                    </p:animScale>
                                    <p:animScale>
                                      <p:cBhvr>
                                        <p:cTn id="45" dur="26">
                                          <p:stCondLst>
                                            <p:cond delay="1642"/>
                                          </p:stCondLst>
                                        </p:cTn>
                                        <p:tgtEl>
                                          <p:spTgt spid="2">
                                            <p:txEl>
                                              <p:pRg st="4" end="4"/>
                                            </p:txEl>
                                          </p:spTgt>
                                        </p:tgtEl>
                                      </p:cBhvr>
                                      <p:to x="100000" y="90000"/>
                                    </p:animScale>
                                    <p:animScale>
                                      <p:cBhvr>
                                        <p:cTn id="46" dur="166" decel="50000">
                                          <p:stCondLst>
                                            <p:cond delay="1668"/>
                                          </p:stCondLst>
                                        </p:cTn>
                                        <p:tgtEl>
                                          <p:spTgt spid="2">
                                            <p:txEl>
                                              <p:pRg st="4" end="4"/>
                                            </p:txEl>
                                          </p:spTgt>
                                        </p:tgtEl>
                                      </p:cBhvr>
                                      <p:to x="100000" y="100000"/>
                                    </p:animScale>
                                    <p:animScale>
                                      <p:cBhvr>
                                        <p:cTn id="47" dur="26">
                                          <p:stCondLst>
                                            <p:cond delay="1808"/>
                                          </p:stCondLst>
                                        </p:cTn>
                                        <p:tgtEl>
                                          <p:spTgt spid="2">
                                            <p:txEl>
                                              <p:pRg st="4" end="4"/>
                                            </p:txEl>
                                          </p:spTgt>
                                        </p:tgtEl>
                                      </p:cBhvr>
                                      <p:to x="100000" y="95000"/>
                                    </p:animScale>
                                    <p:animScale>
                                      <p:cBhvr>
                                        <p:cTn id="48" dur="166" decel="50000">
                                          <p:stCondLst>
                                            <p:cond delay="1834"/>
                                          </p:stCondLst>
                                        </p:cTn>
                                        <p:tgtEl>
                                          <p:spTgt spid="2">
                                            <p:txEl>
                                              <p:pRg st="4" end="4"/>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900" decel="100000" fill="hold"/>
                                        <p:tgtEl>
                                          <p:spTgt spid="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900" decel="100000" fill="hold"/>
                                        <p:tgtEl>
                                          <p:spTgt spid="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Οι λευκοί καρχαρίες ανήκουν στα τρία είδη καρχαρία που σχετίζονται με επιθέσεις σε ανθρώπους , αν και είναι ελάχιστα.</a:t>
            </a:r>
          </a:p>
          <a:p>
            <a:pPr>
              <a:buNone/>
            </a:pPr>
            <a:endParaRPr lang="el-GR" dirty="0" smtClean="0"/>
          </a:p>
          <a:p>
            <a:pPr>
              <a:buNone/>
            </a:pPr>
            <a:endParaRPr lang="el-GR" dirty="0" smtClean="0"/>
          </a:p>
          <a:p>
            <a:r>
              <a:rPr lang="el-GR" dirty="0" smtClean="0"/>
              <a:t>Κατέχουν ξεχωριστή θέση στη φαντασία των ανθρώπων λόγω του μεγέθους τους, αφού φτάνουν τα 6 μέτρα σε μήκος και ξεπερνούν τα 2000 κιλά σε βάρος.</a:t>
            </a:r>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800" decel="100000"/>
                                        <p:tgtEl>
                                          <p:spTgt spid="2">
                                            <p:txEl>
                                              <p:pRg st="3" end="3"/>
                                            </p:txEl>
                                          </p:spTgt>
                                        </p:tgtEl>
                                      </p:cBhvr>
                                    </p:animEffect>
                                    <p:anim calcmode="lin" valueType="num">
                                      <p:cBhvr>
                                        <p:cTn id="18"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pic>
        <p:nvPicPr>
          <p:cNvPr id="4" name="3 - Εικόνα" descr="Αποτέλεσμα εικόνας για λευκος καρχας"/>
          <p:cNvPicPr/>
          <p:nvPr/>
        </p:nvPicPr>
        <p:blipFill>
          <a:blip r:embed="rId2" cstate="email"/>
          <a:srcRect/>
          <a:stretch>
            <a:fillRect/>
          </a:stretch>
        </p:blipFill>
        <p:spPr bwMode="auto">
          <a:xfrm>
            <a:off x="642910" y="1214422"/>
            <a:ext cx="3780163" cy="2325212"/>
          </a:xfrm>
          <a:prstGeom prst="rect">
            <a:avLst/>
          </a:prstGeom>
          <a:noFill/>
          <a:ln w="9525">
            <a:noFill/>
            <a:miter lim="800000"/>
            <a:headEnd/>
            <a:tailEnd/>
          </a:ln>
        </p:spPr>
      </p:pic>
      <p:pic>
        <p:nvPicPr>
          <p:cNvPr id="5" name="4 - Εικόνα" descr="Σχετική εικόνα"/>
          <p:cNvPicPr/>
          <p:nvPr/>
        </p:nvPicPr>
        <p:blipFill>
          <a:blip r:embed="rId3" cstate="email"/>
          <a:srcRect/>
          <a:stretch>
            <a:fillRect/>
          </a:stretch>
        </p:blipFill>
        <p:spPr bwMode="auto">
          <a:xfrm>
            <a:off x="5286380" y="1500174"/>
            <a:ext cx="3494411" cy="2263770"/>
          </a:xfrm>
          <a:prstGeom prst="rect">
            <a:avLst/>
          </a:prstGeom>
          <a:noFill/>
          <a:ln w="9525">
            <a:noFill/>
            <a:miter lim="800000"/>
            <a:headEnd/>
            <a:tailEnd/>
          </a:ln>
        </p:spPr>
      </p:pic>
      <p:pic>
        <p:nvPicPr>
          <p:cNvPr id="6" name="5 - Εικόνα" descr="Σχετική εικόνα"/>
          <p:cNvPicPr/>
          <p:nvPr/>
        </p:nvPicPr>
        <p:blipFill>
          <a:blip r:embed="rId4" cstate="email"/>
          <a:srcRect/>
          <a:stretch>
            <a:fillRect/>
          </a:stretch>
        </p:blipFill>
        <p:spPr bwMode="auto">
          <a:xfrm>
            <a:off x="1071538" y="3786190"/>
            <a:ext cx="3280097" cy="2107601"/>
          </a:xfrm>
          <a:prstGeom prst="rect">
            <a:avLst/>
          </a:prstGeom>
          <a:noFill/>
          <a:ln w="9525">
            <a:noFill/>
            <a:miter lim="800000"/>
            <a:headEnd/>
            <a:tailEnd/>
          </a:ln>
        </p:spPr>
      </p:pic>
      <p:pic>
        <p:nvPicPr>
          <p:cNvPr id="7" name="6 - Εικόνα" descr="Αποτέλεσμα εικόνας για σφυροκεφαλος"/>
          <p:cNvPicPr/>
          <p:nvPr/>
        </p:nvPicPr>
        <p:blipFill>
          <a:blip r:embed="rId5" cstate="email"/>
          <a:srcRect/>
          <a:stretch>
            <a:fillRect/>
          </a:stretch>
        </p:blipFill>
        <p:spPr bwMode="auto">
          <a:xfrm>
            <a:off x="4786314" y="4286256"/>
            <a:ext cx="4065915" cy="22583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r>
              <a:rPr lang="el-GR" dirty="0" smtClean="0"/>
              <a:t>Είναι γνωστά και με το όνομα </a:t>
            </a:r>
            <a:r>
              <a:rPr lang="en-US" dirty="0" smtClean="0"/>
              <a:t> “Delphinus delphis”, </a:t>
            </a:r>
            <a:r>
              <a:rPr lang="el-GR" dirty="0" smtClean="0"/>
              <a:t>αλλά δεν χρησιμοποιείται συχνά όσο το δελφίνι</a:t>
            </a:r>
          </a:p>
          <a:p>
            <a:endParaRPr lang="el-GR" dirty="0" smtClean="0"/>
          </a:p>
          <a:p>
            <a:endParaRPr lang="el-GR" dirty="0" smtClean="0"/>
          </a:p>
          <a:p>
            <a:r>
              <a:rPr lang="el-GR" dirty="0" smtClean="0"/>
              <a:t>Ζυγίζουν περίπου 70-110 κιλά και το μήκος τους είναι περίπου 1.5-2 μέτρα και φτάνει έως και τα 4 μέτρα </a:t>
            </a:r>
          </a:p>
          <a:p>
            <a:endParaRPr lang="el-GR" dirty="0" smtClean="0"/>
          </a:p>
          <a:p>
            <a:endParaRPr lang="el-GR" dirty="0" smtClean="0"/>
          </a:p>
          <a:p>
            <a:r>
              <a:rPr lang="el-GR" dirty="0" smtClean="0"/>
              <a:t>Ζουν σε ομάδες περίπου 12 δελφινιών σε ανοιχτές θάλασσες της Ελλάδας</a:t>
            </a:r>
          </a:p>
          <a:p>
            <a:endParaRPr lang="el-GR" dirty="0" smtClean="0"/>
          </a:p>
          <a:p>
            <a:endParaRPr lang="el-GR" dirty="0" smtClean="0"/>
          </a:p>
          <a:p>
            <a:r>
              <a:rPr lang="el-GR" dirty="0" smtClean="0"/>
              <a:t>Κάθε χρόνο θανατώνονται 13.000 δελφίνια μόνο στο Γιβραλτάρ και τη γύρω περιοχή </a:t>
            </a:r>
            <a:endParaRPr lang="el-GR" dirty="0"/>
          </a:p>
        </p:txBody>
      </p:sp>
      <p:sp>
        <p:nvSpPr>
          <p:cNvPr id="3" name="2 - Τίτλος"/>
          <p:cNvSpPr>
            <a:spLocks noGrp="1"/>
          </p:cNvSpPr>
          <p:nvPr>
            <p:ph type="title"/>
          </p:nvPr>
        </p:nvSpPr>
        <p:spPr/>
        <p:txBody>
          <a:bodyPr>
            <a:normAutofit/>
          </a:bodyPr>
          <a:lstStyle/>
          <a:p>
            <a:r>
              <a:rPr lang="el-GR" sz="2800" i="1" dirty="0" smtClean="0"/>
              <a:t>Το δελφίνι</a:t>
            </a:r>
            <a:endParaRPr lang="el-G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800" decel="100000"/>
                                        <p:tgtEl>
                                          <p:spTgt spid="2">
                                            <p:txEl>
                                              <p:pRg st="3" end="3"/>
                                            </p:txEl>
                                          </p:spTgt>
                                        </p:tgtEl>
                                      </p:cBhvr>
                                    </p:animEffect>
                                    <p:anim calcmode="lin" valueType="num">
                                      <p:cBhvr>
                                        <p:cTn id="18"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800" decel="100000"/>
                                        <p:tgtEl>
                                          <p:spTgt spid="2">
                                            <p:txEl>
                                              <p:pRg st="6" end="6"/>
                                            </p:txEl>
                                          </p:spTgt>
                                        </p:tgtEl>
                                      </p:cBhvr>
                                    </p:animEffect>
                                    <p:anim calcmode="lin" valueType="num">
                                      <p:cBhvr>
                                        <p:cTn id="28"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800" decel="100000"/>
                                        <p:tgtEl>
                                          <p:spTgt spid="2">
                                            <p:txEl>
                                              <p:pRg st="9" end="9"/>
                                            </p:txEl>
                                          </p:spTgt>
                                        </p:tgtEl>
                                      </p:cBhvr>
                                    </p:animEffect>
                                    <p:anim calcmode="lin" valueType="num">
                                      <p:cBhvr>
                                        <p:cTn id="38" dur="8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4714908" cy="4857784"/>
          </a:xfrm>
        </p:spPr>
        <p:txBody>
          <a:bodyPr>
            <a:normAutofit/>
          </a:bodyPr>
          <a:lstStyle/>
          <a:p>
            <a:r>
              <a:rPr lang="el-GR" sz="2400" dirty="0" smtClean="0"/>
              <a:t>Κανείς δεν μπορεί να εξηγήσει πως μετά από τόσα χρόνια το πτώμα του Γερμανού δεν είχε λιώσει και είχε διατηρηθεί στην κατάσταση αυτή. Επίσης κανείς δεν μπορεί να εξηγήσει πως ένα σκάφος που χάνεται το 2008, περιφέρεται επί 8 χρόνια μέσα στον Ειρηνικό δίχως κανείς να το εντοπίσει. Τελικά κατά τύχη το βρίσκουν δυο ψαράδες στα ανοιχτά στις νότιες Φιλιππίνες.</a:t>
            </a:r>
          </a:p>
        </p:txBody>
      </p:sp>
      <p:sp>
        <p:nvSpPr>
          <p:cNvPr id="2" name="1 - Τίτλος"/>
          <p:cNvSpPr>
            <a:spLocks noGrp="1"/>
          </p:cNvSpPr>
          <p:nvPr>
            <p:ph type="title"/>
          </p:nvPr>
        </p:nvSpPr>
        <p:spPr>
          <a:xfrm>
            <a:off x="428596" y="428604"/>
            <a:ext cx="8186766" cy="582594"/>
          </a:xfrm>
        </p:spPr>
        <p:txBody>
          <a:bodyPr>
            <a:noAutofit/>
          </a:bodyPr>
          <a:lstStyle/>
          <a:p>
            <a:pPr algn="ctr"/>
            <a:r>
              <a:rPr lang="el-GR" sz="4800" dirty="0" smtClean="0"/>
              <a:t>Η μούμια του ιστιοπλοϊκού</a:t>
            </a:r>
            <a:endParaRPr lang="el-GR" sz="4800" dirty="0"/>
          </a:p>
        </p:txBody>
      </p:sp>
      <p:pic>
        <p:nvPicPr>
          <p:cNvPr id="4" name="3 - Εικόνα" descr="images (1).jpg"/>
          <p:cNvPicPr>
            <a:picLocks noChangeAspect="1"/>
          </p:cNvPicPr>
          <p:nvPr/>
        </p:nvPicPr>
        <p:blipFill>
          <a:blip r:embed="rId2"/>
          <a:stretch>
            <a:fillRect/>
          </a:stretch>
        </p:blipFill>
        <p:spPr>
          <a:xfrm>
            <a:off x="5143504" y="1214422"/>
            <a:ext cx="3357586" cy="2033141"/>
          </a:xfrm>
          <a:prstGeom prst="rect">
            <a:avLst/>
          </a:prstGeom>
        </p:spPr>
      </p:pic>
      <p:pic>
        <p:nvPicPr>
          <p:cNvPr id="6" name="5 - Εικόνα" descr="ClipperRace_LMAXExchange_Sayo3.jpg"/>
          <p:cNvPicPr>
            <a:picLocks noChangeAspect="1"/>
          </p:cNvPicPr>
          <p:nvPr/>
        </p:nvPicPr>
        <p:blipFill>
          <a:blip r:embed="rId3" cstate="email"/>
          <a:stretch>
            <a:fillRect/>
          </a:stretch>
        </p:blipFill>
        <p:spPr>
          <a:xfrm>
            <a:off x="5143504" y="3357562"/>
            <a:ext cx="3357586" cy="2518189"/>
          </a:xfrm>
          <a:prstGeom prst="rect">
            <a:avLst/>
          </a:prstGeom>
        </p:spPr>
      </p:pic>
    </p:spTree>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Έλλειψη τροφής  </a:t>
            </a:r>
          </a:p>
          <a:p>
            <a:endParaRPr lang="el-GR" dirty="0" smtClean="0"/>
          </a:p>
          <a:p>
            <a:endParaRPr lang="el-GR" dirty="0" smtClean="0"/>
          </a:p>
          <a:p>
            <a:r>
              <a:rPr lang="el-GR" dirty="0" smtClean="0"/>
              <a:t>Θαλάσσια ρύπανση</a:t>
            </a:r>
          </a:p>
          <a:p>
            <a:endParaRPr lang="el-GR" dirty="0" smtClean="0"/>
          </a:p>
          <a:p>
            <a:endParaRPr lang="el-GR" dirty="0" smtClean="0"/>
          </a:p>
          <a:p>
            <a:r>
              <a:rPr lang="el-GR" dirty="0" smtClean="0"/>
              <a:t>Υπερβολική αλίευση </a:t>
            </a:r>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80">
                                          <p:stCondLst>
                                            <p:cond delay="0"/>
                                          </p:stCondLst>
                                        </p:cTn>
                                        <p:tgtEl>
                                          <p:spTgt spid="2">
                                            <p:txEl>
                                              <p:pRg st="3" end="3"/>
                                            </p:txEl>
                                          </p:spTgt>
                                        </p:tgtEl>
                                      </p:cBhvr>
                                    </p:animEffect>
                                    <p:anim calcmode="lin" valueType="num">
                                      <p:cBhvr>
                                        <p:cTn id="2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3" end="3"/>
                                            </p:txEl>
                                          </p:spTgt>
                                        </p:tgtEl>
                                      </p:cBhvr>
                                      <p:to x="100000" y="60000"/>
                                    </p:animScale>
                                    <p:animScale>
                                      <p:cBhvr>
                                        <p:cTn id="32" dur="166" decel="50000">
                                          <p:stCondLst>
                                            <p:cond delay="676"/>
                                          </p:stCondLst>
                                        </p:cTn>
                                        <p:tgtEl>
                                          <p:spTgt spid="2">
                                            <p:txEl>
                                              <p:pRg st="3" end="3"/>
                                            </p:txEl>
                                          </p:spTgt>
                                        </p:tgtEl>
                                      </p:cBhvr>
                                      <p:to x="100000" y="100000"/>
                                    </p:animScale>
                                    <p:animScale>
                                      <p:cBhvr>
                                        <p:cTn id="33" dur="26">
                                          <p:stCondLst>
                                            <p:cond delay="1312"/>
                                          </p:stCondLst>
                                        </p:cTn>
                                        <p:tgtEl>
                                          <p:spTgt spid="2">
                                            <p:txEl>
                                              <p:pRg st="3" end="3"/>
                                            </p:txEl>
                                          </p:spTgt>
                                        </p:tgtEl>
                                      </p:cBhvr>
                                      <p:to x="100000" y="80000"/>
                                    </p:animScale>
                                    <p:animScale>
                                      <p:cBhvr>
                                        <p:cTn id="34" dur="166" decel="50000">
                                          <p:stCondLst>
                                            <p:cond delay="1338"/>
                                          </p:stCondLst>
                                        </p:cTn>
                                        <p:tgtEl>
                                          <p:spTgt spid="2">
                                            <p:txEl>
                                              <p:pRg st="3" end="3"/>
                                            </p:txEl>
                                          </p:spTgt>
                                        </p:tgtEl>
                                      </p:cBhvr>
                                      <p:to x="100000" y="100000"/>
                                    </p:animScale>
                                    <p:animScale>
                                      <p:cBhvr>
                                        <p:cTn id="35" dur="26">
                                          <p:stCondLst>
                                            <p:cond delay="1642"/>
                                          </p:stCondLst>
                                        </p:cTn>
                                        <p:tgtEl>
                                          <p:spTgt spid="2">
                                            <p:txEl>
                                              <p:pRg st="3" end="3"/>
                                            </p:txEl>
                                          </p:spTgt>
                                        </p:tgtEl>
                                      </p:cBhvr>
                                      <p:to x="100000" y="90000"/>
                                    </p:animScale>
                                    <p:animScale>
                                      <p:cBhvr>
                                        <p:cTn id="36" dur="166" decel="50000">
                                          <p:stCondLst>
                                            <p:cond delay="1668"/>
                                          </p:stCondLst>
                                        </p:cTn>
                                        <p:tgtEl>
                                          <p:spTgt spid="2">
                                            <p:txEl>
                                              <p:pRg st="3" end="3"/>
                                            </p:txEl>
                                          </p:spTgt>
                                        </p:tgtEl>
                                      </p:cBhvr>
                                      <p:to x="100000" y="100000"/>
                                    </p:animScale>
                                    <p:animScale>
                                      <p:cBhvr>
                                        <p:cTn id="37" dur="26">
                                          <p:stCondLst>
                                            <p:cond delay="1808"/>
                                          </p:stCondLst>
                                        </p:cTn>
                                        <p:tgtEl>
                                          <p:spTgt spid="2">
                                            <p:txEl>
                                              <p:pRg st="3" end="3"/>
                                            </p:txEl>
                                          </p:spTgt>
                                        </p:tgtEl>
                                      </p:cBhvr>
                                      <p:to x="100000" y="95000"/>
                                    </p:animScale>
                                    <p:animScale>
                                      <p:cBhvr>
                                        <p:cTn id="38" dur="166" decel="50000">
                                          <p:stCondLst>
                                            <p:cond delay="1834"/>
                                          </p:stCondLst>
                                        </p:cTn>
                                        <p:tgtEl>
                                          <p:spTgt spid="2">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80">
                                          <p:stCondLst>
                                            <p:cond delay="0"/>
                                          </p:stCondLst>
                                        </p:cTn>
                                        <p:tgtEl>
                                          <p:spTgt spid="2">
                                            <p:txEl>
                                              <p:pRg st="6" end="6"/>
                                            </p:txEl>
                                          </p:spTgt>
                                        </p:tgtEl>
                                      </p:cBhvr>
                                    </p:animEffect>
                                    <p:anim calcmode="lin" valueType="num">
                                      <p:cBhvr>
                                        <p:cTn id="4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6" end="6"/>
                                            </p:txEl>
                                          </p:spTgt>
                                        </p:tgtEl>
                                      </p:cBhvr>
                                      <p:to x="100000" y="60000"/>
                                    </p:animScale>
                                    <p:animScale>
                                      <p:cBhvr>
                                        <p:cTn id="50" dur="166" decel="50000">
                                          <p:stCondLst>
                                            <p:cond delay="676"/>
                                          </p:stCondLst>
                                        </p:cTn>
                                        <p:tgtEl>
                                          <p:spTgt spid="2">
                                            <p:txEl>
                                              <p:pRg st="6" end="6"/>
                                            </p:txEl>
                                          </p:spTgt>
                                        </p:tgtEl>
                                      </p:cBhvr>
                                      <p:to x="100000" y="100000"/>
                                    </p:animScale>
                                    <p:animScale>
                                      <p:cBhvr>
                                        <p:cTn id="51" dur="26">
                                          <p:stCondLst>
                                            <p:cond delay="1312"/>
                                          </p:stCondLst>
                                        </p:cTn>
                                        <p:tgtEl>
                                          <p:spTgt spid="2">
                                            <p:txEl>
                                              <p:pRg st="6" end="6"/>
                                            </p:txEl>
                                          </p:spTgt>
                                        </p:tgtEl>
                                      </p:cBhvr>
                                      <p:to x="100000" y="80000"/>
                                    </p:animScale>
                                    <p:animScale>
                                      <p:cBhvr>
                                        <p:cTn id="52" dur="166" decel="50000">
                                          <p:stCondLst>
                                            <p:cond delay="1338"/>
                                          </p:stCondLst>
                                        </p:cTn>
                                        <p:tgtEl>
                                          <p:spTgt spid="2">
                                            <p:txEl>
                                              <p:pRg st="6" end="6"/>
                                            </p:txEl>
                                          </p:spTgt>
                                        </p:tgtEl>
                                      </p:cBhvr>
                                      <p:to x="100000" y="100000"/>
                                    </p:animScale>
                                    <p:animScale>
                                      <p:cBhvr>
                                        <p:cTn id="53" dur="26">
                                          <p:stCondLst>
                                            <p:cond delay="1642"/>
                                          </p:stCondLst>
                                        </p:cTn>
                                        <p:tgtEl>
                                          <p:spTgt spid="2">
                                            <p:txEl>
                                              <p:pRg st="6" end="6"/>
                                            </p:txEl>
                                          </p:spTgt>
                                        </p:tgtEl>
                                      </p:cBhvr>
                                      <p:to x="100000" y="90000"/>
                                    </p:animScale>
                                    <p:animScale>
                                      <p:cBhvr>
                                        <p:cTn id="54" dur="166" decel="50000">
                                          <p:stCondLst>
                                            <p:cond delay="1668"/>
                                          </p:stCondLst>
                                        </p:cTn>
                                        <p:tgtEl>
                                          <p:spTgt spid="2">
                                            <p:txEl>
                                              <p:pRg st="6" end="6"/>
                                            </p:txEl>
                                          </p:spTgt>
                                        </p:tgtEl>
                                      </p:cBhvr>
                                      <p:to x="100000" y="100000"/>
                                    </p:animScale>
                                    <p:animScale>
                                      <p:cBhvr>
                                        <p:cTn id="55" dur="26">
                                          <p:stCondLst>
                                            <p:cond delay="1808"/>
                                          </p:stCondLst>
                                        </p:cTn>
                                        <p:tgtEl>
                                          <p:spTgt spid="2">
                                            <p:txEl>
                                              <p:pRg st="6" end="6"/>
                                            </p:txEl>
                                          </p:spTgt>
                                        </p:tgtEl>
                                      </p:cBhvr>
                                      <p:to x="100000" y="95000"/>
                                    </p:animScale>
                                    <p:animScale>
                                      <p:cBhvr>
                                        <p:cTn id="56"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pic>
        <p:nvPicPr>
          <p:cNvPr id="4" name="3 - Εικόνα" descr="Αποτέλεσμα εικόνας για δελφινι"/>
          <p:cNvPicPr/>
          <p:nvPr/>
        </p:nvPicPr>
        <p:blipFill>
          <a:blip r:embed="rId2" cstate="email"/>
          <a:srcRect/>
          <a:stretch>
            <a:fillRect/>
          </a:stretch>
        </p:blipFill>
        <p:spPr bwMode="auto">
          <a:xfrm>
            <a:off x="4857752" y="1428736"/>
            <a:ext cx="3994477" cy="2414291"/>
          </a:xfrm>
          <a:prstGeom prst="rect">
            <a:avLst/>
          </a:prstGeom>
          <a:noFill/>
          <a:ln w="9525">
            <a:noFill/>
            <a:miter lim="800000"/>
            <a:headEnd/>
            <a:tailEnd/>
          </a:ln>
        </p:spPr>
      </p:pic>
      <p:pic>
        <p:nvPicPr>
          <p:cNvPr id="5" name="4 - Εικόνα" descr="Αποτέλεσμα εικόνας για δελφινι"/>
          <p:cNvPicPr/>
          <p:nvPr/>
        </p:nvPicPr>
        <p:blipFill>
          <a:blip r:embed="rId3" cstate="email"/>
          <a:srcRect/>
          <a:stretch>
            <a:fillRect/>
          </a:stretch>
        </p:blipFill>
        <p:spPr bwMode="auto">
          <a:xfrm>
            <a:off x="571472" y="1571612"/>
            <a:ext cx="3714776" cy="2125913"/>
          </a:xfrm>
          <a:prstGeom prst="rect">
            <a:avLst/>
          </a:prstGeom>
          <a:noFill/>
          <a:ln w="9525">
            <a:noFill/>
            <a:miter lim="800000"/>
            <a:headEnd/>
            <a:tailEnd/>
          </a:ln>
        </p:spPr>
      </p:pic>
      <p:pic>
        <p:nvPicPr>
          <p:cNvPr id="6" name="5 - Εικόνα" descr="Σχετική εικόνα"/>
          <p:cNvPicPr/>
          <p:nvPr/>
        </p:nvPicPr>
        <p:blipFill>
          <a:blip r:embed="rId4" cstate="email"/>
          <a:srcRect/>
          <a:stretch>
            <a:fillRect/>
          </a:stretch>
        </p:blipFill>
        <p:spPr bwMode="auto">
          <a:xfrm>
            <a:off x="1142976" y="3929066"/>
            <a:ext cx="3208659" cy="1912027"/>
          </a:xfrm>
          <a:prstGeom prst="rect">
            <a:avLst/>
          </a:prstGeom>
          <a:noFill/>
          <a:ln w="9525">
            <a:noFill/>
            <a:miter lim="800000"/>
            <a:headEnd/>
            <a:tailEnd/>
          </a:ln>
        </p:spPr>
      </p:pic>
      <p:pic>
        <p:nvPicPr>
          <p:cNvPr id="7" name="6 - Εικόνα" descr="Αποτέλεσμα εικόνας για dolphin"/>
          <p:cNvPicPr/>
          <p:nvPr/>
        </p:nvPicPr>
        <p:blipFill>
          <a:blip r:embed="rId5" cstate="email"/>
          <a:srcRect/>
          <a:stretch>
            <a:fillRect/>
          </a:stretch>
        </p:blipFill>
        <p:spPr bwMode="auto">
          <a:xfrm>
            <a:off x="5214942" y="4286256"/>
            <a:ext cx="3548070" cy="1685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857232"/>
            <a:ext cx="8229600" cy="4525963"/>
          </a:xfrm>
        </p:spPr>
        <p:txBody>
          <a:bodyPr>
            <a:normAutofit/>
          </a:bodyPr>
          <a:lstStyle/>
          <a:p>
            <a:pPr>
              <a:buNone/>
            </a:pPr>
            <a:endParaRPr lang="el-GR" sz="2400" dirty="0" smtClean="0"/>
          </a:p>
          <a:p>
            <a:r>
              <a:rPr lang="el-GR" sz="2400" dirty="0" smtClean="0"/>
              <a:t>Ζουν στον Αμαζόνιο </a:t>
            </a:r>
          </a:p>
          <a:p>
            <a:endParaRPr lang="el-GR" sz="2400" dirty="0" smtClean="0"/>
          </a:p>
          <a:p>
            <a:r>
              <a:rPr lang="el-GR" sz="2400" dirty="0" smtClean="0"/>
              <a:t>Η επιστημονική τους ονομασία είναι Μπότο </a:t>
            </a:r>
          </a:p>
          <a:p>
            <a:endParaRPr lang="el-GR" sz="2400" dirty="0" smtClean="0"/>
          </a:p>
          <a:p>
            <a:r>
              <a:rPr lang="el-GR" sz="2400" dirty="0" smtClean="0"/>
              <a:t>Έχουν συγγένεια με τα δελφίνια και τις φάλαινες </a:t>
            </a:r>
          </a:p>
          <a:p>
            <a:endParaRPr lang="el-GR" sz="2400" dirty="0" smtClean="0"/>
          </a:p>
          <a:p>
            <a:r>
              <a:rPr lang="el-GR" sz="2400" dirty="0" smtClean="0"/>
              <a:t>Αποκαλούνται από την Διεθνή Ένωση για την Διατήρηση της φύσης ως «απειλούμενα είδη προς εξαφάνιση»</a:t>
            </a:r>
            <a:endParaRPr lang="el-GR" sz="2400" dirty="0"/>
          </a:p>
        </p:txBody>
      </p:sp>
      <p:sp>
        <p:nvSpPr>
          <p:cNvPr id="3" name="2 - Τίτλος"/>
          <p:cNvSpPr>
            <a:spLocks noGrp="1"/>
          </p:cNvSpPr>
          <p:nvPr>
            <p:ph type="title"/>
          </p:nvPr>
        </p:nvSpPr>
        <p:spPr/>
        <p:txBody>
          <a:bodyPr>
            <a:normAutofit/>
          </a:bodyPr>
          <a:lstStyle/>
          <a:p>
            <a:r>
              <a:rPr lang="el-GR" sz="2800" i="1" dirty="0" smtClean="0"/>
              <a:t>Το ροζ δελφίνι</a:t>
            </a:r>
            <a:endParaRPr lang="el-GR" sz="2800" i="1" dirty="0"/>
          </a:p>
        </p:txBody>
      </p:sp>
      <p:pic>
        <p:nvPicPr>
          <p:cNvPr id="4" name="3 - Εικόνα" descr="Αποτέλεσμα εικόνας για roz delfini"/>
          <p:cNvPicPr/>
          <p:nvPr/>
        </p:nvPicPr>
        <p:blipFill>
          <a:blip r:embed="rId2" cstate="email"/>
          <a:srcRect/>
          <a:stretch>
            <a:fillRect/>
          </a:stretch>
        </p:blipFill>
        <p:spPr bwMode="auto">
          <a:xfrm>
            <a:off x="6000760" y="5000636"/>
            <a:ext cx="2286016" cy="1357298"/>
          </a:xfrm>
          <a:prstGeom prst="rect">
            <a:avLst/>
          </a:prstGeom>
          <a:noFill/>
          <a:ln w="9525">
            <a:noFill/>
            <a:miter lim="800000"/>
            <a:headEnd/>
            <a:tailEnd/>
          </a:ln>
        </p:spPr>
      </p:pic>
      <p:pic>
        <p:nvPicPr>
          <p:cNvPr id="5" name="4 - Εικόνα" descr="Σχετική εικόνα"/>
          <p:cNvPicPr/>
          <p:nvPr/>
        </p:nvPicPr>
        <p:blipFill>
          <a:blip r:embed="rId3" cstate="email"/>
          <a:srcRect/>
          <a:stretch>
            <a:fillRect/>
          </a:stretch>
        </p:blipFill>
        <p:spPr bwMode="auto">
          <a:xfrm>
            <a:off x="3357554" y="4857760"/>
            <a:ext cx="214314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800" decel="100000"/>
                                        <p:tgtEl>
                                          <p:spTgt spid="2">
                                            <p:txEl>
                                              <p:pRg st="1" end="1"/>
                                            </p:txEl>
                                          </p:spTgt>
                                        </p:tgtEl>
                                      </p:cBhvr>
                                    </p:animEffect>
                                    <p:anim calcmode="lin" valueType="num">
                                      <p:cBhvr>
                                        <p:cTn id="8"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800" decel="100000"/>
                                        <p:tgtEl>
                                          <p:spTgt spid="2">
                                            <p:txEl>
                                              <p:pRg st="3" end="3"/>
                                            </p:txEl>
                                          </p:spTgt>
                                        </p:tgtEl>
                                      </p:cBhvr>
                                    </p:animEffect>
                                    <p:anim calcmode="lin" valueType="num">
                                      <p:cBhvr>
                                        <p:cTn id="18"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800" decel="100000"/>
                                        <p:tgtEl>
                                          <p:spTgt spid="2">
                                            <p:txEl>
                                              <p:pRg st="5" end="5"/>
                                            </p:txEl>
                                          </p:spTgt>
                                        </p:tgtEl>
                                      </p:cBhvr>
                                    </p:animEffect>
                                    <p:anim calcmode="lin" valueType="num">
                                      <p:cBhvr>
                                        <p:cTn id="28"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800" decel="100000"/>
                                        <p:tgtEl>
                                          <p:spTgt spid="2">
                                            <p:txEl>
                                              <p:pRg st="7" end="7"/>
                                            </p:txEl>
                                          </p:spTgt>
                                        </p:tgtEl>
                                      </p:cBhvr>
                                    </p:animEffect>
                                    <p:anim calcmode="lin" valueType="num">
                                      <p:cBhvr>
                                        <p:cTn id="38"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900" decel="100000" fill="hold"/>
                                        <p:tgtEl>
                                          <p:spTgt spid="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Επιταχυνόμενη καταστροφή της λεκάνης του Αμαζονίου</a:t>
            </a:r>
          </a:p>
          <a:p>
            <a:endParaRPr lang="el-GR" dirty="0" smtClean="0"/>
          </a:p>
          <a:p>
            <a:r>
              <a:rPr lang="el-GR" dirty="0" smtClean="0"/>
              <a:t>Αύξηση κυκλοφορίας στον Αμαζόνιο, γιατί πλησιάζουν τα καράβια και πληγώνονται από τους έλικες</a:t>
            </a:r>
          </a:p>
          <a:p>
            <a:endParaRPr lang="el-GR" dirty="0" smtClean="0"/>
          </a:p>
          <a:p>
            <a:r>
              <a:rPr lang="el-GR" dirty="0" smtClean="0"/>
              <a:t>Αύξηση ρύπων υδραργύρου</a:t>
            </a:r>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pic>
        <p:nvPicPr>
          <p:cNvPr id="5" name="4 - Εικόνα" descr="Αποτέλεσμα εικόνας για pink dolphin"/>
          <p:cNvPicPr/>
          <p:nvPr/>
        </p:nvPicPr>
        <p:blipFill>
          <a:blip r:embed="rId2" cstate="email"/>
          <a:srcRect/>
          <a:stretch>
            <a:fillRect/>
          </a:stretch>
        </p:blipFill>
        <p:spPr bwMode="auto">
          <a:xfrm>
            <a:off x="428596" y="1357298"/>
            <a:ext cx="3637287" cy="2313300"/>
          </a:xfrm>
          <a:prstGeom prst="rect">
            <a:avLst/>
          </a:prstGeom>
          <a:noFill/>
          <a:ln w="9525">
            <a:noFill/>
            <a:miter lim="800000"/>
            <a:headEnd/>
            <a:tailEnd/>
          </a:ln>
        </p:spPr>
      </p:pic>
      <p:pic>
        <p:nvPicPr>
          <p:cNvPr id="6" name="5 - Εικόνα" descr="Σχετική εικόνα"/>
          <p:cNvPicPr/>
          <p:nvPr/>
        </p:nvPicPr>
        <p:blipFill>
          <a:blip r:embed="rId3" cstate="email"/>
          <a:srcRect/>
          <a:stretch>
            <a:fillRect/>
          </a:stretch>
        </p:blipFill>
        <p:spPr bwMode="auto">
          <a:xfrm>
            <a:off x="4857752" y="1357298"/>
            <a:ext cx="3708724" cy="2193588"/>
          </a:xfrm>
          <a:prstGeom prst="rect">
            <a:avLst/>
          </a:prstGeom>
          <a:noFill/>
          <a:ln w="9525">
            <a:noFill/>
            <a:miter lim="800000"/>
            <a:headEnd/>
            <a:tailEnd/>
          </a:ln>
        </p:spPr>
      </p:pic>
      <p:pic>
        <p:nvPicPr>
          <p:cNvPr id="7" name="6 - Εικόνα" descr="Αποτέλεσμα εικόνας για pink dolphin"/>
          <p:cNvPicPr/>
          <p:nvPr/>
        </p:nvPicPr>
        <p:blipFill>
          <a:blip r:embed="rId4" cstate="email"/>
          <a:srcRect/>
          <a:stretch>
            <a:fillRect/>
          </a:stretch>
        </p:blipFill>
        <p:spPr bwMode="auto">
          <a:xfrm>
            <a:off x="1357290" y="3857628"/>
            <a:ext cx="3357586" cy="2086003"/>
          </a:xfrm>
          <a:prstGeom prst="rect">
            <a:avLst/>
          </a:prstGeom>
          <a:noFill/>
          <a:ln w="9525">
            <a:noFill/>
            <a:miter lim="800000"/>
            <a:headEnd/>
            <a:tailEnd/>
          </a:ln>
        </p:spPr>
      </p:pic>
      <p:pic>
        <p:nvPicPr>
          <p:cNvPr id="8" name="7 - Εικόνα" descr="Αποτέλεσμα εικόνας για pink dolphin"/>
          <p:cNvPicPr/>
          <p:nvPr/>
        </p:nvPicPr>
        <p:blipFill>
          <a:blip r:embed="rId5" cstate="email"/>
          <a:srcRect/>
          <a:stretch>
            <a:fillRect/>
          </a:stretch>
        </p:blipFill>
        <p:spPr bwMode="auto">
          <a:xfrm>
            <a:off x="5786446" y="3643314"/>
            <a:ext cx="2209799" cy="30718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Προστατεύεται από ανθρωπιστικές οργανώσεις (Σύμβαση της Βέρνης, συνθήκη </a:t>
            </a:r>
            <a:r>
              <a:rPr lang="en-US" dirty="0" smtClean="0"/>
              <a:t>CITIES)</a:t>
            </a:r>
          </a:p>
          <a:p>
            <a:endParaRPr lang="en-US" dirty="0" smtClean="0"/>
          </a:p>
          <a:p>
            <a:r>
              <a:rPr lang="el-GR" dirty="0" smtClean="0"/>
              <a:t>Συναντάται σε θάλασσες όπως η Μεσόγειος, και ωκεανούς όπως ο Ειρηνικός, Ατλαντικός και Ινδικός</a:t>
            </a:r>
          </a:p>
          <a:p>
            <a:endParaRPr lang="el-GR" dirty="0" smtClean="0"/>
          </a:p>
        </p:txBody>
      </p:sp>
      <p:sp>
        <p:nvSpPr>
          <p:cNvPr id="3" name="2 - Τίτλος"/>
          <p:cNvSpPr>
            <a:spLocks noGrp="1"/>
          </p:cNvSpPr>
          <p:nvPr>
            <p:ph type="title"/>
          </p:nvPr>
        </p:nvSpPr>
        <p:spPr/>
        <p:txBody>
          <a:bodyPr>
            <a:normAutofit/>
          </a:bodyPr>
          <a:lstStyle/>
          <a:p>
            <a:r>
              <a:rPr lang="el-GR" sz="2800" i="1" dirty="0" smtClean="0"/>
              <a:t>Η χελώνα καρέτα καρέτα</a:t>
            </a:r>
            <a:endParaRPr lang="el-GR" sz="2800" i="1" dirty="0"/>
          </a:p>
        </p:txBody>
      </p:sp>
      <p:pic>
        <p:nvPicPr>
          <p:cNvPr id="4" name="3 - Εικόνα" descr="Αποτέλεσμα εικόνας για καρετα καρετα"/>
          <p:cNvPicPr/>
          <p:nvPr/>
        </p:nvPicPr>
        <p:blipFill>
          <a:blip r:embed="rId2" cstate="email"/>
          <a:srcRect/>
          <a:stretch>
            <a:fillRect/>
          </a:stretch>
        </p:blipFill>
        <p:spPr bwMode="auto">
          <a:xfrm>
            <a:off x="6143636" y="4429132"/>
            <a:ext cx="2351403" cy="1580386"/>
          </a:xfrm>
          <a:prstGeom prst="rect">
            <a:avLst/>
          </a:prstGeom>
          <a:noFill/>
          <a:ln w="9525">
            <a:noFill/>
            <a:miter lim="800000"/>
            <a:headEnd/>
            <a:tailEnd/>
          </a:ln>
        </p:spPr>
      </p:pic>
      <p:pic>
        <p:nvPicPr>
          <p:cNvPr id="5" name="4 - Εικόνα" descr="Αποτέλεσμα εικόνας για χελωνα καρετα καρετα"/>
          <p:cNvPicPr/>
          <p:nvPr/>
        </p:nvPicPr>
        <p:blipFill>
          <a:blip r:embed="rId3"/>
          <a:srcRect/>
          <a:stretch>
            <a:fillRect/>
          </a:stretch>
        </p:blipFill>
        <p:spPr bwMode="auto">
          <a:xfrm>
            <a:off x="2571736" y="4429132"/>
            <a:ext cx="2743201" cy="1657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Παγιδεύονται στα δίχτυα των αλλιευτών </a:t>
            </a:r>
          </a:p>
          <a:p>
            <a:endParaRPr lang="el-GR" dirty="0" smtClean="0"/>
          </a:p>
          <a:p>
            <a:r>
              <a:rPr lang="el-GR" dirty="0" smtClean="0"/>
              <a:t>Είναι στόχος πολλών θηρευτικών ομάδων και εταιρειών</a:t>
            </a:r>
          </a:p>
          <a:p>
            <a:endParaRPr lang="el-GR" dirty="0" smtClean="0"/>
          </a:p>
          <a:p>
            <a:r>
              <a:rPr lang="el-GR" dirty="0" smtClean="0"/>
              <a:t>Κατάποσης απορριμμάτων των ωκεανών </a:t>
            </a:r>
          </a:p>
          <a:p>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 </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Επιπλέον φωτογραφίες</a:t>
            </a:r>
            <a:endParaRPr lang="el-GR" dirty="0"/>
          </a:p>
        </p:txBody>
      </p:sp>
      <p:pic>
        <p:nvPicPr>
          <p:cNvPr id="4" name="3 - Εικόνα" descr="Αποτέλεσμα εικόνας για kareta kareta turtle"/>
          <p:cNvPicPr/>
          <p:nvPr/>
        </p:nvPicPr>
        <p:blipFill>
          <a:blip r:embed="rId2" cstate="email"/>
          <a:srcRect/>
          <a:stretch>
            <a:fillRect/>
          </a:stretch>
        </p:blipFill>
        <p:spPr bwMode="auto">
          <a:xfrm>
            <a:off x="3571868" y="1285860"/>
            <a:ext cx="5274310" cy="2403578"/>
          </a:xfrm>
          <a:prstGeom prst="rect">
            <a:avLst/>
          </a:prstGeom>
          <a:noFill/>
          <a:ln w="9525">
            <a:noFill/>
            <a:miter lim="800000"/>
            <a:headEnd/>
            <a:tailEnd/>
          </a:ln>
        </p:spPr>
      </p:pic>
      <p:pic>
        <p:nvPicPr>
          <p:cNvPr id="5" name="4 - Εικόνα" descr="Αποτέλεσμα εικόνας για kareta kareta turtle"/>
          <p:cNvPicPr/>
          <p:nvPr/>
        </p:nvPicPr>
        <p:blipFill>
          <a:blip r:embed="rId3" cstate="email"/>
          <a:srcRect/>
          <a:stretch>
            <a:fillRect/>
          </a:stretch>
        </p:blipFill>
        <p:spPr bwMode="auto">
          <a:xfrm>
            <a:off x="785786" y="1571612"/>
            <a:ext cx="2071702" cy="1900979"/>
          </a:xfrm>
          <a:prstGeom prst="rect">
            <a:avLst/>
          </a:prstGeom>
          <a:noFill/>
          <a:ln w="9525">
            <a:noFill/>
            <a:miter lim="800000"/>
            <a:headEnd/>
            <a:tailEnd/>
          </a:ln>
        </p:spPr>
      </p:pic>
      <p:pic>
        <p:nvPicPr>
          <p:cNvPr id="6" name="5 - Εικόνα" descr="Αποτέλεσμα εικόνας για kareta kareta turtle"/>
          <p:cNvPicPr/>
          <p:nvPr/>
        </p:nvPicPr>
        <p:blipFill>
          <a:blip r:embed="rId4" cstate="email"/>
          <a:srcRect/>
          <a:stretch>
            <a:fillRect/>
          </a:stretch>
        </p:blipFill>
        <p:spPr bwMode="auto">
          <a:xfrm>
            <a:off x="6000760" y="4214818"/>
            <a:ext cx="2565717" cy="1573817"/>
          </a:xfrm>
          <a:prstGeom prst="rect">
            <a:avLst/>
          </a:prstGeom>
          <a:noFill/>
          <a:ln w="9525">
            <a:noFill/>
            <a:miter lim="800000"/>
            <a:headEnd/>
            <a:tailEnd/>
          </a:ln>
        </p:spPr>
      </p:pic>
      <p:pic>
        <p:nvPicPr>
          <p:cNvPr id="7" name="6 - Εικόνα" descr="Αποτέλεσμα εικόνας για kareta kareta turtle"/>
          <p:cNvPicPr/>
          <p:nvPr/>
        </p:nvPicPr>
        <p:blipFill>
          <a:blip r:embed="rId5" cstate="email"/>
          <a:srcRect/>
          <a:stretch>
            <a:fillRect/>
          </a:stretch>
        </p:blipFill>
        <p:spPr bwMode="auto">
          <a:xfrm>
            <a:off x="1643042" y="4071942"/>
            <a:ext cx="3357568" cy="17859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Βρίσκονται γύρω στ 13-14 είδη στη γη</a:t>
            </a:r>
          </a:p>
          <a:p>
            <a:endParaRPr lang="el-GR" dirty="0" smtClean="0"/>
          </a:p>
          <a:p>
            <a:r>
              <a:rPr lang="el-GR" dirty="0" smtClean="0"/>
              <a:t>Ζουν από 70 έως και 100 έτη </a:t>
            </a:r>
          </a:p>
          <a:p>
            <a:endParaRPr lang="el-GR" dirty="0" smtClean="0"/>
          </a:p>
          <a:p>
            <a:r>
              <a:rPr lang="el-GR" dirty="0" smtClean="0"/>
              <a:t>Έχουν μάζα από 400-1.000 κιλά</a:t>
            </a:r>
            <a:endParaRPr lang="el-GR" dirty="0"/>
          </a:p>
        </p:txBody>
      </p:sp>
      <p:sp>
        <p:nvSpPr>
          <p:cNvPr id="3" name="2 - Τίτλος"/>
          <p:cNvSpPr>
            <a:spLocks noGrp="1"/>
          </p:cNvSpPr>
          <p:nvPr>
            <p:ph type="title"/>
          </p:nvPr>
        </p:nvSpPr>
        <p:spPr/>
        <p:txBody>
          <a:bodyPr>
            <a:normAutofit/>
          </a:bodyPr>
          <a:lstStyle/>
          <a:p>
            <a:r>
              <a:rPr lang="el-GR" sz="2800" i="1" dirty="0" smtClean="0"/>
              <a:t>Ο κροκόδειλος</a:t>
            </a:r>
            <a:endParaRPr lang="el-GR" sz="2800" i="1" dirty="0"/>
          </a:p>
        </p:txBody>
      </p:sp>
      <p:pic>
        <p:nvPicPr>
          <p:cNvPr id="4" name="3 - Εικόνα" descr="Αποτέλεσμα εικόνας για krokodeilos"/>
          <p:cNvPicPr/>
          <p:nvPr/>
        </p:nvPicPr>
        <p:blipFill>
          <a:blip r:embed="rId2" cstate="email"/>
          <a:srcRect/>
          <a:stretch>
            <a:fillRect/>
          </a:stretch>
        </p:blipFill>
        <p:spPr bwMode="auto">
          <a:xfrm>
            <a:off x="5500694" y="4143380"/>
            <a:ext cx="3065783" cy="1791098"/>
          </a:xfrm>
          <a:prstGeom prst="rect">
            <a:avLst/>
          </a:prstGeom>
          <a:noFill/>
          <a:ln w="9525">
            <a:noFill/>
            <a:miter lim="800000"/>
            <a:headEnd/>
            <a:tailEnd/>
          </a:ln>
        </p:spPr>
      </p:pic>
      <p:pic>
        <p:nvPicPr>
          <p:cNvPr id="5" name="4 - Εικόνα" descr="Αποτέλεσμα εικόνας για krokodeilos"/>
          <p:cNvPicPr/>
          <p:nvPr/>
        </p:nvPicPr>
        <p:blipFill>
          <a:blip r:embed="rId3" cstate="email"/>
          <a:srcRect/>
          <a:stretch>
            <a:fillRect/>
          </a:stretch>
        </p:blipFill>
        <p:spPr bwMode="auto">
          <a:xfrm>
            <a:off x="1714480" y="4357694"/>
            <a:ext cx="2571768" cy="14929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800" decel="100000"/>
                                        <p:tgtEl>
                                          <p:spTgt spid="2">
                                            <p:txEl>
                                              <p:pRg st="4" end="4"/>
                                            </p:txEl>
                                          </p:spTgt>
                                        </p:tgtEl>
                                      </p:cBhvr>
                                    </p:animEffect>
                                    <p:anim calcmode="lin" valueType="num">
                                      <p:cBhvr>
                                        <p:cTn id="2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Αλλαγές στη χρήση γης, ρύπανση, κυνήγι και επιδρομές άγριων ζώων </a:t>
            </a:r>
          </a:p>
          <a:p>
            <a:endParaRPr lang="el-GR" dirty="0" smtClean="0"/>
          </a:p>
          <a:p>
            <a:r>
              <a:rPr lang="el-GR" dirty="0" smtClean="0"/>
              <a:t>Απότομες κλιματικές αλλαγές</a:t>
            </a:r>
          </a:p>
          <a:p>
            <a:endParaRPr lang="el-GR" dirty="0" smtClean="0"/>
          </a:p>
          <a:p>
            <a:r>
              <a:rPr lang="el-GR" dirty="0" smtClean="0"/>
              <a:t>Τα είδη αλμυρού νερού</a:t>
            </a:r>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642918"/>
            <a:ext cx="5143536" cy="5929354"/>
          </a:xfrm>
        </p:spPr>
        <p:txBody>
          <a:bodyPr>
            <a:normAutofit/>
          </a:bodyPr>
          <a:lstStyle/>
          <a:p>
            <a:r>
              <a:rPr lang="el-GR" sz="2800" dirty="0" smtClean="0"/>
              <a:t>Ιατροδικαστές που προσπάθησαν να ερμηνεύσουν το φαινόμενο του διατηρημένου πτώματος είπαν πως ίσως και να οφείλεται στο εξής γεγονός: Οι ξηροί άνεμοι του Ειρηνικού σε συνδυασμό με τις υψηλές θερμοκρασίες και τον γεμάτο αλάτι θαλασσινό αέρα, μπορεί και να συνέτειναν στη διατήρηση του πτώματος</a:t>
            </a:r>
            <a:br>
              <a:rPr lang="el-GR" sz="2800" dirty="0" smtClean="0"/>
            </a:br>
            <a:endParaRPr lang="el-GR" dirty="0"/>
          </a:p>
        </p:txBody>
      </p:sp>
      <p:pic>
        <p:nvPicPr>
          <p:cNvPr id="6" name="5 - Εικόνα" descr="20160301__mummy1.jpg"/>
          <p:cNvPicPr>
            <a:picLocks noChangeAspect="1"/>
          </p:cNvPicPr>
          <p:nvPr/>
        </p:nvPicPr>
        <p:blipFill>
          <a:blip r:embed="rId2" cstate="email"/>
          <a:stretch>
            <a:fillRect/>
          </a:stretch>
        </p:blipFill>
        <p:spPr>
          <a:xfrm>
            <a:off x="5500694" y="857232"/>
            <a:ext cx="2786082" cy="4938556"/>
          </a:xfrm>
          <a:prstGeom prst="rect">
            <a:avLst/>
          </a:prstGeom>
        </p:spPr>
      </p:pic>
    </p:spTree>
  </p:cSld>
  <p:clrMapOvr>
    <a:masterClrMapping/>
  </p:clrMapOvr>
  <p:transition>
    <p:wheel spokes="8"/>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sp>
        <p:nvSpPr>
          <p:cNvPr id="8194" name="AutoShape 2"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196" name="AutoShape 4"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198" name="Picture 6" descr="Αποτέλεσμα εικόνας για crocodile"/>
          <p:cNvPicPr>
            <a:picLocks noChangeAspect="1" noChangeArrowheads="1"/>
          </p:cNvPicPr>
          <p:nvPr/>
        </p:nvPicPr>
        <p:blipFill>
          <a:blip r:embed="rId2" cstate="email"/>
          <a:srcRect/>
          <a:stretch>
            <a:fillRect/>
          </a:stretch>
        </p:blipFill>
        <p:spPr bwMode="auto">
          <a:xfrm>
            <a:off x="4714876" y="1357298"/>
            <a:ext cx="3821893" cy="2547929"/>
          </a:xfrm>
          <a:prstGeom prst="rect">
            <a:avLst/>
          </a:prstGeom>
          <a:noFill/>
        </p:spPr>
      </p:pic>
      <p:pic>
        <p:nvPicPr>
          <p:cNvPr id="8200" name="Picture 8" descr="Αποτέλεσμα εικόνας για crocodile"/>
          <p:cNvPicPr>
            <a:picLocks noChangeAspect="1" noChangeArrowheads="1"/>
          </p:cNvPicPr>
          <p:nvPr/>
        </p:nvPicPr>
        <p:blipFill>
          <a:blip r:embed="rId3" cstate="email"/>
          <a:srcRect/>
          <a:stretch>
            <a:fillRect/>
          </a:stretch>
        </p:blipFill>
        <p:spPr bwMode="auto">
          <a:xfrm>
            <a:off x="285720" y="1285860"/>
            <a:ext cx="3803249" cy="2547929"/>
          </a:xfrm>
          <a:prstGeom prst="rect">
            <a:avLst/>
          </a:prstGeom>
          <a:noFill/>
        </p:spPr>
      </p:pic>
      <p:sp>
        <p:nvSpPr>
          <p:cNvPr id="8202" name="AutoShape 10"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04" name="AutoShape 12"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06" name="AutoShape 14"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08" name="AutoShape 16"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13 - Εικόνα" descr="crocodile1.jpg"/>
          <p:cNvPicPr>
            <a:picLocks noChangeAspect="1"/>
          </p:cNvPicPr>
          <p:nvPr/>
        </p:nvPicPr>
        <p:blipFill>
          <a:blip r:embed="rId4" cstate="email"/>
          <a:stretch>
            <a:fillRect/>
          </a:stretch>
        </p:blipFill>
        <p:spPr>
          <a:xfrm>
            <a:off x="2143108" y="4071942"/>
            <a:ext cx="2905516" cy="1938772"/>
          </a:xfrm>
          <a:prstGeom prst="rect">
            <a:avLst/>
          </a:prstGeom>
        </p:spPr>
      </p:pic>
      <p:sp>
        <p:nvSpPr>
          <p:cNvPr id="8210" name="AutoShape 18"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12" name="AutoShape 20" descr="Αποτέλεσμα εικόνας για crocod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 name="16 - Εικόνα" descr="crocodile3.jpg"/>
          <p:cNvPicPr>
            <a:picLocks noChangeAspect="1"/>
          </p:cNvPicPr>
          <p:nvPr/>
        </p:nvPicPr>
        <p:blipFill>
          <a:blip r:embed="rId5" cstate="email"/>
          <a:stretch>
            <a:fillRect/>
          </a:stretch>
        </p:blipFill>
        <p:spPr>
          <a:xfrm>
            <a:off x="5715008" y="4071942"/>
            <a:ext cx="2643206" cy="26432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1000"/>
                                        <p:tgtEl>
                                          <p:spTgt spid="8200"/>
                                        </p:tgtEl>
                                      </p:cBhvr>
                                    </p:animEffect>
                                    <p:anim calcmode="lin" valueType="num">
                                      <p:cBhvr>
                                        <p:cTn id="8" dur="1000" fill="hold"/>
                                        <p:tgtEl>
                                          <p:spTgt spid="8200"/>
                                        </p:tgtEl>
                                        <p:attrNameLst>
                                          <p:attrName>ppt_x</p:attrName>
                                        </p:attrNameLst>
                                      </p:cBhvr>
                                      <p:tavLst>
                                        <p:tav tm="0">
                                          <p:val>
                                            <p:strVal val="#ppt_x"/>
                                          </p:val>
                                        </p:tav>
                                        <p:tav tm="100000">
                                          <p:val>
                                            <p:strVal val="#ppt_x"/>
                                          </p:val>
                                        </p:tav>
                                      </p:tavLst>
                                    </p:anim>
                                    <p:anim calcmode="lin" valueType="num">
                                      <p:cBhvr>
                                        <p:cTn id="9" dur="900" decel="100000" fill="hold"/>
                                        <p:tgtEl>
                                          <p:spTgt spid="820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0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fade">
                                      <p:cBhvr>
                                        <p:cTn id="15" dur="1000"/>
                                        <p:tgtEl>
                                          <p:spTgt spid="8198"/>
                                        </p:tgtEl>
                                      </p:cBhvr>
                                    </p:animEffect>
                                    <p:anim calcmode="lin" valueType="num">
                                      <p:cBhvr>
                                        <p:cTn id="16" dur="1000" fill="hold"/>
                                        <p:tgtEl>
                                          <p:spTgt spid="8198"/>
                                        </p:tgtEl>
                                        <p:attrNameLst>
                                          <p:attrName>ppt_x</p:attrName>
                                        </p:attrNameLst>
                                      </p:cBhvr>
                                      <p:tavLst>
                                        <p:tav tm="0">
                                          <p:val>
                                            <p:strVal val="#ppt_x"/>
                                          </p:val>
                                        </p:tav>
                                        <p:tav tm="100000">
                                          <p:val>
                                            <p:strVal val="#ppt_x"/>
                                          </p:val>
                                        </p:tav>
                                      </p:tavLst>
                                    </p:anim>
                                    <p:anim calcmode="lin" valueType="num">
                                      <p:cBhvr>
                                        <p:cTn id="17" dur="900" decel="100000" fill="hold"/>
                                        <p:tgtEl>
                                          <p:spTgt spid="819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80">
                                          <p:stCondLst>
                                            <p:cond delay="0"/>
                                          </p:stCondLst>
                                        </p:cTn>
                                        <p:tgtEl>
                                          <p:spTgt spid="17"/>
                                        </p:tgtEl>
                                      </p:cBhvr>
                                    </p:animEffect>
                                    <p:anim calcmode="lin" valueType="num">
                                      <p:cBhvr>
                                        <p:cTn id="4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7" dur="26">
                                          <p:stCondLst>
                                            <p:cond delay="650"/>
                                          </p:stCondLst>
                                        </p:cTn>
                                        <p:tgtEl>
                                          <p:spTgt spid="17"/>
                                        </p:tgtEl>
                                      </p:cBhvr>
                                      <p:to x="100000" y="60000"/>
                                    </p:animScale>
                                    <p:animScale>
                                      <p:cBhvr>
                                        <p:cTn id="48" dur="166" decel="50000">
                                          <p:stCondLst>
                                            <p:cond delay="676"/>
                                          </p:stCondLst>
                                        </p:cTn>
                                        <p:tgtEl>
                                          <p:spTgt spid="17"/>
                                        </p:tgtEl>
                                      </p:cBhvr>
                                      <p:to x="100000" y="100000"/>
                                    </p:animScale>
                                    <p:animScale>
                                      <p:cBhvr>
                                        <p:cTn id="49" dur="26">
                                          <p:stCondLst>
                                            <p:cond delay="1312"/>
                                          </p:stCondLst>
                                        </p:cTn>
                                        <p:tgtEl>
                                          <p:spTgt spid="17"/>
                                        </p:tgtEl>
                                      </p:cBhvr>
                                      <p:to x="100000" y="80000"/>
                                    </p:animScale>
                                    <p:animScale>
                                      <p:cBhvr>
                                        <p:cTn id="50" dur="166" decel="50000">
                                          <p:stCondLst>
                                            <p:cond delay="1338"/>
                                          </p:stCondLst>
                                        </p:cTn>
                                        <p:tgtEl>
                                          <p:spTgt spid="17"/>
                                        </p:tgtEl>
                                      </p:cBhvr>
                                      <p:to x="100000" y="100000"/>
                                    </p:animScale>
                                    <p:animScale>
                                      <p:cBhvr>
                                        <p:cTn id="51" dur="26">
                                          <p:stCondLst>
                                            <p:cond delay="1642"/>
                                          </p:stCondLst>
                                        </p:cTn>
                                        <p:tgtEl>
                                          <p:spTgt spid="17"/>
                                        </p:tgtEl>
                                      </p:cBhvr>
                                      <p:to x="100000" y="90000"/>
                                    </p:animScale>
                                    <p:animScale>
                                      <p:cBhvr>
                                        <p:cTn id="52" dur="166" decel="50000">
                                          <p:stCondLst>
                                            <p:cond delay="1668"/>
                                          </p:stCondLst>
                                        </p:cTn>
                                        <p:tgtEl>
                                          <p:spTgt spid="17"/>
                                        </p:tgtEl>
                                      </p:cBhvr>
                                      <p:to x="100000" y="100000"/>
                                    </p:animScale>
                                    <p:animScale>
                                      <p:cBhvr>
                                        <p:cTn id="53" dur="26">
                                          <p:stCondLst>
                                            <p:cond delay="1808"/>
                                          </p:stCondLst>
                                        </p:cTn>
                                        <p:tgtEl>
                                          <p:spTgt spid="17"/>
                                        </p:tgtEl>
                                      </p:cBhvr>
                                      <p:to x="100000" y="95000"/>
                                    </p:animScale>
                                    <p:animScale>
                                      <p:cBhvr>
                                        <p:cTn id="5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sz="2400" dirty="0" smtClean="0"/>
              <a:t>Ονομάζεται αλλιώς και φώκια </a:t>
            </a:r>
            <a:r>
              <a:rPr lang="en-US" sz="2400" dirty="0" smtClean="0"/>
              <a:t>“Monachus Monachus” </a:t>
            </a:r>
            <a:endParaRPr lang="el-GR" sz="2400" dirty="0" smtClean="0"/>
          </a:p>
          <a:p>
            <a:endParaRPr lang="en-US" sz="2400" dirty="0" smtClean="0"/>
          </a:p>
          <a:p>
            <a:r>
              <a:rPr lang="el-GR" sz="2400" dirty="0" smtClean="0"/>
              <a:t>Είναι ένα από τα 6 πιο απειλούμενα υπό εξαφάνιση ζώα</a:t>
            </a:r>
          </a:p>
          <a:p>
            <a:endParaRPr lang="en-US" sz="2400" dirty="0" smtClean="0"/>
          </a:p>
          <a:p>
            <a:r>
              <a:rPr lang="el-GR" sz="2400" dirty="0" smtClean="0"/>
              <a:t>Ζούσαν παλαιότερα σε όλη τη Μεσόγειο, τη Μαύρη Θάλασσα, και τις βορειοδυτικές ακτές της Αφρικανικής ηπείρου</a:t>
            </a:r>
          </a:p>
          <a:p>
            <a:endParaRPr lang="el-GR" dirty="0"/>
          </a:p>
        </p:txBody>
      </p:sp>
      <p:sp>
        <p:nvSpPr>
          <p:cNvPr id="3" name="2 - Τίτλος"/>
          <p:cNvSpPr>
            <a:spLocks noGrp="1"/>
          </p:cNvSpPr>
          <p:nvPr>
            <p:ph type="title"/>
          </p:nvPr>
        </p:nvSpPr>
        <p:spPr/>
        <p:txBody>
          <a:bodyPr>
            <a:normAutofit/>
          </a:bodyPr>
          <a:lstStyle/>
          <a:p>
            <a:r>
              <a:rPr lang="el-GR" sz="2800" i="1" dirty="0" smtClean="0"/>
              <a:t>Η Μεσογειακή Φώκια/Φώκια Γροιλανδίας</a:t>
            </a:r>
            <a:endParaRPr lang="el-GR" sz="2800" i="1" dirty="0"/>
          </a:p>
        </p:txBody>
      </p:sp>
      <p:pic>
        <p:nvPicPr>
          <p:cNvPr id="4" name="3 - Εικόνα" descr="Αποτέλεσμα εικόνας για μεσογειακη φωκια"/>
          <p:cNvPicPr/>
          <p:nvPr/>
        </p:nvPicPr>
        <p:blipFill>
          <a:blip r:embed="rId2" cstate="email"/>
          <a:srcRect/>
          <a:stretch>
            <a:fillRect/>
          </a:stretch>
        </p:blipFill>
        <p:spPr bwMode="auto">
          <a:xfrm>
            <a:off x="6072198" y="4500570"/>
            <a:ext cx="2637155" cy="1527382"/>
          </a:xfrm>
          <a:prstGeom prst="rect">
            <a:avLst/>
          </a:prstGeom>
          <a:noFill/>
          <a:ln w="9525">
            <a:noFill/>
            <a:miter lim="800000"/>
            <a:headEnd/>
            <a:tailEnd/>
          </a:ln>
        </p:spPr>
      </p:pic>
      <p:pic>
        <p:nvPicPr>
          <p:cNvPr id="5" name="4 - Εικόνα" descr="Αποτέλεσμα εικόνας για μεσογειακη φωκια"/>
          <p:cNvPicPr/>
          <p:nvPr/>
        </p:nvPicPr>
        <p:blipFill>
          <a:blip r:embed="rId3" cstate="email"/>
          <a:srcRect/>
          <a:stretch>
            <a:fillRect/>
          </a:stretch>
        </p:blipFill>
        <p:spPr bwMode="auto">
          <a:xfrm>
            <a:off x="2714612" y="4429132"/>
            <a:ext cx="2571768" cy="16822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800" decel="100000"/>
                                        <p:tgtEl>
                                          <p:spTgt spid="2">
                                            <p:txEl>
                                              <p:pRg st="4" end="4"/>
                                            </p:txEl>
                                          </p:spTgt>
                                        </p:tgtEl>
                                      </p:cBhvr>
                                    </p:animEffect>
                                    <p:anim calcmode="lin" valueType="num">
                                      <p:cBhvr>
                                        <p:cTn id="2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900" decel="100000" fill="hold"/>
                                        <p:tgtEl>
                                          <p:spTgt spid="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Κυνηγιούνται για εμπορικούς σκοπούς  (χρησιμοποίηση του δέρματος για ενδύματα και υποδήματα)</a:t>
            </a:r>
          </a:p>
          <a:p>
            <a:endParaRPr lang="el-GR" dirty="0" smtClean="0"/>
          </a:p>
          <a:p>
            <a:r>
              <a:rPr lang="el-GR" dirty="0" smtClean="0"/>
              <a:t>Καταστρέφονται οι βιότοποί τους</a:t>
            </a:r>
          </a:p>
          <a:p>
            <a:endParaRPr lang="el-GR" dirty="0" smtClean="0"/>
          </a:p>
          <a:p>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 </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80">
                                          <p:stCondLst>
                                            <p:cond delay="0"/>
                                          </p:stCondLst>
                                        </p:cTn>
                                        <p:tgtEl>
                                          <p:spTgt spid="2">
                                            <p:txEl>
                                              <p:pRg st="2" end="2"/>
                                            </p:txEl>
                                          </p:spTgt>
                                        </p:tgtEl>
                                      </p:cBhvr>
                                    </p:animEffect>
                                    <p:anim calcmode="lin" valueType="num">
                                      <p:cBhvr>
                                        <p:cTn id="1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2" end="2"/>
                                            </p:txEl>
                                          </p:spTgt>
                                        </p:tgtEl>
                                      </p:cBhvr>
                                      <p:to x="100000" y="60000"/>
                                    </p:animScale>
                                    <p:animScale>
                                      <p:cBhvr>
                                        <p:cTn id="22" dur="166" decel="50000">
                                          <p:stCondLst>
                                            <p:cond delay="676"/>
                                          </p:stCondLst>
                                        </p:cTn>
                                        <p:tgtEl>
                                          <p:spTgt spid="2">
                                            <p:txEl>
                                              <p:pRg st="2" end="2"/>
                                            </p:txEl>
                                          </p:spTgt>
                                        </p:tgtEl>
                                      </p:cBhvr>
                                      <p:to x="100000" y="100000"/>
                                    </p:animScale>
                                    <p:animScale>
                                      <p:cBhvr>
                                        <p:cTn id="23" dur="26">
                                          <p:stCondLst>
                                            <p:cond delay="1312"/>
                                          </p:stCondLst>
                                        </p:cTn>
                                        <p:tgtEl>
                                          <p:spTgt spid="2">
                                            <p:txEl>
                                              <p:pRg st="2" end="2"/>
                                            </p:txEl>
                                          </p:spTgt>
                                        </p:tgtEl>
                                      </p:cBhvr>
                                      <p:to x="100000" y="80000"/>
                                    </p:animScale>
                                    <p:animScale>
                                      <p:cBhvr>
                                        <p:cTn id="24" dur="166" decel="50000">
                                          <p:stCondLst>
                                            <p:cond delay="1338"/>
                                          </p:stCondLst>
                                        </p:cTn>
                                        <p:tgtEl>
                                          <p:spTgt spid="2">
                                            <p:txEl>
                                              <p:pRg st="2" end="2"/>
                                            </p:txEl>
                                          </p:spTgt>
                                        </p:tgtEl>
                                      </p:cBhvr>
                                      <p:to x="100000" y="100000"/>
                                    </p:animScale>
                                    <p:animScale>
                                      <p:cBhvr>
                                        <p:cTn id="25" dur="26">
                                          <p:stCondLst>
                                            <p:cond delay="1642"/>
                                          </p:stCondLst>
                                        </p:cTn>
                                        <p:tgtEl>
                                          <p:spTgt spid="2">
                                            <p:txEl>
                                              <p:pRg st="2" end="2"/>
                                            </p:txEl>
                                          </p:spTgt>
                                        </p:tgtEl>
                                      </p:cBhvr>
                                      <p:to x="100000" y="90000"/>
                                    </p:animScale>
                                    <p:animScale>
                                      <p:cBhvr>
                                        <p:cTn id="26" dur="166" decel="50000">
                                          <p:stCondLst>
                                            <p:cond delay="1668"/>
                                          </p:stCondLst>
                                        </p:cTn>
                                        <p:tgtEl>
                                          <p:spTgt spid="2">
                                            <p:txEl>
                                              <p:pRg st="2" end="2"/>
                                            </p:txEl>
                                          </p:spTgt>
                                        </p:tgtEl>
                                      </p:cBhvr>
                                      <p:to x="100000" y="100000"/>
                                    </p:animScale>
                                    <p:animScale>
                                      <p:cBhvr>
                                        <p:cTn id="27" dur="26">
                                          <p:stCondLst>
                                            <p:cond delay="1808"/>
                                          </p:stCondLst>
                                        </p:cTn>
                                        <p:tgtEl>
                                          <p:spTgt spid="2">
                                            <p:txEl>
                                              <p:pRg st="2" end="2"/>
                                            </p:txEl>
                                          </p:spTgt>
                                        </p:tgtEl>
                                      </p:cBhvr>
                                      <p:to x="100000" y="95000"/>
                                    </p:animScale>
                                    <p:animScale>
                                      <p:cBhvr>
                                        <p:cTn id="2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pic>
        <p:nvPicPr>
          <p:cNvPr id="5122" name="Picture 2" descr="Αποτέλεσμα εικόνας για monachus monachus"/>
          <p:cNvPicPr>
            <a:picLocks noChangeAspect="1" noChangeArrowheads="1"/>
          </p:cNvPicPr>
          <p:nvPr/>
        </p:nvPicPr>
        <p:blipFill>
          <a:blip r:embed="rId2" cstate="email"/>
          <a:srcRect/>
          <a:stretch>
            <a:fillRect/>
          </a:stretch>
        </p:blipFill>
        <p:spPr bwMode="auto">
          <a:xfrm>
            <a:off x="5500694" y="1357298"/>
            <a:ext cx="2928958" cy="1953592"/>
          </a:xfrm>
          <a:prstGeom prst="rect">
            <a:avLst/>
          </a:prstGeom>
          <a:noFill/>
        </p:spPr>
      </p:pic>
      <p:sp>
        <p:nvSpPr>
          <p:cNvPr id="5124" name="AutoShape 4" descr="Αποτέλεσμα εικόνας για monachus monach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6" name="AutoShape 6" descr="Αποτέλεσμα εικόνας για monachus monach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128" name="AutoShape 8" descr="Αποτέλεσμα εικόνας για monachus monach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7 - Εικόνα" descr="fokia1.jpg"/>
          <p:cNvPicPr>
            <a:picLocks noChangeAspect="1"/>
          </p:cNvPicPr>
          <p:nvPr/>
        </p:nvPicPr>
        <p:blipFill>
          <a:blip r:embed="rId3" cstate="email"/>
          <a:stretch>
            <a:fillRect/>
          </a:stretch>
        </p:blipFill>
        <p:spPr>
          <a:xfrm>
            <a:off x="1714480" y="1357298"/>
            <a:ext cx="2231718" cy="1562202"/>
          </a:xfrm>
          <a:prstGeom prst="rect">
            <a:avLst/>
          </a:prstGeom>
        </p:spPr>
      </p:pic>
      <p:pic>
        <p:nvPicPr>
          <p:cNvPr id="9" name="8 - Εικόνα" descr="fokia2.jpg"/>
          <p:cNvPicPr>
            <a:picLocks noChangeAspect="1"/>
          </p:cNvPicPr>
          <p:nvPr/>
        </p:nvPicPr>
        <p:blipFill>
          <a:blip r:embed="rId4" cstate="email"/>
          <a:stretch>
            <a:fillRect/>
          </a:stretch>
        </p:blipFill>
        <p:spPr>
          <a:xfrm>
            <a:off x="571472" y="3286124"/>
            <a:ext cx="3774038" cy="2514090"/>
          </a:xfrm>
          <a:prstGeom prst="rect">
            <a:avLst/>
          </a:prstGeom>
        </p:spPr>
      </p:pic>
      <p:pic>
        <p:nvPicPr>
          <p:cNvPr id="10" name="9 - Εικόνα" descr="fokia3.jpg"/>
          <p:cNvPicPr>
            <a:picLocks noChangeAspect="1"/>
          </p:cNvPicPr>
          <p:nvPr/>
        </p:nvPicPr>
        <p:blipFill>
          <a:blip r:embed="rId5" cstate="email"/>
          <a:stretch>
            <a:fillRect/>
          </a:stretch>
        </p:blipFill>
        <p:spPr>
          <a:xfrm>
            <a:off x="4786314" y="3571876"/>
            <a:ext cx="3995758" cy="2568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1000"/>
                                        <p:tgtEl>
                                          <p:spTgt spid="5122"/>
                                        </p:tgtEl>
                                      </p:cBhvr>
                                    </p:animEffect>
                                    <p:anim calcmode="lin" valueType="num">
                                      <p:cBhvr>
                                        <p:cTn id="16" dur="1000" fill="hold"/>
                                        <p:tgtEl>
                                          <p:spTgt spid="5122"/>
                                        </p:tgtEl>
                                        <p:attrNameLst>
                                          <p:attrName>ppt_x</p:attrName>
                                        </p:attrNameLst>
                                      </p:cBhvr>
                                      <p:tavLst>
                                        <p:tav tm="0">
                                          <p:val>
                                            <p:strVal val="#ppt_x"/>
                                          </p:val>
                                        </p:tav>
                                        <p:tav tm="100000">
                                          <p:val>
                                            <p:strVal val="#ppt_x"/>
                                          </p:val>
                                        </p:tav>
                                      </p:tavLst>
                                    </p:anim>
                                    <p:anim calcmode="lin" valueType="num">
                                      <p:cBhvr>
                                        <p:cTn id="17" dur="900" decel="100000" fill="hold"/>
                                        <p:tgtEl>
                                          <p:spTgt spid="512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Είναι γνωστή και ως </a:t>
            </a:r>
            <a:r>
              <a:rPr lang="en-US" sz="2400" dirty="0" smtClean="0"/>
              <a:t>“</a:t>
            </a:r>
            <a:r>
              <a:rPr lang="el-GR" sz="2400" dirty="0" smtClean="0"/>
              <a:t>Φάλαινα δολοφόνος</a:t>
            </a:r>
            <a:r>
              <a:rPr lang="en-US" sz="2400" dirty="0" smtClean="0"/>
              <a:t>”</a:t>
            </a:r>
          </a:p>
          <a:p>
            <a:endParaRPr lang="en-US" sz="2400" dirty="0" smtClean="0"/>
          </a:p>
          <a:p>
            <a:r>
              <a:rPr lang="el-GR" sz="2400" dirty="0" smtClean="0"/>
              <a:t>Το μεγαλύτερο είδος δελφινιού το οποίο ζει στις παγωμένες περιοχές της Αρκτικής και της Ανταρκτικής μέχρι και τις τροπικές θάλασσες</a:t>
            </a:r>
          </a:p>
          <a:p>
            <a:endParaRPr lang="el-GR" sz="2400" dirty="0" smtClean="0"/>
          </a:p>
          <a:p>
            <a:r>
              <a:rPr lang="el-GR" sz="2400" dirty="0" smtClean="0"/>
              <a:t>Ζουν εδώ και 30 περίπου χρόνια και είναι κορυφαίοι θηρευτές χωρίς φυσικούς εχθρούς</a:t>
            </a:r>
            <a:endParaRPr lang="el-GR" sz="2400" dirty="0"/>
          </a:p>
        </p:txBody>
      </p:sp>
      <p:sp>
        <p:nvSpPr>
          <p:cNvPr id="3" name="2 - Τίτλος"/>
          <p:cNvSpPr>
            <a:spLocks noGrp="1"/>
          </p:cNvSpPr>
          <p:nvPr>
            <p:ph type="title"/>
          </p:nvPr>
        </p:nvSpPr>
        <p:spPr/>
        <p:txBody>
          <a:bodyPr>
            <a:normAutofit/>
          </a:bodyPr>
          <a:lstStyle/>
          <a:p>
            <a:r>
              <a:rPr lang="el-GR" sz="2800" i="1" dirty="0" smtClean="0"/>
              <a:t>Η Φάλαινα Όρκα</a:t>
            </a:r>
            <a:endParaRPr lang="el-GR" sz="2800" i="1" dirty="0"/>
          </a:p>
        </p:txBody>
      </p:sp>
      <p:pic>
        <p:nvPicPr>
          <p:cNvPr id="4" name="3 - Εικόνα" descr="Αποτέλεσμα εικόνας για falaina orka"/>
          <p:cNvPicPr/>
          <p:nvPr/>
        </p:nvPicPr>
        <p:blipFill>
          <a:blip r:embed="rId2" cstate="email"/>
          <a:srcRect/>
          <a:stretch>
            <a:fillRect/>
          </a:stretch>
        </p:blipFill>
        <p:spPr bwMode="auto">
          <a:xfrm>
            <a:off x="5786446" y="4929198"/>
            <a:ext cx="2780031" cy="1546523"/>
          </a:xfrm>
          <a:prstGeom prst="rect">
            <a:avLst/>
          </a:prstGeom>
          <a:noFill/>
          <a:ln w="9525">
            <a:noFill/>
            <a:miter lim="800000"/>
            <a:headEnd/>
            <a:tailEnd/>
          </a:ln>
        </p:spPr>
      </p:pic>
      <p:pic>
        <p:nvPicPr>
          <p:cNvPr id="5" name="4 - Εικόνα" descr="Αποτέλεσμα εικόνας για falaina orka"/>
          <p:cNvPicPr/>
          <p:nvPr/>
        </p:nvPicPr>
        <p:blipFill>
          <a:blip r:embed="rId3" cstate="email"/>
          <a:srcRect/>
          <a:stretch>
            <a:fillRect/>
          </a:stretch>
        </p:blipFill>
        <p:spPr bwMode="auto">
          <a:xfrm>
            <a:off x="3000364" y="5072074"/>
            <a:ext cx="2143140" cy="12002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80">
                                          <p:stCondLst>
                                            <p:cond delay="0"/>
                                          </p:stCondLst>
                                        </p:cTn>
                                        <p:tgtEl>
                                          <p:spTgt spid="2">
                                            <p:txEl>
                                              <p:pRg st="4" end="4"/>
                                            </p:txEl>
                                          </p:spTgt>
                                        </p:tgtEl>
                                      </p:cBhvr>
                                    </p:animEffect>
                                    <p:anim calcmode="lin" valueType="num">
                                      <p:cBhvr>
                                        <p:cTn id="2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xEl>
                                              <p:pRg st="4" end="4"/>
                                            </p:txEl>
                                          </p:spTgt>
                                        </p:tgtEl>
                                      </p:cBhvr>
                                      <p:to x="100000" y="60000"/>
                                    </p:animScale>
                                    <p:animScale>
                                      <p:cBhvr>
                                        <p:cTn id="34" dur="166" decel="50000">
                                          <p:stCondLst>
                                            <p:cond delay="676"/>
                                          </p:stCondLst>
                                        </p:cTn>
                                        <p:tgtEl>
                                          <p:spTgt spid="2">
                                            <p:txEl>
                                              <p:pRg st="4" end="4"/>
                                            </p:txEl>
                                          </p:spTgt>
                                        </p:tgtEl>
                                      </p:cBhvr>
                                      <p:to x="100000" y="100000"/>
                                    </p:animScale>
                                    <p:animScale>
                                      <p:cBhvr>
                                        <p:cTn id="35" dur="26">
                                          <p:stCondLst>
                                            <p:cond delay="1312"/>
                                          </p:stCondLst>
                                        </p:cTn>
                                        <p:tgtEl>
                                          <p:spTgt spid="2">
                                            <p:txEl>
                                              <p:pRg st="4" end="4"/>
                                            </p:txEl>
                                          </p:spTgt>
                                        </p:tgtEl>
                                      </p:cBhvr>
                                      <p:to x="100000" y="80000"/>
                                    </p:animScale>
                                    <p:animScale>
                                      <p:cBhvr>
                                        <p:cTn id="36" dur="166" decel="50000">
                                          <p:stCondLst>
                                            <p:cond delay="1338"/>
                                          </p:stCondLst>
                                        </p:cTn>
                                        <p:tgtEl>
                                          <p:spTgt spid="2">
                                            <p:txEl>
                                              <p:pRg st="4" end="4"/>
                                            </p:txEl>
                                          </p:spTgt>
                                        </p:tgtEl>
                                      </p:cBhvr>
                                      <p:to x="100000" y="100000"/>
                                    </p:animScale>
                                    <p:animScale>
                                      <p:cBhvr>
                                        <p:cTn id="37" dur="26">
                                          <p:stCondLst>
                                            <p:cond delay="1642"/>
                                          </p:stCondLst>
                                        </p:cTn>
                                        <p:tgtEl>
                                          <p:spTgt spid="2">
                                            <p:txEl>
                                              <p:pRg st="4" end="4"/>
                                            </p:txEl>
                                          </p:spTgt>
                                        </p:tgtEl>
                                      </p:cBhvr>
                                      <p:to x="100000" y="90000"/>
                                    </p:animScale>
                                    <p:animScale>
                                      <p:cBhvr>
                                        <p:cTn id="38" dur="166" decel="50000">
                                          <p:stCondLst>
                                            <p:cond delay="1668"/>
                                          </p:stCondLst>
                                        </p:cTn>
                                        <p:tgtEl>
                                          <p:spTgt spid="2">
                                            <p:txEl>
                                              <p:pRg st="4" end="4"/>
                                            </p:txEl>
                                          </p:spTgt>
                                        </p:tgtEl>
                                      </p:cBhvr>
                                      <p:to x="100000" y="100000"/>
                                    </p:animScale>
                                    <p:animScale>
                                      <p:cBhvr>
                                        <p:cTn id="39" dur="26">
                                          <p:stCondLst>
                                            <p:cond delay="1808"/>
                                          </p:stCondLst>
                                        </p:cTn>
                                        <p:tgtEl>
                                          <p:spTgt spid="2">
                                            <p:txEl>
                                              <p:pRg st="4" end="4"/>
                                            </p:txEl>
                                          </p:spTgt>
                                        </p:tgtEl>
                                      </p:cBhvr>
                                      <p:to x="100000" y="95000"/>
                                    </p:animScale>
                                    <p:animScale>
                                      <p:cBhvr>
                                        <p:cTn id="40" dur="166" decel="50000">
                                          <p:stCondLst>
                                            <p:cond delay="1834"/>
                                          </p:stCondLst>
                                        </p:cTn>
                                        <p:tgtEl>
                                          <p:spTgt spid="2">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900" decel="100000" fill="hold"/>
                                        <p:tgtEl>
                                          <p:spTgt spid="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900" decel="100000" fill="hold"/>
                                        <p:tgtEl>
                                          <p:spTgt spid="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Λόγω υπερβολικής αλιείας δεν βρίσκουν τροφή</a:t>
            </a:r>
          </a:p>
          <a:p>
            <a:endParaRPr lang="el-GR" dirty="0" smtClean="0"/>
          </a:p>
          <a:p>
            <a:r>
              <a:rPr lang="el-GR" dirty="0" smtClean="0"/>
              <a:t>Τις πλησιάζουν με βάρκες και εμποδίζουν στο να βρουν τροφή, και χωρίζουν τις μητέρες με τα παιδιά τους</a:t>
            </a:r>
          </a:p>
          <a:p>
            <a:endParaRPr lang="el-GR" dirty="0" smtClean="0"/>
          </a:p>
          <a:p>
            <a:r>
              <a:rPr lang="el-GR" dirty="0" smtClean="0"/>
              <a:t>Η ρύπανση των ωκεανών με χημικά και πετρέλαιο με αποτέλεσμα να τους στερεί το φαγητό </a:t>
            </a:r>
            <a:endParaRPr lang="el-GR" dirty="0"/>
          </a:p>
        </p:txBody>
      </p:sp>
      <p:sp>
        <p:nvSpPr>
          <p:cNvPr id="3" name="2 - Τίτλος"/>
          <p:cNvSpPr>
            <a:spLocks noGrp="1"/>
          </p:cNvSpPr>
          <p:nvPr>
            <p:ph type="title"/>
          </p:nvPr>
        </p:nvSpPr>
        <p:spPr/>
        <p:txBody>
          <a:bodyPr>
            <a:normAutofit/>
          </a:bodyPr>
          <a:lstStyle/>
          <a:p>
            <a:r>
              <a:rPr lang="el-GR" sz="2800" i="1" dirty="0" smtClean="0">
                <a:solidFill>
                  <a:srgbClr val="C00000"/>
                </a:solidFill>
              </a:rPr>
              <a:t>Ο λόγος εξαφάνισής τους</a:t>
            </a:r>
            <a:endParaRPr lang="el-GR" sz="2800"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b="0" i="1" dirty="0" smtClean="0"/>
              <a:t>Επιπλέον φωτογραφίες</a:t>
            </a:r>
            <a:endParaRPr lang="el-GR" b="0" i="1" dirty="0"/>
          </a:p>
        </p:txBody>
      </p:sp>
      <p:pic>
        <p:nvPicPr>
          <p:cNvPr id="4" name="3 - Εικόνα" descr="orca.jpg"/>
          <p:cNvPicPr>
            <a:picLocks noChangeAspect="1"/>
          </p:cNvPicPr>
          <p:nvPr/>
        </p:nvPicPr>
        <p:blipFill>
          <a:blip r:embed="rId2" cstate="email"/>
          <a:stretch>
            <a:fillRect/>
          </a:stretch>
        </p:blipFill>
        <p:spPr>
          <a:xfrm>
            <a:off x="1857356" y="1285860"/>
            <a:ext cx="3357586" cy="1887370"/>
          </a:xfrm>
          <a:prstGeom prst="rect">
            <a:avLst/>
          </a:prstGeom>
        </p:spPr>
      </p:pic>
      <p:pic>
        <p:nvPicPr>
          <p:cNvPr id="5" name="4 - Εικόνα" descr="orca2.jpg"/>
          <p:cNvPicPr>
            <a:picLocks noChangeAspect="1"/>
          </p:cNvPicPr>
          <p:nvPr/>
        </p:nvPicPr>
        <p:blipFill>
          <a:blip r:embed="rId3" cstate="email"/>
          <a:stretch>
            <a:fillRect/>
          </a:stretch>
        </p:blipFill>
        <p:spPr>
          <a:xfrm>
            <a:off x="5072066" y="3857628"/>
            <a:ext cx="3286148" cy="2185422"/>
          </a:xfrm>
          <a:prstGeom prst="rect">
            <a:avLst/>
          </a:prstGeom>
        </p:spPr>
      </p:pic>
      <p:pic>
        <p:nvPicPr>
          <p:cNvPr id="6" name="5 - Εικόνα" descr="orca3.jpg"/>
          <p:cNvPicPr>
            <a:picLocks noChangeAspect="1"/>
          </p:cNvPicPr>
          <p:nvPr/>
        </p:nvPicPr>
        <p:blipFill>
          <a:blip r:embed="rId4"/>
          <a:stretch>
            <a:fillRect/>
          </a:stretch>
        </p:blipFill>
        <p:spPr>
          <a:xfrm>
            <a:off x="357158" y="3429000"/>
            <a:ext cx="4214822" cy="2360300"/>
          </a:xfrm>
          <a:prstGeom prst="rect">
            <a:avLst/>
          </a:prstGeom>
        </p:spPr>
      </p:pic>
      <p:pic>
        <p:nvPicPr>
          <p:cNvPr id="7" name="6 - Εικόνα" descr="orca4.jpg"/>
          <p:cNvPicPr>
            <a:picLocks noChangeAspect="1"/>
          </p:cNvPicPr>
          <p:nvPr/>
        </p:nvPicPr>
        <p:blipFill>
          <a:blip r:embed="rId5" cstate="email"/>
          <a:stretch>
            <a:fillRect/>
          </a:stretch>
        </p:blipFill>
        <p:spPr>
          <a:xfrm>
            <a:off x="5929322" y="1643050"/>
            <a:ext cx="2688205" cy="1787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sz="1800" u="sng" dirty="0" smtClean="0">
                <a:hlinkClick r:id="rId2"/>
              </a:rPr>
              <a:t>http</a:t>
            </a:r>
            <a:r>
              <a:rPr lang="el-GR" sz="1800" u="sng" dirty="0" smtClean="0">
                <a:hlinkClick r:id="rId2"/>
              </a:rPr>
              <a:t>://</a:t>
            </a:r>
            <a:r>
              <a:rPr lang="en-US" sz="1800" u="sng" dirty="0" smtClean="0">
                <a:hlinkClick r:id="rId2"/>
              </a:rPr>
              <a:t>thalassia</a:t>
            </a:r>
            <a:r>
              <a:rPr lang="el-GR" sz="1800" u="sng" dirty="0" smtClean="0">
                <a:hlinkClick r:id="rId2"/>
              </a:rPr>
              <a:t>-</a:t>
            </a:r>
            <a:r>
              <a:rPr lang="en-US" sz="1800" u="sng" dirty="0" err="1" smtClean="0">
                <a:hlinkClick r:id="rId2"/>
              </a:rPr>
              <a:t>zoa</a:t>
            </a:r>
            <a:r>
              <a:rPr lang="el-GR" sz="1800" u="sng" dirty="0" smtClean="0">
                <a:hlinkClick r:id="rId2"/>
              </a:rPr>
              <a:t>-</a:t>
            </a:r>
            <a:r>
              <a:rPr lang="en-US" sz="1800" u="sng" dirty="0" err="1" smtClean="0">
                <a:hlinkClick r:id="rId2"/>
              </a:rPr>
              <a:t>ypo</a:t>
            </a:r>
            <a:r>
              <a:rPr lang="el-GR" sz="1800" u="sng" dirty="0" smtClean="0">
                <a:hlinkClick r:id="rId2"/>
              </a:rPr>
              <a:t>-</a:t>
            </a:r>
            <a:r>
              <a:rPr lang="en-US" sz="1800" u="sng" dirty="0" err="1" smtClean="0">
                <a:hlinkClick r:id="rId2"/>
              </a:rPr>
              <a:t>eksafanisi</a:t>
            </a:r>
            <a:r>
              <a:rPr lang="el-GR" sz="1800" u="sng" dirty="0" smtClean="0">
                <a:hlinkClick r:id="rId2"/>
              </a:rPr>
              <a:t>.</a:t>
            </a:r>
            <a:r>
              <a:rPr lang="en-US" sz="1800" u="sng" dirty="0" err="1" smtClean="0">
                <a:hlinkClick r:id="rId2"/>
              </a:rPr>
              <a:t>blogspot</a:t>
            </a:r>
            <a:r>
              <a:rPr lang="el-GR" sz="1800" u="sng" dirty="0" smtClean="0">
                <a:hlinkClick r:id="rId2"/>
              </a:rPr>
              <a:t>.</a:t>
            </a:r>
            <a:r>
              <a:rPr lang="en-US" sz="1800" u="sng" dirty="0" err="1" smtClean="0">
                <a:hlinkClick r:id="rId2"/>
              </a:rPr>
              <a:t>gr</a:t>
            </a:r>
            <a:r>
              <a:rPr lang="el-GR" sz="1800" u="sng" dirty="0" smtClean="0">
                <a:hlinkClick r:id="rId2"/>
              </a:rPr>
              <a:t>/</a:t>
            </a:r>
            <a:endParaRPr lang="el-GR" sz="1800" dirty="0" smtClean="0"/>
          </a:p>
          <a:p>
            <a:r>
              <a:rPr lang="el-GR" sz="1800" u="sng" dirty="0" smtClean="0">
                <a:hlinkClick r:id="rId3"/>
              </a:rPr>
              <a:t>http://karvouno.com/2013/02/08/163</a:t>
            </a:r>
            <a:endParaRPr lang="el-GR" sz="1800" u="sng" dirty="0" smtClean="0"/>
          </a:p>
          <a:p>
            <a:r>
              <a:rPr lang="en-US" sz="1800" u="sng" dirty="0" smtClean="0">
                <a:hlinkClick r:id="rId4"/>
              </a:rPr>
              <a:t>http</a:t>
            </a:r>
            <a:r>
              <a:rPr lang="el-GR" sz="1800" u="sng" dirty="0" smtClean="0">
                <a:hlinkClick r:id="rId4"/>
              </a:rPr>
              <a:t>://</a:t>
            </a:r>
            <a:r>
              <a:rPr lang="en-US" sz="1800" u="sng" dirty="0" smtClean="0">
                <a:hlinkClick r:id="rId4"/>
              </a:rPr>
              <a:t>www</a:t>
            </a:r>
            <a:r>
              <a:rPr lang="el-GR" sz="1800" u="sng" dirty="0" smtClean="0">
                <a:hlinkClick r:id="rId4"/>
              </a:rPr>
              <a:t>.</a:t>
            </a:r>
            <a:r>
              <a:rPr lang="en-US" sz="1800" u="sng" dirty="0" err="1" smtClean="0">
                <a:hlinkClick r:id="rId4"/>
              </a:rPr>
              <a:t>miclub</a:t>
            </a:r>
            <a:r>
              <a:rPr lang="el-GR" sz="1800" u="sng" dirty="0" smtClean="0">
                <a:hlinkClick r:id="rId4"/>
              </a:rPr>
              <a:t>.</a:t>
            </a:r>
            <a:r>
              <a:rPr lang="en-US" sz="1800" u="sng" dirty="0" err="1" smtClean="0">
                <a:hlinkClick r:id="rId4"/>
              </a:rPr>
              <a:t>gr</a:t>
            </a:r>
            <a:r>
              <a:rPr lang="el-GR" sz="1800" u="sng" dirty="0" smtClean="0">
                <a:hlinkClick r:id="rId4"/>
              </a:rPr>
              <a:t>/</a:t>
            </a:r>
            <a:r>
              <a:rPr lang="en-US" sz="1800" u="sng" dirty="0" smtClean="0">
                <a:hlinkClick r:id="rId4"/>
              </a:rPr>
              <a:t>index</a:t>
            </a:r>
            <a:r>
              <a:rPr lang="el-GR" sz="1800" u="sng" dirty="0" smtClean="0">
                <a:hlinkClick r:id="rId4"/>
              </a:rPr>
              <a:t>.</a:t>
            </a:r>
            <a:r>
              <a:rPr lang="en-US" sz="1800" u="sng" dirty="0" err="1" smtClean="0">
                <a:hlinkClick r:id="rId4"/>
              </a:rPr>
              <a:t>php</a:t>
            </a:r>
            <a:r>
              <a:rPr lang="el-GR" sz="1800" u="sng" dirty="0" smtClean="0">
                <a:hlinkClick r:id="rId4"/>
              </a:rPr>
              <a:t>/2010-04-02-16-47-05/39-2010-04-02-16-33-56/433-2013-06-12-14-06-40</a:t>
            </a:r>
            <a:r>
              <a:rPr lang="el-GR" sz="1800" dirty="0" smtClean="0"/>
              <a:t> </a:t>
            </a:r>
          </a:p>
          <a:p>
            <a:r>
              <a:rPr lang="el-GR" sz="1800" u="sng" dirty="0" smtClean="0">
                <a:hlinkClick r:id="rId5"/>
              </a:rPr>
              <a:t>http://www.mixanitouxronou.gr/o-angelos-to-spanio-roz-delfini-pou-paschi-apo-almpinismo-ke-zi-echmaloto-stin-iaponia-ta-roz-delfinia-tou-amazoniou-pou-kokkinizoun-otan-ntreponte-vinteo/</a:t>
            </a:r>
            <a:endParaRPr lang="el-GR" sz="1800" u="sng" dirty="0" smtClean="0"/>
          </a:p>
          <a:p>
            <a:r>
              <a:rPr lang="el-GR" sz="1800" u="sng" dirty="0" smtClean="0">
                <a:hlinkClick r:id="rId6"/>
              </a:rPr>
              <a:t>https://8agdimitriou.wikispaces.com/file/view/%CE%A7%CE%95%CE%9B%CE%A9%CE%9D%CE%91+%CE%9A%CE%91%CE%A1%CE%95%CE%A4%CE%91+%CE%9A%CE%91%CE%A1%CE%95%CE%A4%CE%91.pdf</a:t>
            </a:r>
            <a:endParaRPr lang="el-GR" sz="1800" u="sng" dirty="0" smtClean="0"/>
          </a:p>
          <a:p>
            <a:r>
              <a:rPr lang="el-GR" sz="1800" u="sng" dirty="0" smtClean="0">
                <a:hlinkClick r:id="rId7"/>
              </a:rPr>
              <a:t>http://www.naftemporiki.gr/story/1002556/oi-misoi-krokodeiloi-tou-planiti-apeilountai-me-eksafanisi</a:t>
            </a:r>
            <a:endParaRPr lang="el-GR" sz="1800" dirty="0" smtClean="0"/>
          </a:p>
          <a:p>
            <a:r>
              <a:rPr lang="el-GR" sz="1800" u="sng" dirty="0" smtClean="0">
                <a:hlinkClick r:id="rId8"/>
              </a:rPr>
              <a:t>https://zwakia.blogspot.com/2009/11/monachus-monachus.html</a:t>
            </a:r>
            <a:endParaRPr lang="el-GR" sz="1800" dirty="0" smtClean="0"/>
          </a:p>
          <a:p>
            <a:r>
              <a:rPr lang="el-GR" sz="1800" u="sng" dirty="0" smtClean="0">
                <a:hlinkClick r:id="rId9"/>
              </a:rPr>
              <a:t>http://slideplayer.gr/slide/6049861/</a:t>
            </a:r>
            <a:endParaRPr lang="el-GR" sz="1800" dirty="0" smtClean="0"/>
          </a:p>
          <a:p>
            <a:endParaRPr lang="el-GR" sz="1600" u="sng" dirty="0" smtClean="0"/>
          </a:p>
          <a:p>
            <a:pPr>
              <a:buNone/>
            </a:pPr>
            <a:endParaRPr lang="el-GR" dirty="0" smtClean="0"/>
          </a:p>
          <a:p>
            <a:endParaRPr lang="el-GR" dirty="0"/>
          </a:p>
        </p:txBody>
      </p:sp>
      <p:sp>
        <p:nvSpPr>
          <p:cNvPr id="3" name="2 - Τίτλος"/>
          <p:cNvSpPr>
            <a:spLocks noGrp="1"/>
          </p:cNvSpPr>
          <p:nvPr>
            <p:ph type="title"/>
          </p:nvPr>
        </p:nvSpPr>
        <p:spPr/>
        <p:txBody>
          <a:bodyPr>
            <a:normAutofit/>
          </a:bodyPr>
          <a:lstStyle/>
          <a:p>
            <a:pPr algn="ctr"/>
            <a:r>
              <a:rPr lang="el-GR" sz="2800" i="1" dirty="0" smtClean="0"/>
              <a:t>Βιβλιογραφία - </a:t>
            </a:r>
            <a:r>
              <a:rPr lang="el-GR" sz="2800" i="1" dirty="0" err="1" smtClean="0"/>
              <a:t>Δικτυογραφία</a:t>
            </a:r>
            <a:endParaRPr lang="el-GR" sz="2800" i="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976" y="571480"/>
            <a:ext cx="6929486" cy="5643602"/>
          </a:xfrm>
        </p:spPr>
        <p:txBody>
          <a:bodyPr>
            <a:normAutofit fontScale="40000" lnSpcReduction="20000"/>
          </a:bodyPr>
          <a:lstStyle/>
          <a:p>
            <a:pPr>
              <a:buFont typeface="Wingdings" pitchFamily="2" charset="2"/>
              <a:buChar char="v"/>
            </a:pPr>
            <a:r>
              <a:rPr lang="en-US" sz="3500" b="1" dirty="0" smtClean="0">
                <a:solidFill>
                  <a:schemeClr val="tx1"/>
                </a:solidFill>
                <a:hlinkClick r:id="rId3"/>
              </a:rPr>
              <a:t>http://www.iefimerida.gr/news/375193/nasa-mia-megali-pigi-thermotitas-lionei-apo-kato-toys-pagoys-tis-antarktikis</a:t>
            </a:r>
            <a:endParaRPr lang="en-US" sz="3500" b="1" dirty="0" smtClean="0">
              <a:solidFill>
                <a:schemeClr val="tx1"/>
              </a:solidFill>
            </a:endParaRPr>
          </a:p>
          <a:p>
            <a:pPr>
              <a:buFont typeface="Wingdings" pitchFamily="2" charset="2"/>
              <a:buChar char="v"/>
            </a:pPr>
            <a:r>
              <a:rPr lang="en-US" sz="3500" b="1" dirty="0" smtClean="0">
                <a:solidFill>
                  <a:schemeClr val="tx1"/>
                </a:solidFill>
                <a:hlinkClick r:id="rId4"/>
              </a:rPr>
              <a:t>http://www.protothema.gr/environment/article/676915/sos-apo-tous-epistimones-to-liosimo-ton-pagon-tha-xupnisei-ious-ekatommurion-eton/</a:t>
            </a:r>
            <a:endParaRPr lang="en-US" sz="3500" b="1" dirty="0" smtClean="0">
              <a:solidFill>
                <a:schemeClr val="tx1"/>
              </a:solidFill>
            </a:endParaRPr>
          </a:p>
          <a:p>
            <a:pPr>
              <a:buFont typeface="Wingdings" pitchFamily="2" charset="2"/>
              <a:buChar char="v"/>
            </a:pPr>
            <a:r>
              <a:rPr lang="en-US" sz="3500" b="1" dirty="0" smtClean="0">
                <a:solidFill>
                  <a:schemeClr val="tx1"/>
                </a:solidFill>
                <a:hlinkClick r:id="rId5"/>
              </a:rPr>
              <a:t>http://www.iefimerida.gr/news/119535/%CF%84%CE%BF</a:t>
            </a:r>
            <a:endParaRPr lang="el-GR" sz="3500" b="1" dirty="0" smtClean="0">
              <a:solidFill>
                <a:schemeClr val="tx1"/>
              </a:solidFill>
            </a:endParaRPr>
          </a:p>
          <a:p>
            <a:pPr>
              <a:buFont typeface="Wingdings" pitchFamily="2" charset="2"/>
              <a:buChar char="v"/>
            </a:pPr>
            <a:r>
              <a:rPr lang="en-US" sz="3500" b="1" dirty="0" smtClean="0">
                <a:solidFill>
                  <a:schemeClr val="tx1"/>
                </a:solidFill>
                <a:hlinkClick r:id="rId6"/>
              </a:rPr>
              <a:t>http://www.newsbomb.gr/tags/tag/52930/liwsimo-pagwn</a:t>
            </a:r>
            <a:endParaRPr lang="el-GR" sz="3500" b="1" dirty="0" smtClean="0">
              <a:solidFill>
                <a:schemeClr val="tx1"/>
              </a:solidFill>
            </a:endParaRPr>
          </a:p>
          <a:p>
            <a:pPr>
              <a:buFont typeface="Wingdings" pitchFamily="2" charset="2"/>
              <a:buChar char="v"/>
            </a:pPr>
            <a:r>
              <a:rPr lang="en-US" sz="3500" b="1" dirty="0" smtClean="0">
                <a:solidFill>
                  <a:schemeClr val="tx1"/>
                </a:solidFill>
                <a:hlinkClick r:id="rId7"/>
              </a:rPr>
              <a:t>http://coolweb.gr/ti-simbei-an-liosoun-pagoi/</a:t>
            </a:r>
            <a:endParaRPr lang="el-GR" sz="3500" b="1" dirty="0" smtClean="0">
              <a:solidFill>
                <a:schemeClr val="tx1"/>
              </a:solidFill>
            </a:endParaRPr>
          </a:p>
          <a:p>
            <a:pPr>
              <a:buFont typeface="Wingdings" pitchFamily="2" charset="2"/>
              <a:buChar char="v"/>
            </a:pPr>
            <a:r>
              <a:rPr lang="el-GR" sz="3500" b="1" dirty="0" smtClean="0">
                <a:solidFill>
                  <a:schemeClr val="tx1"/>
                </a:solidFill>
              </a:rPr>
              <a:t> </a:t>
            </a:r>
            <a:r>
              <a:rPr lang="en-US" sz="3500" b="1" dirty="0" smtClean="0">
                <a:solidFill>
                  <a:schemeClr val="tx1"/>
                </a:solidFill>
                <a:hlinkClick r:id="rId8"/>
              </a:rPr>
              <a:t>http://www.iefimerida.gr/news/129458/%CF%84%CE%B9-%CE%B8%CE%B1-%CF%83%CF%85%CE%BC%CE%B2%CE%B5%CE%AF-%CE%B1%CE%BD-%</a:t>
            </a:r>
            <a:endParaRPr lang="el-GR" sz="3500" b="1" dirty="0" smtClean="0">
              <a:solidFill>
                <a:schemeClr val="tx1"/>
              </a:solidFill>
            </a:endParaRPr>
          </a:p>
          <a:p>
            <a:pPr>
              <a:buFont typeface="Wingdings" pitchFamily="2" charset="2"/>
              <a:buChar char="v"/>
            </a:pPr>
            <a:r>
              <a:rPr lang="el-GR" sz="3500" u="sng" dirty="0" smtClean="0">
                <a:solidFill>
                  <a:schemeClr val="tx1"/>
                </a:solidFill>
                <a:hlinkClick r:id="rId9"/>
              </a:rPr>
              <a:t>Το λιώσιμο των πάγων: ένα ανησυχητικό φαινόμενο » Power Politics</a:t>
            </a:r>
            <a:endParaRPr lang="el-GR" sz="3500" dirty="0" smtClean="0">
              <a:solidFill>
                <a:schemeClr val="tx1"/>
              </a:solidFill>
            </a:endParaRPr>
          </a:p>
          <a:p>
            <a:pPr>
              <a:buFont typeface="Wingdings" pitchFamily="2" charset="2"/>
              <a:buChar char="v"/>
            </a:pPr>
            <a:r>
              <a:rPr lang="en-US" sz="3500" b="1" dirty="0" smtClean="0">
                <a:solidFill>
                  <a:schemeClr val="tx1"/>
                </a:solidFill>
                <a:hlinkClick r:id="rId10"/>
              </a:rPr>
              <a:t>http://www.iefimerida.gr/news/350590/poies-periohes-tis-elladas-tha-exafanistoyn-liosoyn-oi-pagoi-eikone</a:t>
            </a:r>
            <a:endParaRPr lang="el-GR" sz="3500" b="1" dirty="0" smtClean="0">
              <a:solidFill>
                <a:schemeClr val="tx1"/>
              </a:solidFill>
            </a:endParaRPr>
          </a:p>
          <a:p>
            <a:pPr>
              <a:buFont typeface="Wingdings" pitchFamily="2" charset="2"/>
              <a:buChar char="v"/>
            </a:pPr>
            <a:r>
              <a:rPr lang="en-US" sz="3500" b="1" dirty="0" smtClean="0">
                <a:solidFill>
                  <a:schemeClr val="tx1"/>
                </a:solidFill>
                <a:hlinkClick r:id="rId11"/>
              </a:rPr>
              <a:t>http://www.boro.gr/33714/ti-tha-symvei-sthn-ellada-an-liwsoyn-oi-pagoi-kane-klik-kai-tha-dei</a:t>
            </a:r>
            <a:endParaRPr lang="el-GR" sz="3500" b="1" dirty="0" smtClean="0">
              <a:solidFill>
                <a:schemeClr val="tx1"/>
              </a:solidFill>
            </a:endParaRPr>
          </a:p>
          <a:p>
            <a:pPr>
              <a:buFont typeface="Wingdings" pitchFamily="2" charset="2"/>
              <a:buChar char="v"/>
            </a:pPr>
            <a:r>
              <a:rPr lang="en-US" sz="3500" b="1" dirty="0" smtClean="0">
                <a:solidFill>
                  <a:schemeClr val="tx1"/>
                </a:solidFill>
                <a:hlinkClick r:id="rId12"/>
              </a:rPr>
              <a:t>http://www.tanea.gr/news/science-technology/article/5052275/akoma-ki-an-liwsoyn-oloi-oi-pagoi-ths-ghs-to-7013-m-x-h-ellada-tha-epipleei</a:t>
            </a:r>
            <a:endParaRPr lang="el-GR" sz="3500" b="1" dirty="0" smtClean="0">
              <a:solidFill>
                <a:schemeClr val="tx1"/>
              </a:solidFill>
            </a:endParaRPr>
          </a:p>
          <a:p>
            <a:pPr>
              <a:buFont typeface="Wingdings" pitchFamily="2" charset="2"/>
              <a:buChar char="v"/>
            </a:pPr>
            <a:r>
              <a:rPr lang="en-US" sz="3500" b="1" dirty="0" smtClean="0">
                <a:solidFill>
                  <a:schemeClr val="tx1"/>
                </a:solidFill>
                <a:hlinkClick r:id="rId13"/>
              </a:rPr>
              <a:t>http://www.cnn.gr/news/perivallon/story/111901/proeidopoiisi-anodos-tis-thermokrasias-kata-2-vathmoys-tha-epideinosei-tis-xirasie</a:t>
            </a:r>
            <a:r>
              <a:rPr lang="el-GR" sz="3500" b="1" dirty="0" smtClean="0">
                <a:solidFill>
                  <a:schemeClr val="tx1"/>
                </a:solidFill>
              </a:rPr>
              <a:t> </a:t>
            </a:r>
          </a:p>
          <a:p>
            <a:pPr>
              <a:buFont typeface="Wingdings" pitchFamily="2" charset="2"/>
              <a:buChar char="v"/>
            </a:pPr>
            <a:r>
              <a:rPr lang="en-US" sz="3500" b="1" dirty="0" smtClean="0">
                <a:solidFill>
                  <a:schemeClr val="tx1"/>
                </a:solidFill>
                <a:hlinkClick r:id="rId14"/>
              </a:rPr>
              <a:t>http://www.mixanitouxronou.gr/apokosma-plasmata-apokalyfthikan-me-to-liosimo-ton-pagon-sti-siviria-provlima-i-yperthermansi-tou-planiti-anisyxoun-oi-epistimones-gia-epanemfanisi-vaktirion-ki-astheneion-pou-eixan-eksafanistei</a:t>
            </a:r>
            <a:r>
              <a:rPr lang="el-GR" sz="3500" b="1" dirty="0" smtClean="0">
                <a:solidFill>
                  <a:schemeClr val="tx1"/>
                </a:solidFill>
              </a:rPr>
              <a:t> </a:t>
            </a:r>
          </a:p>
          <a:p>
            <a:pPr>
              <a:buFont typeface="Wingdings" pitchFamily="2" charset="2"/>
              <a:buChar char="v"/>
            </a:pPr>
            <a:endParaRPr lang="el-GR" b="1" dirty="0" smtClean="0"/>
          </a:p>
          <a:p>
            <a:endParaRPr lang="el-GR" b="1" dirty="0" smtClean="0"/>
          </a:p>
          <a:p>
            <a:pPr>
              <a:buFont typeface="Wingdings" pitchFamily="2" charset="2"/>
              <a:buChar char="v"/>
            </a:pPr>
            <a:endParaRPr lang="el-GR" b="1" dirty="0" smtClean="0"/>
          </a:p>
          <a:p>
            <a:pPr>
              <a:buFont typeface="Wingdings" pitchFamily="2" charset="2"/>
              <a:buChar char="v"/>
            </a:pPr>
            <a:endParaRPr lang="el-GR" b="1" dirty="0" smtClean="0"/>
          </a:p>
          <a:p>
            <a:pPr>
              <a:buFont typeface="Wingdings" pitchFamily="2" charset="2"/>
              <a:buChar char="v"/>
            </a:pPr>
            <a:endParaRPr lang="el-GR" b="1" dirty="0"/>
          </a:p>
        </p:txBody>
      </p:sp>
    </p:spTree>
  </p:cSld>
  <p:clrMapOvr>
    <a:masterClrMapping/>
  </p:clrMapOvr>
  <p:transition>
    <p:strips dir="l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00042"/>
            <a:ext cx="8329642" cy="5929354"/>
          </a:xfrm>
        </p:spPr>
        <p:txBody>
          <a:bodyPr>
            <a:normAutofit fontScale="77500" lnSpcReduction="20000"/>
          </a:bodyPr>
          <a:lstStyle/>
          <a:p>
            <a:r>
              <a:rPr lang="el-GR" dirty="0" smtClean="0"/>
              <a:t>1.http://www.pontos-news.gr/article/8688/ta-alyta-mystiria-ton-okeanon</a:t>
            </a:r>
          </a:p>
          <a:p>
            <a:r>
              <a:rPr lang="el-GR" dirty="0" smtClean="0"/>
              <a:t>2.https://www.newsbeast.gr/world/arthro/215204/kala-krummena-mustika-sta-vathi-ton-okeanon</a:t>
            </a:r>
          </a:p>
          <a:p>
            <a:r>
              <a:rPr lang="el-GR" dirty="0" smtClean="0"/>
              <a:t>3.http://www.clickatlife.gr/taksidi/story/16121</a:t>
            </a:r>
          </a:p>
          <a:p>
            <a:r>
              <a:rPr lang="el-GR" dirty="0" smtClean="0"/>
              <a:t>4. http://www.dimokratianews.gr/content/1790/καλά- κρυμμένα-μυστικά-στα-βάθη-των-ωκεανών</a:t>
            </a:r>
          </a:p>
          <a:p>
            <a:r>
              <a:rPr lang="el-GR" dirty="0" smtClean="0"/>
              <a:t>5.https://el.wikipedia.org/wiki/https://el.wikipedia.org/wiki/%CE%91%CF%84%CE%BB%CE%B1%CE%BD%CF%84%CE%AF%CE%B4%CE%B1</a:t>
            </a:r>
          </a:p>
          <a:p>
            <a:r>
              <a:rPr lang="el-GR" dirty="0" smtClean="0"/>
              <a:t>6.http://www.mixanitouxronou.gr/to-mistirio-me-ti-moumia-pou-vrethike-meta-apo-8-chronia-mesa-se-exafanismeno-istioploiko-ston-iriniko-sti-thesi-tou-asirmatisti-vrethike-moumiopiimeno-to-ptoma-enos-germanou-pou-prospathouse-na-stil/</a:t>
            </a:r>
          </a:p>
          <a:p>
            <a:r>
              <a:rPr lang="el-GR" dirty="0" smtClean="0"/>
              <a:t>7.https://el.wikipedia.org/wiki/%CE%A0%CE%B1%CE%BB%CE%B9%CF%81%CF%81%CE%BF%CE%B9%CE%B1%CE%BA%CE%AE_%CE%B4%CE%AF%CE%BD%CE%B7</a:t>
            </a:r>
          </a:p>
          <a:p>
            <a:r>
              <a:rPr lang="el-GR" dirty="0" smtClean="0"/>
              <a:t>8.</a:t>
            </a:r>
            <a:r>
              <a:rPr lang="en-US" dirty="0" smtClean="0"/>
              <a:t> </a:t>
            </a:r>
            <a:r>
              <a:rPr lang="en-US" dirty="0" smtClean="0">
                <a:hlinkClick r:id="rId2"/>
              </a:rPr>
              <a:t>http://www.iefimerida.gr/news/198333/oi-mayres-trypes-tis-thalassas-aytes-einai-oi-megalyteres-royfihtres-ston-kosmo</a:t>
            </a:r>
            <a:endParaRPr lang="el-GR" dirty="0" smtClean="0"/>
          </a:p>
          <a:p>
            <a:r>
              <a:rPr lang="el-GR" dirty="0" smtClean="0"/>
              <a:t>9.</a:t>
            </a:r>
            <a:r>
              <a:rPr lang="en-US" dirty="0" smtClean="0"/>
              <a:t> http://www.lifo.gr/now/tech_science/105154</a:t>
            </a:r>
            <a:endParaRPr lang="el-GR" dirty="0" smtClean="0"/>
          </a:p>
          <a:p>
            <a:endParaRPr lang="el-GR" dirty="0" smtClean="0"/>
          </a:p>
          <a:p>
            <a:endParaRPr lang="el-GR" dirty="0" smtClean="0"/>
          </a:p>
          <a:p>
            <a:endParaRPr lang="el-GR" dirty="0"/>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071546"/>
            <a:ext cx="8429684" cy="3357586"/>
          </a:xfrm>
        </p:spPr>
        <p:txBody>
          <a:bodyPr>
            <a:normAutofit lnSpcReduction="10000"/>
          </a:bodyPr>
          <a:lstStyle/>
          <a:p>
            <a:r>
              <a:rPr lang="el-GR" sz="2400" dirty="0" smtClean="0">
                <a:latin typeface="+mj-lt"/>
                <a:cs typeface="Tahoma" pitchFamily="34" charset="0"/>
              </a:rPr>
              <a:t>Το μυστήριο της Ατλαντίδος αποτελεί τον πιο πολυσυζητημένο ίσως μύθο με αμέτρητα αναπάντητα ερωτήματα. Κανείς ωστόσο δεν μπορεί να αποδείξει ότι υπήρξε και πού ακριβώς βρισκόταν. Παρόλα αυτά, ορισμένοι επιστήμονες υποστηρίζουν ότι η καταστροφή του Μινωικού πολιτισμού και της αρχαίας Θήρας ταυτίζεται με τη χαμένη Ατλαντίδα . Παρόλα αυτά, η θεωρία για την ηφαιστειακή καταστροφή της Σαντορίνης εξακολουθεί να βασίζεται σε πραγματικές πηγές που θυμίζουν τον «Πλατωνικό Λόγο».</a:t>
            </a:r>
            <a:endParaRPr lang="el-GR" sz="2400" dirty="0">
              <a:latin typeface="+mj-lt"/>
              <a:cs typeface="Tahoma" pitchFamily="34" charset="0"/>
            </a:endParaRPr>
          </a:p>
        </p:txBody>
      </p:sp>
      <p:sp>
        <p:nvSpPr>
          <p:cNvPr id="2" name="1 - Τίτλος"/>
          <p:cNvSpPr>
            <a:spLocks noGrp="1"/>
          </p:cNvSpPr>
          <p:nvPr>
            <p:ph type="title"/>
          </p:nvPr>
        </p:nvSpPr>
        <p:spPr>
          <a:xfrm>
            <a:off x="428596" y="214290"/>
            <a:ext cx="8229600" cy="857232"/>
          </a:xfrm>
        </p:spPr>
        <p:txBody>
          <a:bodyPr>
            <a:normAutofit/>
          </a:bodyPr>
          <a:lstStyle/>
          <a:p>
            <a:pPr algn="ctr"/>
            <a:r>
              <a:rPr lang="el-GR" sz="4800" dirty="0" smtClean="0"/>
              <a:t>Η χαμένη Ατλαντίδα</a:t>
            </a:r>
            <a:endParaRPr lang="el-GR" sz="4800" dirty="0"/>
          </a:p>
        </p:txBody>
      </p:sp>
      <p:pic>
        <p:nvPicPr>
          <p:cNvPr id="5" name="4 - Εικόνα" descr="U8LUA-410167-Full-Image_GalleryBackground-en-US-1482273989454._RI_SX940_.jpg"/>
          <p:cNvPicPr>
            <a:picLocks noChangeAspect="1"/>
          </p:cNvPicPr>
          <p:nvPr/>
        </p:nvPicPr>
        <p:blipFill>
          <a:blip r:embed="rId2" cstate="email"/>
          <a:stretch>
            <a:fillRect/>
          </a:stretch>
        </p:blipFill>
        <p:spPr>
          <a:xfrm>
            <a:off x="4572000" y="4143380"/>
            <a:ext cx="3935167" cy="2214578"/>
          </a:xfrm>
          <a:prstGeom prst="rect">
            <a:avLst/>
          </a:prstGeom>
        </p:spPr>
      </p:pic>
      <p:pic>
        <p:nvPicPr>
          <p:cNvPr id="6" name="5 - Εικόνα" descr="download.jpg"/>
          <p:cNvPicPr>
            <a:picLocks noChangeAspect="1"/>
          </p:cNvPicPr>
          <p:nvPr/>
        </p:nvPicPr>
        <p:blipFill>
          <a:blip r:embed="rId3"/>
          <a:stretch>
            <a:fillRect/>
          </a:stretch>
        </p:blipFill>
        <p:spPr>
          <a:xfrm>
            <a:off x="714348" y="4143380"/>
            <a:ext cx="3598690" cy="2214578"/>
          </a:xfrm>
          <a:prstGeom prst="rect">
            <a:avLst/>
          </a:prstGeom>
        </p:spPr>
      </p:pic>
    </p:spTree>
  </p:cSld>
  <p:clrMapOvr>
    <a:masterClrMapping/>
  </p:clrMapOvr>
  <p:transition>
    <p:checke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βυθος.jpg"/>
          <p:cNvPicPr>
            <a:picLocks noChangeAspect="1"/>
          </p:cNvPicPr>
          <p:nvPr/>
        </p:nvPicPr>
        <p:blipFill>
          <a:blip r:embed="rId2"/>
          <a:stretch>
            <a:fillRect/>
          </a:stretch>
        </p:blipFill>
        <p:spPr>
          <a:xfrm>
            <a:off x="0" y="0"/>
            <a:ext cx="9144000" cy="6858000"/>
          </a:xfrm>
          <a:prstGeom prst="rect">
            <a:avLst/>
          </a:prstGeom>
        </p:spPr>
      </p:pic>
      <p:sp>
        <p:nvSpPr>
          <p:cNvPr id="2" name="1 - Τίτλος"/>
          <p:cNvSpPr>
            <a:spLocks noGrp="1"/>
          </p:cNvSpPr>
          <p:nvPr>
            <p:ph type="title"/>
          </p:nvPr>
        </p:nvSpPr>
        <p:spPr>
          <a:xfrm>
            <a:off x="2285984" y="428604"/>
            <a:ext cx="7429552" cy="3714776"/>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l-GR" sz="11000" b="1" dirty="0" smtClean="0">
                <a:ln w="11430"/>
                <a:solidFill>
                  <a:schemeClr val="tx1"/>
                </a:solidFill>
                <a:effectLst>
                  <a:outerShdw blurRad="60007" dist="310007" dir="7680000" sy="30000" kx="1300200" algn="ctr" rotWithShape="0">
                    <a:prstClr val="black">
                      <a:alpha val="32000"/>
                    </a:prstClr>
                  </a:outerShdw>
                </a:effectLst>
              </a:rPr>
              <a:t>ΤΕΛΟΣ</a:t>
            </a:r>
            <a:endParaRPr lang="el-GR" sz="11000" b="1" dirty="0">
              <a:ln w="11430"/>
              <a:solidFill>
                <a:schemeClr val="tx1"/>
              </a:solidFill>
              <a:effectLst>
                <a:outerShdw blurRad="60007" dist="310007" dir="7680000" sy="30000" kx="1300200" algn="ctr" rotWithShape="0">
                  <a:prstClr val="black">
                    <a:alpha val="32000"/>
                  </a:prstClr>
                </a:outerShdw>
              </a:effectLst>
            </a:endParaRPr>
          </a:p>
        </p:txBody>
      </p:sp>
    </p:spTree>
  </p:cSld>
  <p:clrMapOvr>
    <a:masterClrMapping/>
  </p:clrMapOvr>
  <p:transition>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Προσαρμοσμένος 4">
      <a:dk1>
        <a:sysClr val="windowText" lastClr="000000"/>
      </a:dk1>
      <a:lt1>
        <a:sysClr val="window" lastClr="FFFFFF"/>
      </a:lt1>
      <a:dk2>
        <a:srgbClr val="00B0F0"/>
      </a:dk2>
      <a:lt2>
        <a:srgbClr val="0070C0"/>
      </a:lt2>
      <a:accent1>
        <a:srgbClr val="FFFFFF"/>
      </a:accent1>
      <a:accent2>
        <a:srgbClr val="FFFFFF"/>
      </a:accent2>
      <a:accent3>
        <a:srgbClr val="C9F0FF"/>
      </a:accent3>
      <a:accent4>
        <a:srgbClr val="BFE4FF"/>
      </a:accent4>
      <a:accent5>
        <a:srgbClr val="5DD3FF"/>
      </a:accent5>
      <a:accent6>
        <a:srgbClr val="4E74A3"/>
      </a:accent6>
      <a:hlink>
        <a:srgbClr val="FFFFFF"/>
      </a:hlink>
      <a:folHlink>
        <a:srgbClr val="FFFFF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TotalTime>
  <Words>3866</Words>
  <PresentationFormat>Προβολή στην οθόνη (4:3)</PresentationFormat>
  <Paragraphs>344</Paragraphs>
  <Slides>90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90</vt:i4>
      </vt:variant>
    </vt:vector>
  </HeadingPairs>
  <TitlesOfParts>
    <vt:vector size="91" baseType="lpstr">
      <vt:lpstr>Χαρτί</vt:lpstr>
      <vt:lpstr>Ωκεανός </vt:lpstr>
      <vt:lpstr>Περιεχόμενα</vt:lpstr>
      <vt:lpstr>ΜΥΣΤΗΡΙΑ ΣΤΟΥΣ ΩΚΕΑΝΟΥΣ </vt:lpstr>
      <vt:lpstr>ΠΕΡΙΛΗΨΗ</vt:lpstr>
      <vt:lpstr>Τρίγωνο των βερμούδων</vt:lpstr>
      <vt:lpstr>Διαφάνεια 6</vt:lpstr>
      <vt:lpstr>Η μούμια του ιστιοπλοϊκού</vt:lpstr>
      <vt:lpstr>Διαφάνεια 8</vt:lpstr>
      <vt:lpstr>Η χαμένη Ατλαντίδα</vt:lpstr>
      <vt:lpstr>Θάλασσα των Σαργασσών</vt:lpstr>
      <vt:lpstr>Διαφάνεια 11</vt:lpstr>
      <vt:lpstr>Η Θάλασσα του Διαβόλου</vt:lpstr>
      <vt:lpstr>Διαφάνεια 13</vt:lpstr>
      <vt:lpstr>Φαινόμενο Maelstrom</vt:lpstr>
      <vt:lpstr>Διαφάνεια 15</vt:lpstr>
      <vt:lpstr>To σφύριγμα της Καραϊβικής</vt:lpstr>
      <vt:lpstr>ΕΞΕΡΕΥΝΗΣΗ ΩΚΕΑΝΩΝ</vt:lpstr>
      <vt:lpstr>Περιεχόμενα :</vt:lpstr>
      <vt:lpstr>Εξοπλισμός εξερεύνησης  Ωκεανών</vt:lpstr>
      <vt:lpstr>Ο εξοπλισμός που χρειάζεται :</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Είδη κατάδυσης :</vt:lpstr>
      <vt:lpstr>Διαφάνεια 30</vt:lpstr>
      <vt:lpstr>Χριστόφορος Κολόμβος</vt:lpstr>
      <vt:lpstr>Φερδινάνδος Μαγγελάνος</vt:lpstr>
      <vt:lpstr>Διαφάνεια 33</vt:lpstr>
      <vt:lpstr>Al-Salam Boccacio 98, Ερυθρά Θάλασσα, 2006: 1.000 νεκροί</vt:lpstr>
      <vt:lpstr>Διαφάνεια 35</vt:lpstr>
      <vt:lpstr>Titanic, Βόρειος Ατλαντικός, 1912: 1.517 νεκροί</vt:lpstr>
      <vt:lpstr>Διαφάνεια 37</vt:lpstr>
      <vt:lpstr>Η Τάφρος των Μαριανών</vt:lpstr>
      <vt:lpstr>Mauna Kea, Χαβάη</vt:lpstr>
      <vt:lpstr>Marsili, Ιταλία</vt:lpstr>
      <vt:lpstr>Λιώσιμο των πάγων</vt:lpstr>
      <vt:lpstr>Θα εξαφανιστουν πολλες περιοχες εαν λιωσουν οι παγοι ;</vt:lpstr>
      <vt:lpstr>Η χλωρίδα και η πανίδα επιρρεάζεται απο το λιώσιμο των πάγων</vt:lpstr>
      <vt:lpstr>Αρχαίοι ιοί και βακτήρια ξυπνούν με το λιώσιμο των πάγων </vt:lpstr>
      <vt:lpstr>Με το λιώσιμο των πάγων  αποκαλύφθηκαν πολλών ειδών απόκοσμα ζώα </vt:lpstr>
      <vt:lpstr>ΑΝΤΑΡΚΤΙΚΗ </vt:lpstr>
      <vt:lpstr>Εξωτικά ζώα στον ωκεανό</vt:lpstr>
      <vt:lpstr>Με λίγα λογία</vt:lpstr>
      <vt:lpstr>Εισαγωγή</vt:lpstr>
      <vt:lpstr>Ο μπλε δράκος</vt:lpstr>
      <vt:lpstr>Διαφάνεια 51</vt:lpstr>
      <vt:lpstr>Το χταπόδι με τα μπλε δαχτυλίδια </vt:lpstr>
      <vt:lpstr>Διαφάνεια 53</vt:lpstr>
      <vt:lpstr>Το θαλάσσιο γουρουνάκι</vt:lpstr>
      <vt:lpstr>Διαφάνεια 55</vt:lpstr>
      <vt:lpstr>Καρχαρία goblin </vt:lpstr>
      <vt:lpstr>Διαφάνεια 57</vt:lpstr>
      <vt:lpstr>Το χταπόδι dumbo (Grimpoteuthis)</vt:lpstr>
      <vt:lpstr>Διαφάνεια 59</vt:lpstr>
      <vt:lpstr>Boxfish</vt:lpstr>
      <vt:lpstr>Διαφάνεια 61</vt:lpstr>
      <vt:lpstr>Διαφάνεια 62</vt:lpstr>
      <vt:lpstr>Διαφάνεια 63</vt:lpstr>
      <vt:lpstr>ΘΑΛΑΣΣΙΑ ΕΙΔΗ ΥΠΟ ΕΞΑΦΑΝΙΣΗ</vt:lpstr>
      <vt:lpstr>Υπάρχουν πολλά είδη υπο εξαφάνιση…</vt:lpstr>
      <vt:lpstr>Ο λευκός καρχαρίας</vt:lpstr>
      <vt:lpstr>Ο λόγος εξαφάνισής του</vt:lpstr>
      <vt:lpstr>Επιπλέον φωτογραφίες</vt:lpstr>
      <vt:lpstr>Το δελφίνι</vt:lpstr>
      <vt:lpstr>Ο λόγος εξαφάνισής του</vt:lpstr>
      <vt:lpstr>Επιπλέον φωτογραφίες</vt:lpstr>
      <vt:lpstr>Το ροζ δελφίνι</vt:lpstr>
      <vt:lpstr>Ο λόγος εξαφάνισής του</vt:lpstr>
      <vt:lpstr>Επιπλέον φωτογραφίες</vt:lpstr>
      <vt:lpstr>Η χελώνα καρέτα καρέτα</vt:lpstr>
      <vt:lpstr>Ο λόγος εξαφάνισής του </vt:lpstr>
      <vt:lpstr>Επιπλέον φωτογραφίες</vt:lpstr>
      <vt:lpstr>Ο κροκόδειλος</vt:lpstr>
      <vt:lpstr>Ο λόγος εξαφάνισής του</vt:lpstr>
      <vt:lpstr>Επιπλέον φωτογραφίες</vt:lpstr>
      <vt:lpstr>Η Μεσογειακή Φώκια/Φώκια Γροιλανδίας</vt:lpstr>
      <vt:lpstr>Ο λόγος εξαφάνισής του </vt:lpstr>
      <vt:lpstr>Επιπλέον φωτογραφίες</vt:lpstr>
      <vt:lpstr>Η Φάλαινα Όρκα</vt:lpstr>
      <vt:lpstr>Ο λόγος εξαφάνισής τους</vt:lpstr>
      <vt:lpstr>Επιπλέον φωτογραφίες</vt:lpstr>
      <vt:lpstr>Βιβλιογραφία - Δικτυογραφία</vt:lpstr>
      <vt:lpstr>Διαφάνεια 88</vt:lpstr>
      <vt:lpstr>Διαφάνεια 89</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Ωκεανός </dc:title>
  <cp:lastModifiedBy>Καθ. Εργαστηρίου</cp:lastModifiedBy>
  <cp:revision>9</cp:revision>
  <dcterms:modified xsi:type="dcterms:W3CDTF">2018-01-10T12:03:42Z</dcterms:modified>
</cp:coreProperties>
</file>