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51"/>
  </p:notesMasterIdLst>
  <p:sldIdLst>
    <p:sldId id="258" r:id="rId2"/>
    <p:sldId id="259" r:id="rId3"/>
    <p:sldId id="260" r:id="rId4"/>
    <p:sldId id="261" r:id="rId5"/>
    <p:sldId id="262" r:id="rId6"/>
    <p:sldId id="263" r:id="rId7"/>
    <p:sldId id="264" r:id="rId8"/>
    <p:sldId id="265"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1" r:id="rId23"/>
    <p:sldId id="310" r:id="rId24"/>
    <p:sldId id="311" r:id="rId25"/>
    <p:sldId id="312" r:id="rId26"/>
    <p:sldId id="313"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7" r:id="rId45"/>
    <p:sldId id="301" r:id="rId46"/>
    <p:sldId id="302" r:id="rId47"/>
    <p:sldId id="303" r:id="rId48"/>
    <p:sldId id="304" r:id="rId49"/>
    <p:sldId id="305"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1"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21C185-27B1-4B9E-92D3-7CEA0CA5AB08}" type="datetimeFigureOut">
              <a:rPr lang="el-GR" smtClean="0"/>
              <a:pPr/>
              <a:t>4/6/2015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E6537-2D00-4B0B-8DCB-2701F6D94C7F}" type="slidenum">
              <a:rPr lang="el-GR" smtClean="0"/>
              <a:pPr/>
              <a:t>‹#›</a:t>
            </a:fld>
            <a:endParaRPr lang="el-GR"/>
          </a:p>
        </p:txBody>
      </p:sp>
    </p:spTree>
    <p:extLst>
      <p:ext uri="{BB962C8B-B14F-4D97-AF65-F5344CB8AC3E}">
        <p14:creationId xmlns:p14="http://schemas.microsoft.com/office/powerpoint/2010/main" xmlns="" val="357733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EC5A068-507A-4A6D-B92B-B05A81DACFA3}" type="slidenum">
              <a:rPr lang="el-GR"/>
              <a:pPr fontAlgn="base">
                <a:spcBef>
                  <a:spcPct val="0"/>
                </a:spcBef>
                <a:spcAft>
                  <a:spcPct val="0"/>
                </a:spcAft>
              </a:pPr>
              <a:t>27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smtClean="0"/>
              <a:t>Ελαβαν μέρος ανα τάξη</a:t>
            </a:r>
            <a:r>
              <a:rPr lang="en-US" smtClean="0"/>
              <a:t>: T</a:t>
            </a:r>
            <a:r>
              <a:rPr lang="el-GR" smtClean="0"/>
              <a:t>άξη Α</a:t>
            </a:r>
            <a:r>
              <a:rPr lang="en-US" smtClean="0"/>
              <a:t>:</a:t>
            </a:r>
            <a:r>
              <a:rPr lang="el-GR" smtClean="0"/>
              <a:t> 11 άτομα , Τάξη Β</a:t>
            </a:r>
            <a:r>
              <a:rPr lang="en-US" smtClean="0"/>
              <a:t>: 8 </a:t>
            </a:r>
            <a:r>
              <a:rPr lang="el-GR" smtClean="0"/>
              <a:t>άτομα, Τάξη Γ</a:t>
            </a:r>
            <a:r>
              <a:rPr lang="en-US" smtClean="0"/>
              <a:t>: 12 </a:t>
            </a:r>
            <a:r>
              <a:rPr lang="el-GR" smtClean="0"/>
              <a:t>άτομα</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B8243A9-D417-484E-B2C8-26A61478B4A9}" type="slidenum">
              <a:rPr lang="el-GR"/>
              <a:pPr fontAlgn="base">
                <a:spcBef>
                  <a:spcPct val="0"/>
                </a:spcBef>
                <a:spcAft>
                  <a:spcPct val="0"/>
                </a:spcAft>
              </a:pPr>
              <a:t>28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smtClean="0"/>
              <a:t>Στην έρευνα έλαβαν μέρος 17 κορίτσια και 14 αγόρια.</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FCBF8B-A30A-49A6-929D-C6C23109C55D}" type="slidenum">
              <a:rPr lang="el-GR"/>
              <a:pPr fontAlgn="base">
                <a:spcBef>
                  <a:spcPct val="0"/>
                </a:spcBef>
                <a:spcAft>
                  <a:spcPct val="0"/>
                </a:spcAft>
              </a:pPr>
              <a:t>29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D99C524-9E11-4A63-96DC-36FFE81B560B}" type="datetimeFigureOut">
              <a:rPr lang="el-GR" smtClean="0"/>
              <a:pPr/>
              <a:t>4/6/2015</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8173D02-A9AB-44C5-8A0D-E98FE8484D9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D99C524-9E11-4A63-96DC-36FFE81B560B}" type="datetimeFigureOut">
              <a:rPr lang="el-GR" smtClean="0"/>
              <a:pPr/>
              <a:t>4/6/2015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D99C524-9E11-4A63-96DC-36FFE81B560B}" type="datetimeFigureOut">
              <a:rPr lang="el-GR" smtClean="0"/>
              <a:pPr/>
              <a:t>4/6/2015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5D99C524-9E11-4A63-96DC-36FFE81B560B}" type="datetimeFigureOut">
              <a:rPr lang="el-GR" smtClean="0"/>
              <a:pPr/>
              <a:t>4/6/2015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5D99C524-9E11-4A63-96DC-36FFE81B560B}" type="datetimeFigureOut">
              <a:rPr lang="el-GR" smtClean="0"/>
              <a:pPr/>
              <a:t>4/6/2015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5D99C524-9E11-4A63-96DC-36FFE81B560B}" type="datetimeFigureOut">
              <a:rPr lang="el-GR" smtClean="0"/>
              <a:pPr/>
              <a:t>4/6/2015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8173D02-A9AB-44C5-8A0D-E98FE8484D96}"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5D99C524-9E11-4A63-96DC-36FFE81B560B}" type="datetimeFigureOut">
              <a:rPr lang="el-GR" smtClean="0"/>
              <a:pPr/>
              <a:t>4/6/2015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8173D02-A9AB-44C5-8A0D-E98FE8484D96}"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5D99C524-9E11-4A63-96DC-36FFE81B560B}" type="datetimeFigureOut">
              <a:rPr lang="el-GR" smtClean="0"/>
              <a:pPr/>
              <a:t>4/6/2015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9C524-9E11-4A63-96DC-36FFE81B560B}" type="datetimeFigureOut">
              <a:rPr lang="el-GR" smtClean="0"/>
              <a:pPr/>
              <a:t>4/6/2015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8173D02-A9AB-44C5-8A0D-E98FE8484D9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5D99C524-9E11-4A63-96DC-36FFE81B560B}" type="datetimeFigureOut">
              <a:rPr lang="el-GR" smtClean="0"/>
              <a:pPr/>
              <a:t>4/6/2015</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58173D02-A9AB-44C5-8A0D-E98FE8484D9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5D99C524-9E11-4A63-96DC-36FFE81B560B}" type="datetimeFigureOut">
              <a:rPr lang="el-GR" smtClean="0"/>
              <a:pPr/>
              <a:t>4/6/2015</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58173D02-A9AB-44C5-8A0D-E98FE8484D9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D99C524-9E11-4A63-96DC-36FFE81B560B}" type="datetimeFigureOut">
              <a:rPr lang="el-GR" smtClean="0"/>
              <a:pPr/>
              <a:t>4/6/2015</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8173D02-A9AB-44C5-8A0D-E98FE8484D9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Chart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Office_Excel_Chart6.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Office_Excel_Chart7.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Chart8.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Office_Excel_Chart9.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Chart10.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Chart11.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Excel_Chart12.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Excel_Chart13.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Excel_Chart14.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Microsoft_Office_Excel_Chart15.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Office_Excel_Chart16.xl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Chart17.xl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Chart18.xl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Chart19.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Chart20.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Office_Excel_97-2003_Worksheet21.xl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5286412"/>
          </a:xfrm>
        </p:spPr>
        <p:txBody>
          <a:bodyPr>
            <a:normAutofit/>
          </a:bodyPr>
          <a:lstStyle/>
          <a:p>
            <a:r>
              <a:rPr lang="el-GR" sz="3200" dirty="0" smtClean="0"/>
              <a:t>ΤΜΗΜΑ Α3</a:t>
            </a:r>
            <a:br>
              <a:rPr lang="el-GR" sz="3200" dirty="0" smtClean="0"/>
            </a:br>
            <a:r>
              <a:rPr lang="el-GR" sz="3200" dirty="0" smtClean="0"/>
              <a:t/>
            </a:r>
            <a:br>
              <a:rPr lang="el-GR" sz="3200" dirty="0" smtClean="0"/>
            </a:br>
            <a:r>
              <a:rPr lang="el-GR" sz="3200" dirty="0" smtClean="0"/>
              <a:t>ΕΡΕΥΝΗΤΙΚΗ ΕΡΓΑΣΙΑ</a:t>
            </a:r>
            <a:br>
              <a:rPr lang="el-GR" sz="3200" dirty="0" smtClean="0"/>
            </a:br>
            <a:r>
              <a:rPr lang="el-GR" sz="3200" dirty="0" smtClean="0"/>
              <a:t/>
            </a:r>
            <a:br>
              <a:rPr lang="el-GR" sz="3200" dirty="0" smtClean="0"/>
            </a:br>
            <a:r>
              <a:rPr lang="el-GR" sz="3200" dirty="0" smtClean="0"/>
              <a:t>ΘΕΜΑ: ‘’ΣΟΚΟΛΑΤΑ’’</a:t>
            </a:r>
            <a:br>
              <a:rPr lang="el-GR" sz="3200" dirty="0" smtClean="0"/>
            </a:br>
            <a:r>
              <a:rPr lang="el-GR" sz="3200" dirty="0" smtClean="0"/>
              <a:t/>
            </a:r>
            <a:br>
              <a:rPr lang="el-GR" sz="3200" dirty="0" smtClean="0"/>
            </a:br>
            <a:r>
              <a:rPr lang="el-GR" sz="3200" dirty="0" smtClean="0"/>
              <a:t>ΣΧΟΛ. ΕΤΟΣ 2014-15</a:t>
            </a:r>
            <a:br>
              <a:rPr lang="el-GR" sz="3200" dirty="0" smtClean="0"/>
            </a:br>
            <a:r>
              <a:rPr lang="el-GR" sz="3200" dirty="0" smtClean="0"/>
              <a:t/>
            </a:r>
            <a:br>
              <a:rPr lang="el-GR" sz="3200" dirty="0" smtClean="0"/>
            </a:br>
            <a:r>
              <a:rPr lang="el-GR" sz="3200" dirty="0" smtClean="0"/>
              <a:t>Α’ ΤΕΤΡΑΜΗΝΟ</a:t>
            </a:r>
            <a:endParaRPr lang="el-GR" sz="32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l-GR" sz="3200" u="sng" smtClean="0"/>
              <a:t>Η ΠΑΡΑΛΑΒΗ ΤΩΝ ΚΟΚΚΩΝ</a:t>
            </a:r>
          </a:p>
        </p:txBody>
      </p:sp>
      <p:sp>
        <p:nvSpPr>
          <p:cNvPr id="4099" name="Rectangle 3"/>
          <p:cNvSpPr>
            <a:spLocks noGrp="1" noChangeArrowheads="1"/>
          </p:cNvSpPr>
          <p:nvPr>
            <p:ph idx="1"/>
          </p:nvPr>
        </p:nvSpPr>
        <p:spPr/>
        <p:txBody>
          <a:bodyPr>
            <a:normAutofit lnSpcReduction="10000"/>
          </a:bodyPr>
          <a:lstStyle/>
          <a:p>
            <a:pPr eaLnBrk="1" hangingPunct="1"/>
            <a:r>
              <a:rPr lang="el-GR" sz="2400" dirty="0" smtClean="0"/>
              <a:t>Μετά την συλλογή οι καρποί τοποθετούνται σε σωρούς και σκεπάζονται για 3-6 μέρες</a:t>
            </a:r>
          </a:p>
          <a:p>
            <a:pPr eaLnBrk="1" hangingPunct="1"/>
            <a:r>
              <a:rPr lang="el-GR" sz="2400" dirty="0" smtClean="0"/>
              <a:t>Ο εσωτερικός πολτός λιώνει και παραμένουν καθαροί οι κόκκοι</a:t>
            </a:r>
          </a:p>
          <a:p>
            <a:pPr eaLnBrk="1" hangingPunct="1"/>
            <a:r>
              <a:rPr lang="el-GR" sz="2400" dirty="0" smtClean="0"/>
              <a:t>Οι κόκκοι απλώνονται στον ήλιο για να στεγνώσουν και να ξεραθούν για 7-10 μέρες</a:t>
            </a:r>
          </a:p>
          <a:p>
            <a:pPr eaLnBrk="1" hangingPunct="1"/>
            <a:r>
              <a:rPr lang="el-GR" sz="2400" dirty="0" smtClean="0"/>
              <a:t>Στη συνέχεια συσκευάζονται σε σακιά ή σε κιβώτια και μεταφέρονται στα εργοστάσια</a:t>
            </a:r>
          </a:p>
        </p:txBody>
      </p:sp>
    </p:spTree>
    <p:extLst>
      <p:ext uri="{BB962C8B-B14F-4D97-AF65-F5344CB8AC3E}">
        <p14:creationId xmlns:p14="http://schemas.microsoft.com/office/powerpoint/2010/main" xmlns="" val="30705269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06437"/>
          </a:xfrm>
        </p:spPr>
        <p:txBody>
          <a:bodyPr/>
          <a:lstStyle/>
          <a:p>
            <a:pPr eaLnBrk="1" hangingPunct="1"/>
            <a:r>
              <a:rPr lang="el-GR" sz="3200" u="sng" smtClean="0"/>
              <a:t>ΣΤΑΔΙΑ ΕΠΕΞΕΡΓΑΣΙΑΣ</a:t>
            </a:r>
          </a:p>
        </p:txBody>
      </p:sp>
      <p:sp>
        <p:nvSpPr>
          <p:cNvPr id="5123" name="Rectangle 3"/>
          <p:cNvSpPr>
            <a:spLocks noGrp="1" noChangeArrowheads="1"/>
          </p:cNvSpPr>
          <p:nvPr>
            <p:ph idx="1"/>
          </p:nvPr>
        </p:nvSpPr>
        <p:spPr>
          <a:xfrm>
            <a:off x="457200" y="981075"/>
            <a:ext cx="8229600" cy="5145088"/>
          </a:xfrm>
        </p:spPr>
        <p:txBody>
          <a:bodyPr>
            <a:normAutofit/>
          </a:bodyPr>
          <a:lstStyle/>
          <a:p>
            <a:pPr eaLnBrk="1" hangingPunct="1"/>
            <a:r>
              <a:rPr lang="el-GR" sz="2400" smtClean="0"/>
              <a:t>Μόλις παραληφθούν οι κόκκοι στο εργοστάσιο ταξινομούνται σε ποικιλίες</a:t>
            </a:r>
          </a:p>
          <a:p>
            <a:pPr eaLnBrk="1" hangingPunct="1"/>
            <a:r>
              <a:rPr lang="el-GR" sz="2400" smtClean="0"/>
              <a:t>Στη συνέχεια καβουρντίζονται και τεμαχίζονται και έτσι αναπτύσσεται το άρωμα και το χρώμα</a:t>
            </a:r>
          </a:p>
          <a:p>
            <a:pPr eaLnBrk="1" hangingPunct="1"/>
            <a:r>
              <a:rPr lang="el-GR" sz="2400" smtClean="0"/>
              <a:t>Μετά το τεμάχισμα αλέθονται και δημιουργείται ο κακαοπολτός</a:t>
            </a:r>
          </a:p>
          <a:p>
            <a:pPr eaLnBrk="1" hangingPunct="1"/>
            <a:r>
              <a:rPr lang="el-GR" sz="2400" smtClean="0"/>
              <a:t>Ο κακαοπολτός μεταφέρεται σε ειδικά μηχανήματα τους πεντακυλίνδρους όπου γίνεται η λέπτυνση του μείγματος και μετατρέπεται σε σκόνη</a:t>
            </a:r>
          </a:p>
          <a:p>
            <a:pPr eaLnBrk="1" hangingPunct="1"/>
            <a:r>
              <a:rPr lang="el-GR" sz="2400" smtClean="0"/>
              <a:t>Η σκόνη μεταφέρεται στα μηχανήματα κόνσες που έχουν θερμαινόμενες πλευρές και ρευστοποιείται</a:t>
            </a:r>
          </a:p>
          <a:p>
            <a:pPr eaLnBrk="1" hangingPunct="1"/>
            <a:endParaRPr lang="el-GR" sz="2400" smtClean="0"/>
          </a:p>
          <a:p>
            <a:pPr eaLnBrk="1" hangingPunct="1"/>
            <a:endParaRPr lang="el-GR" sz="2400" smtClean="0"/>
          </a:p>
        </p:txBody>
      </p:sp>
    </p:spTree>
    <p:extLst>
      <p:ext uri="{BB962C8B-B14F-4D97-AF65-F5344CB8AC3E}">
        <p14:creationId xmlns:p14="http://schemas.microsoft.com/office/powerpoint/2010/main" xmlns="" val="37595889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333375"/>
            <a:ext cx="8229600" cy="4525963"/>
          </a:xfrm>
        </p:spPr>
        <p:txBody>
          <a:bodyPr>
            <a:normAutofit/>
          </a:bodyPr>
          <a:lstStyle/>
          <a:p>
            <a:pPr eaLnBrk="1" hangingPunct="1"/>
            <a:r>
              <a:rPr lang="el-GR" sz="2400" smtClean="0"/>
              <a:t>Το ρευστό μείγμα πηγαίνει στους αναμικτήρες όπου προστίθενται όλα τα υπόλοιπα συστατικά για τη δημιουργία της σοκολάτας</a:t>
            </a:r>
          </a:p>
          <a:p>
            <a:pPr eaLnBrk="1" hangingPunct="1"/>
            <a:r>
              <a:rPr lang="el-GR" sz="2400" smtClean="0"/>
              <a:t>Με ειδικά μηχανήματα το ρευστό μείγμα χύνεται σε φόρμες πλακιδίων</a:t>
            </a:r>
          </a:p>
          <a:p>
            <a:pPr eaLnBrk="1" hangingPunct="1"/>
            <a:r>
              <a:rPr lang="el-GR" sz="2400" smtClean="0"/>
              <a:t>Οι φόρμες μεταφέρονται σε ψυγεία και μετά από ορισμένο χρονικό διάστημα η σοκολάτα στερεοποιείται</a:t>
            </a:r>
          </a:p>
          <a:p>
            <a:pPr eaLnBrk="1" hangingPunct="1"/>
            <a:r>
              <a:rPr lang="el-GR" sz="2400" smtClean="0"/>
              <a:t>Οι πλάκες τυλίγονται σε φύλλα χαρτιού και συσκευάζονται</a:t>
            </a:r>
          </a:p>
        </p:txBody>
      </p:sp>
    </p:spTree>
    <p:extLst>
      <p:ext uri="{BB962C8B-B14F-4D97-AF65-F5344CB8AC3E}">
        <p14:creationId xmlns:p14="http://schemas.microsoft.com/office/powerpoint/2010/main" xmlns="" val="17823994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354137"/>
          </a:xfrm>
        </p:spPr>
        <p:txBody>
          <a:bodyPr>
            <a:normAutofit/>
          </a:bodyPr>
          <a:lstStyle/>
          <a:p>
            <a:pPr eaLnBrk="1" hangingPunct="1"/>
            <a:r>
              <a:rPr lang="el-GR" sz="3200" u="sng" smtClean="0"/>
              <a:t>ΜΗΧΑΝΗΜΑΤΑ ΠΟΥ ΕΊΝΑΙ ΑΠΑΡΑΙΤΗΤΑ ΓΙΑ ΤΗΝ ΕΠΕΞΕΡΓΑΣΙΑΤΩΝ ΚΟΚΚΩΝ</a:t>
            </a:r>
          </a:p>
        </p:txBody>
      </p:sp>
      <p:sp>
        <p:nvSpPr>
          <p:cNvPr id="7171" name="Rectangle 3"/>
          <p:cNvSpPr>
            <a:spLocks noGrp="1" noChangeArrowheads="1"/>
          </p:cNvSpPr>
          <p:nvPr>
            <p:ph idx="1"/>
          </p:nvPr>
        </p:nvSpPr>
        <p:spPr>
          <a:xfrm>
            <a:off x="468313" y="1844675"/>
            <a:ext cx="8229600" cy="4608513"/>
          </a:xfrm>
        </p:spPr>
        <p:txBody>
          <a:bodyPr/>
          <a:lstStyle/>
          <a:p>
            <a:pPr eaLnBrk="1" hangingPunct="1"/>
            <a:r>
              <a:rPr lang="el-GR" sz="2400" smtClean="0"/>
              <a:t>Μηχανές καθαρισμού των κόκκων</a:t>
            </a:r>
          </a:p>
          <a:p>
            <a:pPr eaLnBrk="1" hangingPunct="1"/>
            <a:r>
              <a:rPr lang="el-GR" sz="2400" smtClean="0"/>
              <a:t>Αναμικτήρες</a:t>
            </a:r>
          </a:p>
          <a:p>
            <a:pPr eaLnBrk="1" hangingPunct="1"/>
            <a:r>
              <a:rPr lang="el-GR" sz="2400" smtClean="0"/>
              <a:t>Πεντακύλινδροι</a:t>
            </a:r>
          </a:p>
          <a:p>
            <a:pPr eaLnBrk="1" hangingPunct="1"/>
            <a:r>
              <a:rPr lang="el-GR" sz="2400" smtClean="0"/>
              <a:t>Καλούπια</a:t>
            </a:r>
          </a:p>
          <a:p>
            <a:pPr eaLnBrk="1" hangingPunct="1"/>
            <a:r>
              <a:rPr lang="el-GR" sz="2400" smtClean="0"/>
              <a:t>Κόνσες</a:t>
            </a:r>
          </a:p>
          <a:p>
            <a:pPr eaLnBrk="1" hangingPunct="1"/>
            <a:r>
              <a:rPr lang="el-GR" sz="2400" smtClean="0"/>
              <a:t>Μηχανές συσκευασίας-περιτυλίγματος</a:t>
            </a:r>
          </a:p>
          <a:p>
            <a:pPr eaLnBrk="1" hangingPunct="1"/>
            <a:endParaRPr lang="el-GR" sz="2400" smtClean="0"/>
          </a:p>
          <a:p>
            <a:pPr eaLnBrk="1" hangingPunct="1"/>
            <a:endParaRPr lang="el-GR" sz="2400" smtClean="0"/>
          </a:p>
        </p:txBody>
      </p:sp>
    </p:spTree>
    <p:extLst>
      <p:ext uri="{BB962C8B-B14F-4D97-AF65-F5344CB8AC3E}">
        <p14:creationId xmlns:p14="http://schemas.microsoft.com/office/powerpoint/2010/main" xmlns="" val="171767102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93775"/>
          </a:xfrm>
        </p:spPr>
        <p:txBody>
          <a:bodyPr/>
          <a:lstStyle/>
          <a:p>
            <a:pPr eaLnBrk="1" hangingPunct="1"/>
            <a:r>
              <a:rPr lang="el-GR" sz="3200" i="1" u="sng" smtClean="0"/>
              <a:t>ΜΟΥΣΕΙΟ ΣΟΚΟΛΑΤΑΣ</a:t>
            </a:r>
          </a:p>
        </p:txBody>
      </p:sp>
      <p:sp>
        <p:nvSpPr>
          <p:cNvPr id="8195" name="Rectangle 3"/>
          <p:cNvSpPr>
            <a:spLocks noGrp="1" noChangeArrowheads="1"/>
          </p:cNvSpPr>
          <p:nvPr>
            <p:ph idx="1"/>
          </p:nvPr>
        </p:nvSpPr>
        <p:spPr>
          <a:xfrm>
            <a:off x="457200" y="1341438"/>
            <a:ext cx="8229600" cy="4784725"/>
          </a:xfrm>
        </p:spPr>
        <p:txBody>
          <a:bodyPr>
            <a:normAutofit/>
          </a:bodyPr>
          <a:lstStyle/>
          <a:p>
            <a:pPr eaLnBrk="1" hangingPunct="1"/>
            <a:r>
              <a:rPr lang="el-GR" sz="2400" smtClean="0"/>
              <a:t>Εδρεύει στο χώρο της ΔΕΘ στη Θεσσαλονίκη </a:t>
            </a:r>
          </a:p>
          <a:p>
            <a:pPr eaLnBrk="1" hangingPunct="1"/>
            <a:r>
              <a:rPr lang="el-GR" sz="2400" smtClean="0"/>
              <a:t>Περιλαμβάνει: Βιβλιοθήκη για τη Σοκολάτα</a:t>
            </a:r>
          </a:p>
          <a:p>
            <a:pPr eaLnBrk="1" hangingPunct="1"/>
            <a:r>
              <a:rPr lang="el-GR" sz="2400" smtClean="0"/>
              <a:t>Καλύβα του Αμαζονίου όπου γίνονται προβολές</a:t>
            </a:r>
          </a:p>
          <a:p>
            <a:pPr eaLnBrk="1" hangingPunct="1"/>
            <a:r>
              <a:rPr lang="el-GR" sz="2400" smtClean="0"/>
              <a:t>Εργαστήρια σοκολάτας</a:t>
            </a:r>
          </a:p>
          <a:p>
            <a:pPr eaLnBrk="1" hangingPunct="1"/>
            <a:r>
              <a:rPr lang="el-GR" sz="2400" smtClean="0"/>
              <a:t>Χημείο όπου γίνεται ποιοτικός έλεγχος προϊόντων</a:t>
            </a:r>
          </a:p>
          <a:p>
            <a:pPr eaLnBrk="1" hangingPunct="1"/>
            <a:r>
              <a:rPr lang="el-GR" sz="2400" smtClean="0"/>
              <a:t>Ζωγραφική με σοκολάτα</a:t>
            </a:r>
          </a:p>
          <a:p>
            <a:pPr eaLnBrk="1" hangingPunct="1"/>
            <a:r>
              <a:rPr lang="el-GR" sz="2400" smtClean="0"/>
              <a:t>Λαβύρινθος όπου παραπέμπει στο Ταξίδι της Σοκολάτας</a:t>
            </a:r>
          </a:p>
          <a:p>
            <a:pPr eaLnBrk="1" hangingPunct="1"/>
            <a:r>
              <a:rPr lang="el-GR" sz="2400" smtClean="0"/>
              <a:t>Καταρράκτης σοκολάτας</a:t>
            </a:r>
          </a:p>
        </p:txBody>
      </p:sp>
    </p:spTree>
    <p:extLst>
      <p:ext uri="{BB962C8B-B14F-4D97-AF65-F5344CB8AC3E}">
        <p14:creationId xmlns:p14="http://schemas.microsoft.com/office/powerpoint/2010/main" xmlns="" val="13557548"/>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ΚΕΦΑΛΑΙΟ 3 </a:t>
            </a:r>
            <a:r>
              <a:rPr lang="en-US" dirty="0" smtClean="0"/>
              <a:t/>
            </a:r>
            <a:br>
              <a:rPr lang="en-US" dirty="0" smtClean="0"/>
            </a:br>
            <a:r>
              <a:rPr lang="el-GR" dirty="0" smtClean="0"/>
              <a:t>ΕΙΔΗ ΣΟΚΟλΑΤΑΣ</a:t>
            </a:r>
            <a:endParaRPr lang="el-GR" dirty="0"/>
          </a:p>
        </p:txBody>
      </p:sp>
      <p:sp>
        <p:nvSpPr>
          <p:cNvPr id="3" name="Subtitle 2"/>
          <p:cNvSpPr>
            <a:spLocks noGrp="1"/>
          </p:cNvSpPr>
          <p:nvPr>
            <p:ph type="subTitle" idx="1"/>
          </p:nvPr>
        </p:nvSpPr>
        <p:spPr>
          <a:xfrm>
            <a:off x="395536" y="3933056"/>
            <a:ext cx="6409793" cy="1152128"/>
          </a:xfrm>
        </p:spPr>
        <p:txBody>
          <a:bodyPr>
            <a:normAutofit fontScale="77500" lnSpcReduction="20000"/>
          </a:bodyPr>
          <a:lstStyle/>
          <a:p>
            <a:r>
              <a:rPr lang="el-GR" dirty="0" smtClean="0"/>
              <a:t>Εργάστηκαν οι: Νίκος Κούρτης, Άγγελος Πετρίδης,</a:t>
            </a:r>
          </a:p>
          <a:p>
            <a:r>
              <a:rPr lang="el-GR" dirty="0" smtClean="0"/>
              <a:t>Θοδωρής Μιχαηλίδης, Γιώργος Παπαδοπεράκης,</a:t>
            </a:r>
          </a:p>
          <a:p>
            <a:r>
              <a:rPr lang="el-GR" dirty="0" smtClean="0"/>
              <a:t>Αποστόλης Παππάς  που αποτελούν την ομάδα &lt;&lt;Τα Σοκολατένια Αυγά&gt;&gt;</a:t>
            </a:r>
          </a:p>
          <a:p>
            <a:endParaRPr lang="el-GR" dirty="0"/>
          </a:p>
        </p:txBody>
      </p:sp>
    </p:spTree>
    <p:extLst>
      <p:ext uri="{BB962C8B-B14F-4D97-AF65-F5344CB8AC3E}">
        <p14:creationId xmlns:p14="http://schemas.microsoft.com/office/powerpoint/2010/main" xmlns="" val="235414292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Ειδη</a:t>
            </a:r>
            <a:r>
              <a:rPr lang="el-GR" dirty="0" smtClean="0"/>
              <a:t> </a:t>
            </a:r>
            <a:r>
              <a:rPr lang="el-GR" dirty="0" err="1" smtClean="0"/>
              <a:t>σοκολατας</a:t>
            </a:r>
            <a:endParaRPr lang="el-GR" dirty="0"/>
          </a:p>
        </p:txBody>
      </p:sp>
      <p:sp>
        <p:nvSpPr>
          <p:cNvPr id="3" name="Content Placeholder 2"/>
          <p:cNvSpPr>
            <a:spLocks noGrp="1"/>
          </p:cNvSpPr>
          <p:nvPr>
            <p:ph idx="1"/>
          </p:nvPr>
        </p:nvSpPr>
        <p:spPr>
          <a:xfrm>
            <a:off x="685800" y="1600201"/>
            <a:ext cx="3310136" cy="1972815"/>
          </a:xfrm>
        </p:spPr>
        <p:txBody>
          <a:bodyPr>
            <a:normAutofit fontScale="92500" lnSpcReduction="20000"/>
          </a:bodyPr>
          <a:lstStyle/>
          <a:p>
            <a:r>
              <a:rPr lang="el-GR" dirty="0" smtClean="0"/>
              <a:t>1. Μαύρη Σοκολάτα</a:t>
            </a:r>
          </a:p>
          <a:p>
            <a:r>
              <a:rPr lang="el-GR" dirty="0" smtClean="0"/>
              <a:t>2. Μερέντα</a:t>
            </a:r>
          </a:p>
          <a:p>
            <a:r>
              <a:rPr lang="el-GR" dirty="0" smtClean="0"/>
              <a:t>3. Σοκολάτα με </a:t>
            </a:r>
            <a:r>
              <a:rPr lang="el-GR" dirty="0"/>
              <a:t>φ</a:t>
            </a:r>
            <a:r>
              <a:rPr lang="el-GR" dirty="0" smtClean="0"/>
              <a:t>ουντούκι</a:t>
            </a:r>
          </a:p>
          <a:p>
            <a:r>
              <a:rPr lang="el-GR" dirty="0" smtClean="0"/>
              <a:t>4. Σοκολάτα Γάλακτος</a:t>
            </a:r>
          </a:p>
          <a:p>
            <a:r>
              <a:rPr lang="el-GR" dirty="0" smtClean="0"/>
              <a:t>5. Λευκή</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2572" y="1766538"/>
            <a:ext cx="3661420" cy="21968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74497">
            <a:off x="4097674" y="3006510"/>
            <a:ext cx="3240583" cy="214307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077956">
            <a:off x="5550440" y="3500825"/>
            <a:ext cx="3492388" cy="232825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071981">
            <a:off x="3147406" y="4322177"/>
            <a:ext cx="3363014" cy="222982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0087" y="4409234"/>
            <a:ext cx="2839963" cy="2055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6265925"/>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Μαυρη σοκολατα</a:t>
            </a:r>
            <a:endParaRPr lang="el-GR" dirty="0"/>
          </a:p>
        </p:txBody>
      </p:sp>
      <p:sp>
        <p:nvSpPr>
          <p:cNvPr id="3" name="Content Placeholder 2"/>
          <p:cNvSpPr>
            <a:spLocks noGrp="1"/>
          </p:cNvSpPr>
          <p:nvPr>
            <p:ph idx="1"/>
          </p:nvPr>
        </p:nvSpPr>
        <p:spPr>
          <a:xfrm>
            <a:off x="685800" y="1600201"/>
            <a:ext cx="4750296" cy="2764903"/>
          </a:xfrm>
        </p:spPr>
        <p:txBody>
          <a:bodyPr>
            <a:normAutofit fontScale="92500" lnSpcReduction="20000"/>
          </a:bodyPr>
          <a:lstStyle/>
          <a:p>
            <a:pPr marL="68580" indent="0">
              <a:buNone/>
            </a:pPr>
            <a:r>
              <a:rPr lang="el-GR" u="sng" dirty="0" smtClean="0"/>
              <a:t>Σύσταση</a:t>
            </a:r>
            <a:r>
              <a:rPr lang="el-GR" dirty="0" smtClean="0"/>
              <a:t>: </a:t>
            </a:r>
          </a:p>
          <a:p>
            <a:r>
              <a:rPr lang="el-GR" dirty="0" smtClean="0"/>
              <a:t>Βούτυρο</a:t>
            </a:r>
          </a:p>
          <a:p>
            <a:r>
              <a:rPr lang="el-GR" dirty="0" smtClean="0"/>
              <a:t>Κακάο</a:t>
            </a:r>
          </a:p>
          <a:p>
            <a:r>
              <a:rPr lang="el-GR" dirty="0" smtClean="0"/>
              <a:t>Ζάχαρη</a:t>
            </a:r>
          </a:p>
          <a:p>
            <a:r>
              <a:rPr lang="el-GR" dirty="0" smtClean="0"/>
              <a:t>Κακαόμαζα</a:t>
            </a:r>
          </a:p>
          <a:p>
            <a:r>
              <a:rPr lang="el-GR" dirty="0" smtClean="0"/>
              <a:t>Μεγάλο αριθμό αντιοξειδωτικών  ουσιών</a:t>
            </a:r>
          </a:p>
          <a:p>
            <a:r>
              <a:rPr lang="el-GR" dirty="0" smtClean="0"/>
              <a:t>Δεν περιέχει χοληστερίνη</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91350">
            <a:off x="5317758" y="4073918"/>
            <a:ext cx="2705219" cy="18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56671">
            <a:off x="2876803" y="4964431"/>
            <a:ext cx="2788173" cy="151202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427370">
            <a:off x="561541" y="4796516"/>
            <a:ext cx="2466975" cy="18478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016857">
            <a:off x="5634634" y="2077990"/>
            <a:ext cx="2910830" cy="1746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216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2662064" cy="1143000"/>
          </a:xfrm>
        </p:spPr>
        <p:txBody>
          <a:bodyPr/>
          <a:lstStyle/>
          <a:p>
            <a:r>
              <a:rPr lang="el-GR" dirty="0" smtClean="0"/>
              <a:t>μερεντα</a:t>
            </a:r>
            <a:endParaRPr lang="el-GR" dirty="0"/>
          </a:p>
        </p:txBody>
      </p:sp>
      <p:sp>
        <p:nvSpPr>
          <p:cNvPr id="3" name="Content Placeholder 2"/>
          <p:cNvSpPr>
            <a:spLocks noGrp="1"/>
          </p:cNvSpPr>
          <p:nvPr>
            <p:ph idx="1"/>
          </p:nvPr>
        </p:nvSpPr>
        <p:spPr>
          <a:xfrm>
            <a:off x="685800" y="1340769"/>
            <a:ext cx="3814192" cy="2664296"/>
          </a:xfrm>
        </p:spPr>
        <p:txBody>
          <a:bodyPr>
            <a:normAutofit fontScale="92500" lnSpcReduction="20000"/>
          </a:bodyPr>
          <a:lstStyle/>
          <a:p>
            <a:pPr marL="68580" indent="0">
              <a:buNone/>
            </a:pPr>
            <a:r>
              <a:rPr lang="el-GR" u="sng" dirty="0"/>
              <a:t>Σύσταση</a:t>
            </a:r>
            <a:r>
              <a:rPr lang="el-GR" dirty="0"/>
              <a:t>:</a:t>
            </a:r>
            <a:endParaRPr lang="el-GR" dirty="0" smtClean="0"/>
          </a:p>
          <a:p>
            <a:r>
              <a:rPr lang="el-GR" dirty="0" smtClean="0"/>
              <a:t>Ζάχαρη</a:t>
            </a:r>
          </a:p>
          <a:p>
            <a:r>
              <a:rPr lang="el-GR" dirty="0" smtClean="0"/>
              <a:t>Φοινικέλαιο</a:t>
            </a:r>
          </a:p>
          <a:p>
            <a:r>
              <a:rPr lang="el-GR" dirty="0" smtClean="0"/>
              <a:t>Κακάο αποβουτυρωμένο</a:t>
            </a:r>
          </a:p>
          <a:p>
            <a:r>
              <a:rPr lang="el-GR" dirty="0" smtClean="0"/>
              <a:t>Γάλα αποβουτυρωμένο σε σκόνη</a:t>
            </a:r>
          </a:p>
          <a:p>
            <a:r>
              <a:rPr lang="el-GR" dirty="0" smtClean="0"/>
              <a:t>Ορός γάλακτος σε σκόνη</a:t>
            </a:r>
          </a:p>
          <a:p>
            <a:r>
              <a:rPr lang="el-GR" dirty="0" err="1" smtClean="0"/>
              <a:t>Γαλακτοματοποιητές</a:t>
            </a:r>
            <a:endParaRPr lang="el-GR" dirty="0" smtClean="0"/>
          </a:p>
          <a:p>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055171">
            <a:off x="5782477" y="1955908"/>
            <a:ext cx="2466975" cy="18478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749442">
            <a:off x="5244515" y="3240630"/>
            <a:ext cx="2762250" cy="1657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463844">
            <a:off x="3530303" y="4144491"/>
            <a:ext cx="2522363" cy="198884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06019">
            <a:off x="1183712" y="4517286"/>
            <a:ext cx="2495550" cy="18383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220072" y="404664"/>
            <a:ext cx="2504351"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223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Σοκολατα</a:t>
            </a:r>
            <a:r>
              <a:rPr lang="el-GR" dirty="0" smtClean="0"/>
              <a:t> </a:t>
            </a:r>
            <a:r>
              <a:rPr lang="el-GR" dirty="0" err="1" smtClean="0"/>
              <a:t>γαλακτος</a:t>
            </a:r>
            <a:endParaRPr lang="el-GR" dirty="0"/>
          </a:p>
        </p:txBody>
      </p:sp>
      <p:sp>
        <p:nvSpPr>
          <p:cNvPr id="3" name="Content Placeholder 2"/>
          <p:cNvSpPr>
            <a:spLocks noGrp="1"/>
          </p:cNvSpPr>
          <p:nvPr>
            <p:ph idx="1"/>
          </p:nvPr>
        </p:nvSpPr>
        <p:spPr>
          <a:xfrm>
            <a:off x="685800" y="1600201"/>
            <a:ext cx="1797968" cy="1612775"/>
          </a:xfrm>
        </p:spPr>
        <p:txBody>
          <a:bodyPr>
            <a:normAutofit fontScale="85000" lnSpcReduction="10000"/>
          </a:bodyPr>
          <a:lstStyle/>
          <a:p>
            <a:pPr marL="68580" indent="0">
              <a:buNone/>
            </a:pPr>
            <a:r>
              <a:rPr lang="el-GR" u="sng" dirty="0"/>
              <a:t>Σύσταση</a:t>
            </a:r>
            <a:r>
              <a:rPr lang="el-GR" dirty="0" smtClean="0"/>
              <a:t>:</a:t>
            </a:r>
          </a:p>
          <a:p>
            <a:r>
              <a:rPr lang="el-GR" dirty="0" smtClean="0"/>
              <a:t>Κακαόμαζα</a:t>
            </a:r>
          </a:p>
          <a:p>
            <a:r>
              <a:rPr lang="el-GR" dirty="0" smtClean="0"/>
              <a:t>Ζάχαρη</a:t>
            </a:r>
          </a:p>
          <a:p>
            <a:r>
              <a:rPr lang="el-GR" dirty="0" smtClean="0"/>
              <a:t>Γάλα</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47021">
            <a:off x="5456993" y="3830178"/>
            <a:ext cx="3118894" cy="24591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80818" y="2125414"/>
            <a:ext cx="3160689" cy="209567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59832" y="4221088"/>
            <a:ext cx="2799208" cy="194421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172660">
            <a:off x="319176" y="4092540"/>
            <a:ext cx="2832545" cy="2359644"/>
          </a:xfrm>
          <a:prstGeom prst="rect">
            <a:avLst/>
          </a:prstGeom>
        </p:spPr>
      </p:pic>
    </p:spTree>
    <p:extLst>
      <p:ext uri="{BB962C8B-B14F-4D97-AF65-F5344CB8AC3E}">
        <p14:creationId xmlns:p14="http://schemas.microsoft.com/office/powerpoint/2010/main" xmlns="" val="32141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83320"/>
          </a:xfrm>
        </p:spPr>
        <p:txBody>
          <a:bodyPr>
            <a:normAutofit/>
          </a:bodyPr>
          <a:lstStyle/>
          <a:p>
            <a:pPr marL="514350" indent="-514350"/>
            <a:r>
              <a:rPr lang="el-GR" sz="3200" b="1" i="1" u="sng" dirty="0" smtClean="0"/>
              <a:t>ΚΕΦΑΛΑΙΟ 1</a:t>
            </a:r>
            <a:r>
              <a:rPr lang="el-GR" sz="3200" u="sng" dirty="0" smtClean="0"/>
              <a:t/>
            </a:r>
            <a:br>
              <a:rPr lang="el-GR" sz="3200" u="sng" dirty="0" smtClean="0"/>
            </a:br>
            <a:r>
              <a:rPr lang="el-GR" sz="3200" dirty="0" smtClean="0"/>
              <a:t>Η ΙΣΤΟΡΙΑ ΤΗΣ</a:t>
            </a:r>
            <a:br>
              <a:rPr lang="el-GR" sz="3200" dirty="0" smtClean="0"/>
            </a:br>
            <a:r>
              <a:rPr lang="el-GR" sz="3200" dirty="0" smtClean="0"/>
              <a:t>ΣΟΚΟΛΑΤΑΣ</a:t>
            </a:r>
            <a:br>
              <a:rPr lang="el-GR" sz="3200" dirty="0" smtClean="0"/>
            </a:br>
            <a:r>
              <a:rPr lang="el-GR" sz="3200" dirty="0" smtClean="0"/>
              <a:t>ΕΡΓΑΣΤΗΚΑΝ ΟΙ:</a:t>
            </a:r>
            <a:br>
              <a:rPr lang="el-GR" sz="3200" dirty="0" smtClean="0"/>
            </a:br>
            <a:r>
              <a:rPr lang="el-GR" sz="3200" dirty="0" smtClean="0"/>
              <a:t>Κοτσαρίνης Παναγιώτης</a:t>
            </a:r>
            <a:br>
              <a:rPr lang="el-GR" sz="3200" dirty="0" smtClean="0"/>
            </a:br>
            <a:r>
              <a:rPr lang="el-GR" sz="3200" dirty="0" err="1" smtClean="0"/>
              <a:t>Κυρίος</a:t>
            </a:r>
            <a:r>
              <a:rPr lang="el-GR" sz="3200" dirty="0"/>
              <a:t> </a:t>
            </a:r>
            <a:r>
              <a:rPr lang="el-GR" sz="3200" dirty="0" smtClean="0"/>
              <a:t>Χρίστος</a:t>
            </a:r>
            <a:br>
              <a:rPr lang="el-GR" sz="3200" dirty="0" smtClean="0"/>
            </a:br>
            <a:r>
              <a:rPr lang="el-GR" sz="3200" dirty="0" smtClean="0"/>
              <a:t>Οικονόμου </a:t>
            </a:r>
            <a:r>
              <a:rPr lang="el-GR" sz="3200" dirty="0" err="1" smtClean="0"/>
              <a:t>Χρστος</a:t>
            </a:r>
            <a:r>
              <a:rPr lang="el-GR" sz="3200" dirty="0" smtClean="0"/>
              <a:t/>
            </a:r>
            <a:br>
              <a:rPr lang="el-GR" sz="3200" dirty="0" smtClean="0"/>
            </a:br>
            <a:r>
              <a:rPr lang="el-GR" sz="3200" dirty="0" smtClean="0"/>
              <a:t>Παπαγιαννόπουλος Γιάννης</a:t>
            </a:r>
            <a:br>
              <a:rPr lang="el-GR" sz="3200" dirty="0" smtClean="0"/>
            </a:br>
            <a:r>
              <a:rPr lang="el-GR" sz="3200" dirty="0" smtClean="0"/>
              <a:t>ΠΟΥ ΑΠΟΤΕΛΟΥΝ ΤΗΝ ΟΜΑΔΑ:</a:t>
            </a:r>
            <a:br>
              <a:rPr lang="el-GR" sz="3200" dirty="0" smtClean="0"/>
            </a:br>
            <a:r>
              <a:rPr lang="el-GR" sz="3200" dirty="0" smtClean="0"/>
              <a:t>‘’ΣΟΚΟΛΑΚΤΑ’’</a:t>
            </a:r>
            <a:endParaRPr lang="el-GR" sz="3200" u="sng"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4632" cy="1143000"/>
          </a:xfrm>
        </p:spPr>
        <p:txBody>
          <a:bodyPr/>
          <a:lstStyle/>
          <a:p>
            <a:r>
              <a:rPr lang="el-GR" dirty="0" smtClean="0"/>
              <a:t>Λευκη σοκολατα</a:t>
            </a:r>
            <a:endParaRPr lang="el-GR" dirty="0"/>
          </a:p>
        </p:txBody>
      </p:sp>
      <p:sp>
        <p:nvSpPr>
          <p:cNvPr id="3" name="Content Placeholder 2"/>
          <p:cNvSpPr>
            <a:spLocks noGrp="1"/>
          </p:cNvSpPr>
          <p:nvPr>
            <p:ph idx="1"/>
          </p:nvPr>
        </p:nvSpPr>
        <p:spPr>
          <a:xfrm>
            <a:off x="685800" y="1600201"/>
            <a:ext cx="3454152" cy="1972816"/>
          </a:xfrm>
        </p:spPr>
        <p:txBody>
          <a:bodyPr>
            <a:normAutofit fontScale="92500" lnSpcReduction="20000"/>
          </a:bodyPr>
          <a:lstStyle/>
          <a:p>
            <a:pPr marL="68580" indent="0">
              <a:buNone/>
            </a:pPr>
            <a:r>
              <a:rPr lang="el-GR" u="sng" dirty="0"/>
              <a:t>Σύσταση</a:t>
            </a:r>
            <a:r>
              <a:rPr lang="el-GR" dirty="0" smtClean="0"/>
              <a:t>:</a:t>
            </a:r>
          </a:p>
          <a:p>
            <a:r>
              <a:rPr lang="el-GR" dirty="0" smtClean="0"/>
              <a:t>Βούτυρο Κακάο</a:t>
            </a:r>
          </a:p>
          <a:p>
            <a:r>
              <a:rPr lang="el-GR" dirty="0" smtClean="0"/>
              <a:t>Ζάχαρη</a:t>
            </a:r>
          </a:p>
          <a:p>
            <a:r>
              <a:rPr lang="el-GR" dirty="0" smtClean="0"/>
              <a:t>Γάλα</a:t>
            </a:r>
          </a:p>
          <a:p>
            <a:r>
              <a:rPr lang="el-GR" dirty="0" smtClean="0"/>
              <a:t>Δεν έχει καθόλου κακαόμαζα</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2564904"/>
            <a:ext cx="2968154" cy="204037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879675">
            <a:off x="5412774" y="4025601"/>
            <a:ext cx="2678494" cy="1867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7037">
            <a:off x="3866525" y="4277505"/>
            <a:ext cx="2515806" cy="18844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499762">
            <a:off x="1700852" y="4727345"/>
            <a:ext cx="2684945" cy="1830451"/>
          </a:xfrm>
          <a:prstGeom prst="rect">
            <a:avLst/>
          </a:prstGeom>
        </p:spPr>
      </p:pic>
    </p:spTree>
    <p:extLst>
      <p:ext uri="{BB962C8B-B14F-4D97-AF65-F5344CB8AC3E}">
        <p14:creationId xmlns:p14="http://schemas.microsoft.com/office/powerpoint/2010/main" xmlns="" val="36119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5902424" cy="994122"/>
          </a:xfrm>
        </p:spPr>
        <p:txBody>
          <a:bodyPr>
            <a:normAutofit/>
          </a:bodyPr>
          <a:lstStyle/>
          <a:p>
            <a:r>
              <a:rPr lang="el-GR" sz="2400" dirty="0" smtClean="0"/>
              <a:t>ΤΑ ΕΙΔΗ ΤΗΣ ΣΟΚΟΛΑΤΑΣ ΕΞΑΡΤΩΝΤΑΙ ΑΠΟ ΤΗΝ ΠΕΡΙΕΚΤΙΚΟΤΗΤΑ ΣΕ :</a:t>
            </a:r>
            <a:endParaRPr lang="el-GR" sz="2400" dirty="0"/>
          </a:p>
        </p:txBody>
      </p:sp>
      <p:sp>
        <p:nvSpPr>
          <p:cNvPr id="3" name="Content Placeholder 2"/>
          <p:cNvSpPr>
            <a:spLocks noGrp="1"/>
          </p:cNvSpPr>
          <p:nvPr>
            <p:ph idx="1"/>
          </p:nvPr>
        </p:nvSpPr>
        <p:spPr>
          <a:xfrm>
            <a:off x="685800" y="1600201"/>
            <a:ext cx="2662064" cy="1540767"/>
          </a:xfrm>
        </p:spPr>
        <p:txBody>
          <a:bodyPr>
            <a:normAutofit fontScale="92500" lnSpcReduction="10000"/>
          </a:bodyPr>
          <a:lstStyle/>
          <a:p>
            <a:r>
              <a:rPr lang="el-GR" dirty="0" smtClean="0"/>
              <a:t>Κακάο-στερεά</a:t>
            </a:r>
          </a:p>
          <a:p>
            <a:r>
              <a:rPr lang="el-GR" dirty="0" smtClean="0"/>
              <a:t>Βούτυρο κακάο</a:t>
            </a:r>
          </a:p>
          <a:p>
            <a:r>
              <a:rPr lang="el-GR" dirty="0" smtClean="0"/>
              <a:t>Ζάχαρη</a:t>
            </a:r>
          </a:p>
          <a:p>
            <a:r>
              <a:rPr lang="el-GR" dirty="0" smtClean="0"/>
              <a:t>Γάλα</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41133">
            <a:off x="6064966" y="3405610"/>
            <a:ext cx="2705013" cy="21328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06216" y="1469401"/>
            <a:ext cx="3258812" cy="18722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105636">
            <a:off x="4161944" y="3753168"/>
            <a:ext cx="2700600" cy="18827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697123">
            <a:off x="2474685" y="4263227"/>
            <a:ext cx="2466975" cy="18478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1375265">
            <a:off x="326410" y="4270620"/>
            <a:ext cx="2162175" cy="2114550"/>
          </a:xfrm>
          <a:prstGeom prst="rect">
            <a:avLst/>
          </a:prstGeom>
        </p:spPr>
      </p:pic>
    </p:spTree>
    <p:extLst>
      <p:ext uri="{BB962C8B-B14F-4D97-AF65-F5344CB8AC3E}">
        <p14:creationId xmlns:p14="http://schemas.microsoft.com/office/powerpoint/2010/main" xmlns="" val="408608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262464" cy="634082"/>
          </a:xfrm>
        </p:spPr>
        <p:txBody>
          <a:bodyPr>
            <a:normAutofit fontScale="90000"/>
          </a:bodyPr>
          <a:lstStyle/>
          <a:p>
            <a:r>
              <a:rPr lang="el-GR" dirty="0" err="1" smtClean="0"/>
              <a:t>Διαφορες</a:t>
            </a:r>
            <a:r>
              <a:rPr lang="el-GR" dirty="0" smtClean="0"/>
              <a:t> </a:t>
            </a:r>
            <a:r>
              <a:rPr lang="el-GR" dirty="0" err="1" smtClean="0"/>
              <a:t>μορφες</a:t>
            </a:r>
            <a:r>
              <a:rPr lang="el-GR" dirty="0" smtClean="0"/>
              <a:t> </a:t>
            </a:r>
            <a:r>
              <a:rPr lang="el-GR" smtClean="0"/>
              <a:t>σοκολατας</a:t>
            </a:r>
            <a:endParaRPr lang="el-GR" dirty="0"/>
          </a:p>
        </p:txBody>
      </p:sp>
      <p:sp>
        <p:nvSpPr>
          <p:cNvPr id="3" name="Content Placeholder 2"/>
          <p:cNvSpPr>
            <a:spLocks noGrp="1"/>
          </p:cNvSpPr>
          <p:nvPr>
            <p:ph idx="1"/>
          </p:nvPr>
        </p:nvSpPr>
        <p:spPr>
          <a:xfrm>
            <a:off x="685800" y="1600201"/>
            <a:ext cx="3454152" cy="1756791"/>
          </a:xfrm>
        </p:spPr>
        <p:txBody>
          <a:bodyPr>
            <a:normAutofit fontScale="92500" lnSpcReduction="20000"/>
          </a:bodyPr>
          <a:lstStyle/>
          <a:p>
            <a:r>
              <a:rPr lang="el-GR" dirty="0" smtClean="0"/>
              <a:t>Ρόφημα</a:t>
            </a:r>
          </a:p>
          <a:p>
            <a:r>
              <a:rPr lang="el-GR" dirty="0" smtClean="0"/>
              <a:t>Πλάκα</a:t>
            </a:r>
          </a:p>
          <a:p>
            <a:r>
              <a:rPr lang="el-GR" dirty="0" smtClean="0"/>
              <a:t>Σε γλυκό ως κύριο συστατικό</a:t>
            </a:r>
          </a:p>
          <a:p>
            <a:r>
              <a:rPr lang="el-GR" dirty="0" smtClean="0"/>
              <a:t>Σε υγρή μορφή (σιρόπι)</a:t>
            </a:r>
            <a:endParaRPr lang="el-G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316649">
            <a:off x="5279564" y="1391640"/>
            <a:ext cx="2934641" cy="180593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901079">
            <a:off x="4567192" y="2925104"/>
            <a:ext cx="3048000" cy="2032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367264">
            <a:off x="3011554" y="4021750"/>
            <a:ext cx="3140942" cy="224282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667936">
            <a:off x="199900" y="4438837"/>
            <a:ext cx="2768241" cy="2073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020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714379"/>
          </a:xfrm>
        </p:spPr>
        <p:txBody>
          <a:bodyPr/>
          <a:lstStyle/>
          <a:p>
            <a:pPr algn="ctr" fontAlgn="auto">
              <a:spcAft>
                <a:spcPts val="0"/>
              </a:spcAft>
              <a:defRPr/>
            </a:pPr>
            <a:r>
              <a:rPr lang="el-GR" sz="3000" u="sng" dirty="0" smtClean="0"/>
              <a:t>ΔΙΑΤΡΟΦΙΚΗ ΑΞΙΑ ΣΟΚΟΛΑΤΑΣ</a:t>
            </a:r>
            <a:endParaRPr lang="el-GR" sz="3000" u="sng" dirty="0"/>
          </a:p>
        </p:txBody>
      </p:sp>
      <p:sp>
        <p:nvSpPr>
          <p:cNvPr id="3" name="Subtitle 2"/>
          <p:cNvSpPr>
            <a:spLocks noGrp="1"/>
          </p:cNvSpPr>
          <p:nvPr>
            <p:ph type="subTitle" idx="1"/>
          </p:nvPr>
        </p:nvSpPr>
        <p:spPr>
          <a:xfrm>
            <a:off x="1371600" y="1643063"/>
            <a:ext cx="6400800" cy="5214937"/>
          </a:xfrm>
        </p:spPr>
        <p:txBody>
          <a:bodyPr>
            <a:normAutofit/>
          </a:bodyPr>
          <a:lstStyle/>
          <a:p>
            <a:pPr marR="0" algn="ctr">
              <a:lnSpc>
                <a:spcPct val="90000"/>
              </a:lnSpc>
            </a:pPr>
            <a:r>
              <a:rPr lang="el-GR" sz="2900" smtClean="0">
                <a:solidFill>
                  <a:schemeClr val="tx1"/>
                </a:solidFill>
              </a:rPr>
              <a:t>ΕΡΓΑΣΤΗΚΑΝ  ΟΙ:</a:t>
            </a:r>
          </a:p>
          <a:p>
            <a:pPr marR="0" algn="ctr">
              <a:lnSpc>
                <a:spcPct val="90000"/>
              </a:lnSpc>
              <a:buFont typeface="Arial" charset="0"/>
              <a:buChar char="•"/>
            </a:pPr>
            <a:endParaRPr lang="el-GR" sz="2500" smtClean="0">
              <a:solidFill>
                <a:schemeClr val="tx1"/>
              </a:solidFill>
            </a:endParaRPr>
          </a:p>
          <a:p>
            <a:pPr marR="0" algn="ctr">
              <a:lnSpc>
                <a:spcPct val="90000"/>
              </a:lnSpc>
              <a:buFont typeface="Arial" charset="0"/>
              <a:buChar char="•"/>
            </a:pPr>
            <a:r>
              <a:rPr lang="el-GR" sz="2500" smtClean="0">
                <a:solidFill>
                  <a:schemeClr val="tx1"/>
                </a:solidFill>
              </a:rPr>
              <a:t>Αντώνης Μπέλλας</a:t>
            </a:r>
          </a:p>
          <a:p>
            <a:pPr marR="0" algn="ctr">
              <a:lnSpc>
                <a:spcPct val="90000"/>
              </a:lnSpc>
              <a:buFont typeface="Arial" charset="0"/>
              <a:buChar char="•"/>
            </a:pPr>
            <a:r>
              <a:rPr lang="el-GR" sz="2500" smtClean="0">
                <a:solidFill>
                  <a:schemeClr val="tx1"/>
                </a:solidFill>
              </a:rPr>
              <a:t>Ανέστης Πουρσανίδης</a:t>
            </a:r>
          </a:p>
          <a:p>
            <a:pPr marR="0" algn="ctr">
              <a:lnSpc>
                <a:spcPct val="90000"/>
              </a:lnSpc>
              <a:buFont typeface="Arial" charset="0"/>
              <a:buChar char="•"/>
            </a:pPr>
            <a:r>
              <a:rPr lang="el-GR" sz="2500" smtClean="0">
                <a:solidFill>
                  <a:schemeClr val="tx1"/>
                </a:solidFill>
              </a:rPr>
              <a:t>Ιωάννα Μπουζανίτσα</a:t>
            </a:r>
          </a:p>
          <a:p>
            <a:pPr marR="0" algn="ctr">
              <a:lnSpc>
                <a:spcPct val="90000"/>
              </a:lnSpc>
              <a:buFont typeface="Arial" charset="0"/>
              <a:buChar char="•"/>
            </a:pPr>
            <a:r>
              <a:rPr lang="el-GR" sz="2500" smtClean="0">
                <a:solidFill>
                  <a:schemeClr val="tx1"/>
                </a:solidFill>
              </a:rPr>
              <a:t>Λαέρτης Ματσάγγος</a:t>
            </a:r>
          </a:p>
          <a:p>
            <a:pPr marR="0" algn="ctr">
              <a:lnSpc>
                <a:spcPct val="90000"/>
              </a:lnSpc>
              <a:buFont typeface="Arial" charset="0"/>
              <a:buChar char="•"/>
            </a:pPr>
            <a:r>
              <a:rPr lang="el-GR" sz="2500" smtClean="0">
                <a:solidFill>
                  <a:schemeClr val="tx1"/>
                </a:solidFill>
              </a:rPr>
              <a:t>Ιουλία Μο’ι’σέεβα</a:t>
            </a:r>
          </a:p>
          <a:p>
            <a:pPr marR="0" algn="ctr">
              <a:lnSpc>
                <a:spcPct val="90000"/>
              </a:lnSpc>
              <a:buFont typeface="Arial" charset="0"/>
              <a:buChar char="•"/>
            </a:pPr>
            <a:endParaRPr lang="el-GR" sz="2500" smtClean="0">
              <a:solidFill>
                <a:schemeClr val="tx1"/>
              </a:solidFill>
            </a:endParaRPr>
          </a:p>
          <a:p>
            <a:pPr marR="0" algn="ctr">
              <a:lnSpc>
                <a:spcPct val="90000"/>
              </a:lnSpc>
            </a:pPr>
            <a:r>
              <a:rPr lang="el-GR" smtClean="0">
                <a:solidFill>
                  <a:schemeClr val="tx1"/>
                </a:solidFill>
              </a:rPr>
              <a:t>ΠΟΥ ΑΠΟΤΕΛΟΥΝ ΤΗΝ ΟΜΑΔΑ:</a:t>
            </a:r>
          </a:p>
          <a:p>
            <a:pPr marR="0" algn="ctr">
              <a:lnSpc>
                <a:spcPct val="90000"/>
              </a:lnSpc>
            </a:pPr>
            <a:endParaRPr lang="el-GR" smtClean="0">
              <a:solidFill>
                <a:schemeClr val="tx1"/>
              </a:solidFill>
            </a:endParaRPr>
          </a:p>
          <a:p>
            <a:pPr marR="0" algn="ctr">
              <a:lnSpc>
                <a:spcPct val="90000"/>
              </a:lnSpc>
            </a:pPr>
            <a:endParaRPr lang="el-GR" smtClean="0">
              <a:solidFill>
                <a:schemeClr val="tx1"/>
              </a:solidFill>
            </a:endParaRPr>
          </a:p>
          <a:p>
            <a:pPr marR="0" algn="ctr">
              <a:lnSpc>
                <a:spcPct val="90000"/>
              </a:lnSpc>
            </a:pPr>
            <a:r>
              <a:rPr lang="el-GR" smtClean="0">
                <a:solidFill>
                  <a:schemeClr val="tx1"/>
                </a:solidFill>
              </a:rPr>
              <a:t>«ΓΛΥΚΕΣ ΑΛΧΗΜΕΙΕΣ»</a:t>
            </a:r>
          </a:p>
        </p:txBody>
      </p:sp>
      <p:pic>
        <p:nvPicPr>
          <p:cNvPr id="13315" name="Picture 4" descr="chocolates1.jpg"/>
          <p:cNvPicPr>
            <a:picLocks noChangeAspect="1"/>
          </p:cNvPicPr>
          <p:nvPr/>
        </p:nvPicPr>
        <p:blipFill>
          <a:blip r:embed="rId2" cstate="print"/>
          <a:srcRect/>
          <a:stretch>
            <a:fillRect/>
          </a:stretch>
        </p:blipFill>
        <p:spPr bwMode="auto">
          <a:xfrm>
            <a:off x="6548710" y="1841500"/>
            <a:ext cx="2293938" cy="2000250"/>
          </a:xfrm>
          <a:prstGeom prst="rect">
            <a:avLst/>
          </a:prstGeom>
          <a:noFill/>
          <a:ln w="9525">
            <a:noFill/>
            <a:miter lim="800000"/>
            <a:headEnd/>
            <a:tailEnd/>
          </a:ln>
        </p:spPr>
      </p:pic>
      <p:pic>
        <p:nvPicPr>
          <p:cNvPr id="13316" name="Picture 5" descr="ΨΗΟΨΟΛΑΤΕΣ 2.jpg"/>
          <p:cNvPicPr>
            <a:picLocks noChangeAspect="1"/>
          </p:cNvPicPr>
          <p:nvPr/>
        </p:nvPicPr>
        <p:blipFill>
          <a:blip r:embed="rId3" cstate="print"/>
          <a:srcRect/>
          <a:stretch>
            <a:fillRect/>
          </a:stretch>
        </p:blipFill>
        <p:spPr bwMode="auto">
          <a:xfrm>
            <a:off x="-180528" y="1772816"/>
            <a:ext cx="2928938" cy="1500187"/>
          </a:xfrm>
          <a:prstGeom prst="rect">
            <a:avLst/>
          </a:prstGeom>
          <a:noFill/>
          <a:ln w="9525">
            <a:noFill/>
            <a:miter lim="800000"/>
            <a:headEnd/>
            <a:tailEnd/>
          </a:ln>
        </p:spPr>
      </p:pic>
    </p:spTree>
    <p:extLst>
      <p:ext uri="{BB962C8B-B14F-4D97-AF65-F5344CB8AC3E}">
        <p14:creationId xmlns:p14="http://schemas.microsoft.com/office/powerpoint/2010/main" xmlns="" val="2464634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l-GR" sz="3800" u="sng" dirty="0" smtClean="0">
                <a:solidFill>
                  <a:schemeClr val="accent6"/>
                </a:solidFill>
              </a:rPr>
              <a:t>ΘΕΡΑΠΕΥΤΙΚΗ ΑΞΙΑ</a:t>
            </a:r>
            <a:endParaRPr lang="el-GR" sz="3800" u="sng" dirty="0">
              <a:solidFill>
                <a:schemeClr val="accent6"/>
              </a:solidFill>
            </a:endParaRPr>
          </a:p>
        </p:txBody>
      </p:sp>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None/>
              <a:defRPr/>
            </a:pPr>
            <a:r>
              <a:rPr lang="el-GR" u="sng" dirty="0" smtClean="0">
                <a:solidFill>
                  <a:schemeClr val="accent6"/>
                </a:solidFill>
              </a:rPr>
              <a:t>Η σοκολάτα μας προσφερει:</a:t>
            </a:r>
          </a:p>
          <a:p>
            <a:pPr marL="365760" indent="-256032" fontAlgn="auto">
              <a:spcAft>
                <a:spcPts val="0"/>
              </a:spcAft>
              <a:buFont typeface="Wingdings 3"/>
              <a:buNone/>
              <a:defRPr/>
            </a:pPr>
            <a:endParaRPr lang="el-GR" sz="1800" dirty="0" smtClean="0">
              <a:solidFill>
                <a:schemeClr val="accent6"/>
              </a:solidFill>
            </a:endParaRPr>
          </a:p>
          <a:p>
            <a:pPr marL="365760" indent="-256032" fontAlgn="auto">
              <a:spcAft>
                <a:spcPts val="0"/>
              </a:spcAft>
              <a:buFont typeface="Wingdings" pitchFamily="2" charset="2"/>
              <a:buChar char="v"/>
              <a:defRPr/>
            </a:pPr>
            <a:r>
              <a:rPr lang="el-GR" sz="1800" dirty="0" smtClean="0">
                <a:solidFill>
                  <a:schemeClr val="accent6"/>
                </a:solidFill>
              </a:rPr>
              <a:t>Πρωτε’ί’νες</a:t>
            </a:r>
          </a:p>
          <a:p>
            <a:pPr marL="365760" indent="-256032" fontAlgn="auto">
              <a:spcAft>
                <a:spcPts val="0"/>
              </a:spcAft>
              <a:buFont typeface="Wingdings" pitchFamily="2" charset="2"/>
              <a:buChar char="v"/>
              <a:defRPr/>
            </a:pPr>
            <a:r>
              <a:rPr lang="el-GR" sz="1800" dirty="0" smtClean="0">
                <a:solidFill>
                  <a:schemeClr val="accent6"/>
                </a:solidFill>
              </a:rPr>
              <a:t>Ασβέστιο</a:t>
            </a:r>
          </a:p>
          <a:p>
            <a:pPr marL="365760" indent="-256032" fontAlgn="auto">
              <a:spcAft>
                <a:spcPts val="0"/>
              </a:spcAft>
              <a:buFont typeface="Wingdings" pitchFamily="2" charset="2"/>
              <a:buChar char="v"/>
              <a:defRPr/>
            </a:pPr>
            <a:r>
              <a:rPr lang="el-GR" sz="1800" dirty="0" smtClean="0">
                <a:solidFill>
                  <a:schemeClr val="accent6"/>
                </a:solidFill>
              </a:rPr>
              <a:t>Λίπος</a:t>
            </a:r>
          </a:p>
          <a:p>
            <a:pPr marL="365760" indent="-256032" fontAlgn="auto">
              <a:spcAft>
                <a:spcPts val="0"/>
              </a:spcAft>
              <a:buFont typeface="Wingdings" pitchFamily="2" charset="2"/>
              <a:buChar char="v"/>
              <a:defRPr/>
            </a:pPr>
            <a:r>
              <a:rPr lang="el-GR" sz="1800" dirty="0" smtClean="0">
                <a:solidFill>
                  <a:schemeClr val="accent6"/>
                </a:solidFill>
              </a:rPr>
              <a:t>Υδατάνθρακες</a:t>
            </a:r>
          </a:p>
          <a:p>
            <a:pPr marL="365760" indent="-256032" fontAlgn="auto">
              <a:spcAft>
                <a:spcPts val="0"/>
              </a:spcAft>
              <a:buFont typeface="Wingdings" pitchFamily="2" charset="2"/>
              <a:buChar char="v"/>
              <a:defRPr/>
            </a:pPr>
            <a:r>
              <a:rPr lang="el-GR" sz="1800" dirty="0" smtClean="0">
                <a:solidFill>
                  <a:schemeClr val="accent6"/>
                </a:solidFill>
              </a:rPr>
              <a:t>Μαγνήσιο</a:t>
            </a:r>
          </a:p>
          <a:p>
            <a:pPr marL="365760" indent="-256032" fontAlgn="auto">
              <a:spcAft>
                <a:spcPts val="0"/>
              </a:spcAft>
              <a:buFont typeface="Wingdings" pitchFamily="2" charset="2"/>
              <a:buChar char="v"/>
              <a:defRPr/>
            </a:pPr>
            <a:r>
              <a:rPr lang="el-GR" sz="1800" dirty="0" smtClean="0">
                <a:solidFill>
                  <a:schemeClr val="accent6"/>
                </a:solidFill>
              </a:rPr>
              <a:t>Σίδηρο</a:t>
            </a:r>
          </a:p>
          <a:p>
            <a:pPr marL="365760" indent="-256032" fontAlgn="auto">
              <a:spcAft>
                <a:spcPts val="0"/>
              </a:spcAft>
              <a:buFont typeface="Wingdings" pitchFamily="2" charset="2"/>
              <a:buChar char="v"/>
              <a:defRPr/>
            </a:pPr>
            <a:r>
              <a:rPr lang="el-GR" sz="1800" dirty="0" smtClean="0">
                <a:solidFill>
                  <a:schemeClr val="accent6"/>
                </a:solidFill>
              </a:rPr>
              <a:t>Νιασίνη</a:t>
            </a:r>
          </a:p>
          <a:p>
            <a:pPr marL="365760" indent="-256032" fontAlgn="auto">
              <a:spcAft>
                <a:spcPts val="0"/>
              </a:spcAft>
              <a:buFont typeface="Wingdings" pitchFamily="2" charset="2"/>
              <a:buChar char="v"/>
              <a:defRPr/>
            </a:pPr>
            <a:r>
              <a:rPr lang="el-GR" sz="1800" dirty="0" smtClean="0">
                <a:solidFill>
                  <a:schemeClr val="accent6"/>
                </a:solidFill>
              </a:rPr>
              <a:t>Ψευδάργυρο</a:t>
            </a:r>
          </a:p>
          <a:p>
            <a:pPr marL="365760" indent="-256032" fontAlgn="auto">
              <a:spcAft>
                <a:spcPts val="0"/>
              </a:spcAft>
              <a:buFont typeface="Wingdings" pitchFamily="2" charset="2"/>
              <a:buChar char="v"/>
              <a:defRPr/>
            </a:pPr>
            <a:r>
              <a:rPr lang="el-GR" sz="1800" dirty="0" smtClean="0">
                <a:solidFill>
                  <a:schemeClr val="accent6"/>
                </a:solidFill>
              </a:rPr>
              <a:t>Καροτίνη</a:t>
            </a:r>
          </a:p>
          <a:p>
            <a:pPr marL="365760" indent="-256032" fontAlgn="auto">
              <a:spcAft>
                <a:spcPts val="0"/>
              </a:spcAft>
              <a:buFont typeface="Wingdings" pitchFamily="2" charset="2"/>
              <a:buChar char="v"/>
              <a:defRPr/>
            </a:pPr>
            <a:r>
              <a:rPr lang="el-GR" sz="1800" dirty="0" smtClean="0">
                <a:solidFill>
                  <a:schemeClr val="accent6"/>
                </a:solidFill>
              </a:rPr>
              <a:t>Βιταμίνη Β2</a:t>
            </a:r>
            <a:endParaRPr lang="el-GR" sz="1800" dirty="0">
              <a:solidFill>
                <a:schemeClr val="accent6"/>
              </a:solidFill>
            </a:endParaRPr>
          </a:p>
        </p:txBody>
      </p:sp>
      <p:pic>
        <p:nvPicPr>
          <p:cNvPr id="14339" name="Picture 3" descr="σηακε.jpg"/>
          <p:cNvPicPr>
            <a:picLocks noChangeAspect="1"/>
          </p:cNvPicPr>
          <p:nvPr/>
        </p:nvPicPr>
        <p:blipFill>
          <a:blip r:embed="rId2" cstate="print"/>
          <a:srcRect/>
          <a:stretch>
            <a:fillRect/>
          </a:stretch>
        </p:blipFill>
        <p:spPr bwMode="auto">
          <a:xfrm>
            <a:off x="5434013" y="3162300"/>
            <a:ext cx="3709987" cy="3695700"/>
          </a:xfrm>
          <a:prstGeom prst="rect">
            <a:avLst/>
          </a:prstGeom>
          <a:noFill/>
          <a:ln w="9525">
            <a:noFill/>
            <a:miter lim="800000"/>
            <a:headEnd/>
            <a:tailEnd/>
          </a:ln>
        </p:spPr>
      </p:pic>
      <p:pic>
        <p:nvPicPr>
          <p:cNvPr id="14340" name="Picture 4" descr="βαρ.jpg"/>
          <p:cNvPicPr>
            <a:picLocks noChangeAspect="1"/>
          </p:cNvPicPr>
          <p:nvPr/>
        </p:nvPicPr>
        <p:blipFill>
          <a:blip r:embed="rId3" cstate="print"/>
          <a:srcRect/>
          <a:stretch>
            <a:fillRect/>
          </a:stretch>
        </p:blipFill>
        <p:spPr bwMode="auto">
          <a:xfrm rot="-4212383">
            <a:off x="7366000" y="1408113"/>
            <a:ext cx="1838325" cy="1165225"/>
          </a:xfrm>
          <a:prstGeom prst="rect">
            <a:avLst/>
          </a:prstGeom>
          <a:noFill/>
          <a:ln w="9525">
            <a:noFill/>
            <a:miter lim="800000"/>
            <a:headEnd/>
            <a:tailEnd/>
          </a:ln>
        </p:spPr>
      </p:pic>
      <p:pic>
        <p:nvPicPr>
          <p:cNvPr id="14341" name="Picture 5" descr="βαρ.jpg"/>
          <p:cNvPicPr>
            <a:picLocks noChangeAspect="1"/>
          </p:cNvPicPr>
          <p:nvPr/>
        </p:nvPicPr>
        <p:blipFill>
          <a:blip r:embed="rId3" cstate="print"/>
          <a:srcRect/>
          <a:stretch>
            <a:fillRect/>
          </a:stretch>
        </p:blipFill>
        <p:spPr bwMode="auto">
          <a:xfrm rot="-4130475">
            <a:off x="6380163" y="1398587"/>
            <a:ext cx="1804988" cy="1204913"/>
          </a:xfrm>
          <a:prstGeom prst="rect">
            <a:avLst/>
          </a:prstGeom>
          <a:noFill/>
          <a:ln w="9525">
            <a:noFill/>
            <a:miter lim="800000"/>
            <a:headEnd/>
            <a:tailEnd/>
          </a:ln>
        </p:spPr>
      </p:pic>
    </p:spTree>
    <p:extLst>
      <p:ext uri="{BB962C8B-B14F-4D97-AF65-F5344CB8AC3E}">
        <p14:creationId xmlns:p14="http://schemas.microsoft.com/office/powerpoint/2010/main" xmlns="" val="1593072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fontAlgn="auto">
              <a:spcAft>
                <a:spcPts val="0"/>
              </a:spcAft>
              <a:defRPr/>
            </a:pPr>
            <a:r>
              <a:rPr lang="el-GR" sz="2800" u="sng" dirty="0" smtClean="0">
                <a:solidFill>
                  <a:schemeClr val="accent2">
                    <a:lumMod val="50000"/>
                  </a:schemeClr>
                </a:solidFill>
              </a:rPr>
              <a:t>ΕΥΕΡΓΕΤΙΚΕΣ ΙΔΙΟΤΗΤΕΣ ΣΟΚΟΛΑΤΑΣ</a:t>
            </a:r>
            <a:endParaRPr lang="el-GR" sz="2800" u="sng" dirty="0">
              <a:solidFill>
                <a:schemeClr val="accent2">
                  <a:lumMod val="50000"/>
                </a:schemeClr>
              </a:solidFill>
            </a:endParaRPr>
          </a:p>
        </p:txBody>
      </p:sp>
      <p:sp>
        <p:nvSpPr>
          <p:cNvPr id="2" name="Content Placeholder 1"/>
          <p:cNvSpPr>
            <a:spLocks noGrp="1"/>
          </p:cNvSpPr>
          <p:nvPr>
            <p:ph idx="1"/>
          </p:nvPr>
        </p:nvSpPr>
        <p:spPr>
          <a:xfrm>
            <a:off x="457200" y="1481138"/>
            <a:ext cx="8229600" cy="4805362"/>
          </a:xfrm>
        </p:spPr>
        <p:txBody>
          <a:bodyPr>
            <a:normAutofit/>
          </a:bodyPr>
          <a:lstStyle/>
          <a:p>
            <a:pPr marL="365760" indent="-256032" fontAlgn="auto">
              <a:spcAft>
                <a:spcPts val="0"/>
              </a:spcAft>
              <a:buFont typeface="Wingdings" pitchFamily="2" charset="2"/>
              <a:buChar char="v"/>
              <a:defRPr/>
            </a:pPr>
            <a:r>
              <a:rPr lang="el-GR" sz="2100" dirty="0" smtClean="0">
                <a:solidFill>
                  <a:schemeClr val="accent2">
                    <a:lumMod val="50000"/>
                  </a:schemeClr>
                </a:solidFill>
              </a:rPr>
              <a:t>Δίνει Ενέργεια</a:t>
            </a:r>
          </a:p>
          <a:p>
            <a:pPr marL="365760" indent="-256032" fontAlgn="auto">
              <a:spcAft>
                <a:spcPts val="0"/>
              </a:spcAft>
              <a:buFont typeface="Wingdings" pitchFamily="2" charset="2"/>
              <a:buChar char="v"/>
              <a:defRPr/>
            </a:pPr>
            <a:r>
              <a:rPr lang="el-GR" sz="2100" dirty="0" smtClean="0">
                <a:solidFill>
                  <a:schemeClr val="accent2">
                    <a:lumMod val="50000"/>
                  </a:schemeClr>
                </a:solidFill>
              </a:rPr>
              <a:t>Είναι Τονωτική</a:t>
            </a:r>
          </a:p>
          <a:p>
            <a:pPr marL="365760" indent="-256032" fontAlgn="auto">
              <a:spcAft>
                <a:spcPts val="0"/>
              </a:spcAft>
              <a:buFont typeface="Wingdings" pitchFamily="2" charset="2"/>
              <a:buChar char="v"/>
              <a:defRPr/>
            </a:pPr>
            <a:r>
              <a:rPr lang="el-GR" sz="2100" dirty="0" smtClean="0">
                <a:solidFill>
                  <a:schemeClr val="accent2">
                    <a:lumMod val="50000"/>
                  </a:schemeClr>
                </a:solidFill>
              </a:rPr>
              <a:t>Η μαύρη σοκολάτα δεν περιέχει χοληστερίνη</a:t>
            </a:r>
          </a:p>
          <a:p>
            <a:pPr marL="365760" indent="-256032" fontAlgn="auto">
              <a:spcAft>
                <a:spcPts val="0"/>
              </a:spcAft>
              <a:buFont typeface="Wingdings" pitchFamily="2" charset="2"/>
              <a:buChar char="v"/>
              <a:defRPr/>
            </a:pPr>
            <a:r>
              <a:rPr lang="el-GR" sz="2100" dirty="0" smtClean="0">
                <a:solidFill>
                  <a:schemeClr val="accent2">
                    <a:lumMod val="50000"/>
                  </a:schemeClr>
                </a:solidFill>
              </a:rPr>
              <a:t>Είναι πλούσια σε πολυφαινόλες</a:t>
            </a:r>
          </a:p>
          <a:p>
            <a:pPr marL="365760" indent="-256032" fontAlgn="auto">
              <a:spcAft>
                <a:spcPts val="0"/>
              </a:spcAft>
              <a:buFont typeface="Wingdings" pitchFamily="2" charset="2"/>
              <a:buChar char="v"/>
              <a:defRPr/>
            </a:pPr>
            <a:r>
              <a:rPr lang="el-GR" sz="2100" dirty="0" smtClean="0">
                <a:solidFill>
                  <a:schemeClr val="accent2">
                    <a:lumMod val="50000"/>
                  </a:schemeClr>
                </a:solidFill>
              </a:rPr>
              <a:t>Δρα κατα του πολ/μού των καρκινικών κυττάρων</a:t>
            </a:r>
          </a:p>
          <a:p>
            <a:pPr marL="365760" indent="-256032" fontAlgn="auto">
              <a:spcAft>
                <a:spcPts val="0"/>
              </a:spcAft>
              <a:buFont typeface="Wingdings" pitchFamily="2" charset="2"/>
              <a:buChar char="v"/>
              <a:defRPr/>
            </a:pPr>
            <a:r>
              <a:rPr lang="el-GR" sz="2100" dirty="0" smtClean="0">
                <a:solidFill>
                  <a:schemeClr val="accent2">
                    <a:lumMod val="50000"/>
                  </a:schemeClr>
                </a:solidFill>
              </a:rPr>
              <a:t>Έχει Αντιβηχική δράση</a:t>
            </a:r>
          </a:p>
          <a:p>
            <a:pPr marL="365760" indent="-256032" fontAlgn="auto">
              <a:spcAft>
                <a:spcPts val="0"/>
              </a:spcAft>
              <a:buFont typeface="Wingdings" pitchFamily="2" charset="2"/>
              <a:buChar char="v"/>
              <a:defRPr/>
            </a:pPr>
            <a:r>
              <a:rPr lang="el-GR" sz="2100" dirty="0" smtClean="0">
                <a:solidFill>
                  <a:schemeClr val="accent2">
                    <a:lumMod val="50000"/>
                  </a:schemeClr>
                </a:solidFill>
              </a:rPr>
              <a:t>Συμβάλει στην μακροβιότητα</a:t>
            </a:r>
          </a:p>
          <a:p>
            <a:pPr marL="365760" indent="-256032" fontAlgn="auto">
              <a:spcAft>
                <a:spcPts val="0"/>
              </a:spcAft>
              <a:buFont typeface="Wingdings" pitchFamily="2" charset="2"/>
              <a:buChar char="v"/>
              <a:defRPr/>
            </a:pPr>
            <a:r>
              <a:rPr lang="el-GR" sz="2100" dirty="0" smtClean="0">
                <a:solidFill>
                  <a:schemeClr val="accent2">
                    <a:lumMod val="50000"/>
                  </a:schemeClr>
                </a:solidFill>
              </a:rPr>
              <a:t>Ενισχύει την μνήμη</a:t>
            </a:r>
          </a:p>
          <a:p>
            <a:pPr marL="365760" indent="-256032" fontAlgn="auto">
              <a:spcAft>
                <a:spcPts val="0"/>
              </a:spcAft>
              <a:buFont typeface="Wingdings" pitchFamily="2" charset="2"/>
              <a:buChar char="v"/>
              <a:defRPr/>
            </a:pPr>
            <a:r>
              <a:rPr lang="el-GR" sz="2100" dirty="0" smtClean="0">
                <a:solidFill>
                  <a:schemeClr val="accent2">
                    <a:lumMod val="50000"/>
                  </a:schemeClr>
                </a:solidFill>
              </a:rPr>
              <a:t>Δεν προκαλεί εθισμό</a:t>
            </a:r>
          </a:p>
          <a:p>
            <a:pPr marL="365760" indent="-256032" fontAlgn="auto">
              <a:spcAft>
                <a:spcPts val="0"/>
              </a:spcAft>
              <a:buFont typeface="Wingdings" pitchFamily="2" charset="2"/>
              <a:buChar char="v"/>
              <a:defRPr/>
            </a:pPr>
            <a:r>
              <a:rPr lang="el-GR" sz="2100" dirty="0" smtClean="0">
                <a:solidFill>
                  <a:schemeClr val="accent2">
                    <a:lumMod val="50000"/>
                  </a:schemeClr>
                </a:solidFill>
              </a:rPr>
              <a:t>Συνιστάται για αθλητές επειδη μειώνει την κούραση</a:t>
            </a:r>
          </a:p>
          <a:p>
            <a:pPr marL="365760" indent="-256032" fontAlgn="auto">
              <a:spcAft>
                <a:spcPts val="0"/>
              </a:spcAft>
              <a:buFont typeface="Wingdings" pitchFamily="2" charset="2"/>
              <a:buChar char="v"/>
              <a:defRPr/>
            </a:pPr>
            <a:r>
              <a:rPr lang="el-GR" sz="2100" dirty="0" smtClean="0">
                <a:solidFill>
                  <a:schemeClr val="accent2">
                    <a:lumMod val="50000"/>
                  </a:schemeClr>
                </a:solidFill>
              </a:rPr>
              <a:t>Διώχνει την υπνηλία</a:t>
            </a:r>
          </a:p>
          <a:p>
            <a:pPr marL="365760" indent="-256032" fontAlgn="auto">
              <a:spcAft>
                <a:spcPts val="0"/>
              </a:spcAft>
              <a:buFont typeface="Wingdings" pitchFamily="2" charset="2"/>
              <a:buChar char="v"/>
              <a:defRPr/>
            </a:pPr>
            <a:r>
              <a:rPr lang="el-GR" sz="2100" dirty="0" smtClean="0">
                <a:solidFill>
                  <a:schemeClr val="accent2">
                    <a:lumMod val="50000"/>
                  </a:schemeClr>
                </a:solidFill>
              </a:rPr>
              <a:t>Είναι αγχολυτική, προκαλεί το αίσθημα της ευφορίας</a:t>
            </a:r>
          </a:p>
          <a:p>
            <a:pPr marL="365760" indent="-256032" fontAlgn="auto">
              <a:spcAft>
                <a:spcPts val="0"/>
              </a:spcAft>
              <a:buFont typeface="Wingdings 3"/>
              <a:buChar char=""/>
              <a:defRPr/>
            </a:pPr>
            <a:endParaRPr lang="el-GR" sz="2400" dirty="0"/>
          </a:p>
        </p:txBody>
      </p:sp>
    </p:spTree>
    <p:extLst>
      <p:ext uri="{BB962C8B-B14F-4D97-AF65-F5344CB8AC3E}">
        <p14:creationId xmlns:p14="http://schemas.microsoft.com/office/powerpoint/2010/main" xmlns="" val="3316231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fontAlgn="auto">
              <a:spcAft>
                <a:spcPts val="0"/>
              </a:spcAft>
              <a:defRPr/>
            </a:pPr>
            <a:r>
              <a:rPr lang="el-GR" sz="2900" u="sng" dirty="0" smtClean="0"/>
              <a:t>ΑΡΝΗΤΙΚΕΣ ΣΥΝΕΠΕΙΕΣ ΤΗΣ ΣΟΚΟΛΑΤΑΣ</a:t>
            </a:r>
            <a:endParaRPr lang="el-GR" sz="2900" u="sng" dirty="0"/>
          </a:p>
        </p:txBody>
      </p:sp>
      <p:sp>
        <p:nvSpPr>
          <p:cNvPr id="16385" name="Content Placeholder 1"/>
          <p:cNvSpPr>
            <a:spLocks noGrp="1"/>
          </p:cNvSpPr>
          <p:nvPr>
            <p:ph idx="1"/>
          </p:nvPr>
        </p:nvSpPr>
        <p:spPr>
          <a:xfrm>
            <a:off x="1403648" y="2300194"/>
            <a:ext cx="6196405" cy="3603812"/>
          </a:xfrm>
        </p:spPr>
        <p:txBody>
          <a:bodyPr/>
          <a:lstStyle/>
          <a:p>
            <a:pPr>
              <a:buFont typeface="Wingdings" pitchFamily="2" charset="2"/>
              <a:buChar char="v"/>
            </a:pPr>
            <a:r>
              <a:rPr lang="el-GR" smtClean="0"/>
              <a:t>Θεωρείται παράγοντας παχυσαρκίας</a:t>
            </a:r>
          </a:p>
          <a:p>
            <a:pPr>
              <a:buFont typeface="Wingdings" pitchFamily="2" charset="2"/>
              <a:buChar char="v"/>
            </a:pPr>
            <a:endParaRPr lang="el-GR" smtClean="0"/>
          </a:p>
          <a:p>
            <a:pPr>
              <a:buFont typeface="Wingdings" pitchFamily="2" charset="2"/>
              <a:buChar char="v"/>
            </a:pPr>
            <a:r>
              <a:rPr lang="el-GR" smtClean="0"/>
              <a:t>Συνδέεται με ημικρανίες</a:t>
            </a:r>
          </a:p>
          <a:p>
            <a:pPr>
              <a:buFont typeface="Wingdings" pitchFamily="2" charset="2"/>
              <a:buChar char="v"/>
            </a:pPr>
            <a:endParaRPr lang="el-GR" smtClean="0"/>
          </a:p>
          <a:p>
            <a:pPr>
              <a:buFont typeface="Wingdings" pitchFamily="2" charset="2"/>
              <a:buChar char="v"/>
            </a:pPr>
            <a:r>
              <a:rPr lang="el-GR" smtClean="0"/>
              <a:t>Βοηθά στην εμφάνιση της τεριδόνος, ακμής και αλλεργιών</a:t>
            </a:r>
          </a:p>
        </p:txBody>
      </p:sp>
      <p:pic>
        <p:nvPicPr>
          <p:cNvPr id="16387" name="Picture 3" descr="roll.jpg"/>
          <p:cNvPicPr>
            <a:picLocks noChangeAspect="1"/>
          </p:cNvPicPr>
          <p:nvPr/>
        </p:nvPicPr>
        <p:blipFill>
          <a:blip r:embed="rId2" cstate="print"/>
          <a:srcRect/>
          <a:stretch>
            <a:fillRect/>
          </a:stretch>
        </p:blipFill>
        <p:spPr bwMode="auto">
          <a:xfrm>
            <a:off x="5076056" y="4653136"/>
            <a:ext cx="4652144" cy="1656184"/>
          </a:xfrm>
          <a:prstGeom prst="rect">
            <a:avLst/>
          </a:prstGeom>
          <a:noFill/>
          <a:ln w="9525">
            <a:noFill/>
            <a:miter lim="800000"/>
            <a:headEnd/>
            <a:tailEnd/>
          </a:ln>
        </p:spPr>
      </p:pic>
    </p:spTree>
    <p:extLst>
      <p:ext uri="{BB962C8B-B14F-4D97-AF65-F5344CB8AC3E}">
        <p14:creationId xmlns:p14="http://schemas.microsoft.com/office/powerpoint/2010/main" xmlns="" val="3376755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913"/>
            <a:ext cx="7772400" cy="1601787"/>
          </a:xfrm>
        </p:spPr>
        <p:txBody>
          <a:bodyPr rtlCol="0">
            <a:normAutofit fontScale="90000"/>
          </a:bodyPr>
          <a:lstStyle/>
          <a:p>
            <a:pPr fontAlgn="auto">
              <a:spcAft>
                <a:spcPts val="0"/>
              </a:spcAft>
              <a:defRPr/>
            </a:pPr>
            <a:r>
              <a:rPr lang="el-GR" sz="3600" b="1" dirty="0" smtClean="0">
                <a:solidFill>
                  <a:schemeClr val="accent6">
                    <a:lumMod val="50000"/>
                  </a:schemeClr>
                </a:solidFill>
              </a:rPr>
              <a:t>ΕΡΕΥΝΑ ΓΙΑ ΤΗ ΣΟΚΟΛΑΤΑ</a:t>
            </a:r>
            <a:r>
              <a:rPr lang="el-GR" sz="3600" dirty="0" smtClean="0"/>
              <a:t/>
            </a:r>
            <a:br>
              <a:rPr lang="el-GR" sz="3600" dirty="0" smtClean="0"/>
            </a:br>
            <a:r>
              <a:rPr lang="el-GR" sz="3600" b="1" dirty="0" smtClean="0">
                <a:solidFill>
                  <a:schemeClr val="accent6">
                    <a:lumMod val="75000"/>
                  </a:schemeClr>
                </a:solidFill>
              </a:rPr>
              <a:t>ΕΡΩΤΗΜΑΤΟΛΟΓΙΟ ΤΟΥ ΤΜΗΜΑΤΟΣ Α3</a:t>
            </a:r>
            <a:endParaRPr lang="el-GR" sz="3600" b="1" dirty="0">
              <a:solidFill>
                <a:schemeClr val="accent6">
                  <a:lumMod val="75000"/>
                </a:schemeClr>
              </a:solidFill>
            </a:endParaRPr>
          </a:p>
        </p:txBody>
      </p:sp>
      <p:sp>
        <p:nvSpPr>
          <p:cNvPr id="3" name="Subtitle 2"/>
          <p:cNvSpPr>
            <a:spLocks noGrp="1"/>
          </p:cNvSpPr>
          <p:nvPr>
            <p:ph type="subTitle" idx="1"/>
          </p:nvPr>
        </p:nvSpPr>
        <p:spPr>
          <a:xfrm>
            <a:off x="0" y="1844675"/>
            <a:ext cx="9144000" cy="5013325"/>
          </a:xfrm>
        </p:spPr>
        <p:txBody>
          <a:bodyPr rtlCol="0">
            <a:normAutofit/>
          </a:bodyPr>
          <a:lstStyle/>
          <a:p>
            <a:pPr fontAlgn="auto">
              <a:spcAft>
                <a:spcPts val="0"/>
              </a:spcAft>
              <a:buFont typeface="Arial" pitchFamily="34" charset="0"/>
              <a:buNone/>
              <a:defRPr/>
            </a:pPr>
            <a:endParaRPr lang="el-GR" i="1" dirty="0"/>
          </a:p>
        </p:txBody>
      </p:sp>
      <p:pic>
        <p:nvPicPr>
          <p:cNvPr id="2052" name="Picture 3" descr="ginger-elizabeth-chocolate-bar-1024x47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16113"/>
            <a:ext cx="9144000" cy="420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79981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0"/>
            <a:ext cx="9144000" cy="1125538"/>
          </a:xfrm>
        </p:spPr>
        <p:txBody>
          <a:bodyPr/>
          <a:lstStyle/>
          <a:p>
            <a:r>
              <a:rPr lang="el-GR" sz="2800" b="1" smtClean="0"/>
              <a:t>Δείγμα ερωτηθέντων ανα τάξη</a:t>
            </a:r>
          </a:p>
        </p:txBody>
      </p:sp>
      <p:graphicFrame>
        <p:nvGraphicFramePr>
          <p:cNvPr id="3075" name="Content Placeholder 5"/>
          <p:cNvGraphicFramePr>
            <a:graphicFrameLocks noGrp="1"/>
          </p:cNvGraphicFramePr>
          <p:nvPr>
            <p:ph idx="1"/>
          </p:nvPr>
        </p:nvGraphicFramePr>
        <p:xfrm>
          <a:off x="1743075" y="2119313"/>
          <a:ext cx="5637213" cy="3603625"/>
        </p:xfrm>
        <a:graphic>
          <a:graphicData uri="http://schemas.openxmlformats.org/presentationml/2006/ole">
            <p:oleObj spid="_x0000_s2093" r:id="rId4" imgW="9242337" imgH="5907536" progId="Excel.Chart.8">
              <p:embed/>
            </p:oleObj>
          </a:graphicData>
        </a:graphic>
      </p:graphicFrame>
    </p:spTree>
    <p:extLst>
      <p:ext uri="{BB962C8B-B14F-4D97-AF65-F5344CB8AC3E}">
        <p14:creationId xmlns:p14="http://schemas.microsoft.com/office/powerpoint/2010/main" xmlns="" val="1747337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125538"/>
          </a:xfrm>
        </p:spPr>
        <p:txBody>
          <a:bodyPr/>
          <a:lstStyle/>
          <a:p>
            <a:r>
              <a:rPr lang="el-GR" sz="2800" b="1" smtClean="0"/>
              <a:t>Δείγμα ερωτηθέντων ανα φύλο</a:t>
            </a:r>
          </a:p>
        </p:txBody>
      </p:sp>
      <p:graphicFrame>
        <p:nvGraphicFramePr>
          <p:cNvPr id="4099" name="Content Placeholder 5"/>
          <p:cNvGraphicFramePr>
            <a:graphicFrameLocks noGrp="1"/>
          </p:cNvGraphicFramePr>
          <p:nvPr>
            <p:ph idx="1"/>
          </p:nvPr>
        </p:nvGraphicFramePr>
        <p:xfrm>
          <a:off x="1706563" y="2119313"/>
          <a:ext cx="5708650" cy="3603625"/>
        </p:xfrm>
        <a:graphic>
          <a:graphicData uri="http://schemas.openxmlformats.org/presentationml/2006/ole">
            <p:oleObj spid="_x0000_s3115" r:id="rId4" imgW="9242337" imgH="5834378" progId="Excel.Chart.8">
              <p:embed/>
            </p:oleObj>
          </a:graphicData>
        </a:graphic>
      </p:graphicFrame>
    </p:spTree>
    <p:extLst>
      <p:ext uri="{BB962C8B-B14F-4D97-AF65-F5344CB8AC3E}">
        <p14:creationId xmlns:p14="http://schemas.microsoft.com/office/powerpoint/2010/main" xmlns="" val="325813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40444"/>
          </a:xfrm>
        </p:spPr>
        <p:txBody>
          <a:bodyPr>
            <a:normAutofit/>
          </a:bodyPr>
          <a:lstStyle/>
          <a:p>
            <a:r>
              <a:rPr lang="el-GR" sz="3200" b="1" i="1" u="sng" smtClean="0"/>
              <a:t>ΤΟ ΟΝΟΜΑ ΤΗΣ</a:t>
            </a:r>
            <a:br>
              <a:rPr lang="el-GR" sz="3200" b="1" i="1" u="sng" smtClean="0"/>
            </a:br>
            <a:r>
              <a:rPr lang="el-GR" sz="2800" smtClean="0"/>
              <a:t>Το όνομά της προήλθε από τη λέξη ‘’</a:t>
            </a:r>
            <a:r>
              <a:rPr lang="en-US" sz="2800" smtClean="0"/>
              <a:t>thcoco’’ </a:t>
            </a:r>
            <a:r>
              <a:rPr lang="el-GR" sz="2800" smtClean="0"/>
              <a:t>που θυμίζει το θόρυβο που κάνει ο μύλος όταν αναμιγνύει τη σκόνη κακάο με το ‘’</a:t>
            </a:r>
            <a:r>
              <a:rPr lang="en-US" sz="2800" smtClean="0"/>
              <a:t>alt’’</a:t>
            </a:r>
            <a:r>
              <a:rPr lang="el-GR" sz="2800" smtClean="0"/>
              <a:t>, το νερό.</a:t>
            </a:r>
            <a:br>
              <a:rPr lang="el-GR" sz="2800" smtClean="0"/>
            </a:br>
            <a:r>
              <a:rPr lang="el-GR" sz="2800" smtClean="0"/>
              <a:t>Μια άλλη εκδοχή λέει ότι προέρχεται από τη λέξη ‘’</a:t>
            </a:r>
            <a:r>
              <a:rPr lang="en-US" sz="2800" smtClean="0"/>
              <a:t>xocalt</a:t>
            </a:r>
            <a:r>
              <a:rPr lang="el-GR" sz="2800" smtClean="0"/>
              <a:t>’’ που σημαίνει θόρυβος στη γλώσσα των Μάγιας.</a:t>
            </a:r>
            <a:r>
              <a:rPr lang="el-GR" sz="3200" u="sng" smtClean="0"/>
              <a:t/>
            </a:r>
            <a:br>
              <a:rPr lang="el-GR" sz="3200" u="sng" smtClean="0"/>
            </a:br>
            <a:endParaRPr lang="el-GR" sz="3200" u="sng" dirty="0"/>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l-GR" b="1" smtClean="0"/>
              <a:t>ΕΡΩΤΗΣΕΙΣ</a:t>
            </a:r>
          </a:p>
        </p:txBody>
      </p:sp>
      <p:sp>
        <p:nvSpPr>
          <p:cNvPr id="5123" name="Content Placeholder 2"/>
          <p:cNvSpPr>
            <a:spLocks noGrp="1"/>
          </p:cNvSpPr>
          <p:nvPr>
            <p:ph idx="1"/>
          </p:nvPr>
        </p:nvSpPr>
        <p:spPr>
          <a:xfrm>
            <a:off x="0" y="1600200"/>
            <a:ext cx="9144000" cy="5257800"/>
          </a:xfrm>
        </p:spPr>
        <p:txBody>
          <a:bodyPr/>
          <a:lstStyle/>
          <a:p>
            <a:pPr>
              <a:buFont typeface="Arial" charset="0"/>
              <a:buNone/>
            </a:pPr>
            <a:r>
              <a:rPr lang="el-GR" sz="2000" smtClean="0"/>
              <a:t>       </a:t>
            </a:r>
            <a:r>
              <a:rPr lang="el-GR" sz="2000" b="1" smtClean="0">
                <a:solidFill>
                  <a:schemeClr val="accent2"/>
                </a:solidFill>
              </a:rPr>
              <a:t>Στο ερωτηματολόγιο που ακολουθεί παρουσιάζονται τα αποτελέσματα σε απεικονίσεις επι τοις εκατό (%) στο σύνολο των 31  ερωτηθέντων ατόμων.</a:t>
            </a:r>
          </a:p>
          <a:p>
            <a:pPr>
              <a:buFont typeface="Arial" charset="0"/>
              <a:buNone/>
            </a:pPr>
            <a:endParaRPr lang="el-GR" sz="2000" b="1" smtClean="0">
              <a:solidFill>
                <a:schemeClr val="accent2"/>
              </a:solidFill>
            </a:endParaRPr>
          </a:p>
          <a:p>
            <a:pPr>
              <a:buFont typeface="Arial" charset="0"/>
              <a:buNone/>
            </a:pPr>
            <a:endParaRPr lang="el-GR" sz="2000" b="1" smtClean="0">
              <a:solidFill>
                <a:schemeClr val="accent2"/>
              </a:solidFill>
            </a:endParaRPr>
          </a:p>
          <a:p>
            <a:pPr>
              <a:buFont typeface="Arial" charset="0"/>
              <a:buNone/>
            </a:pPr>
            <a:endParaRPr lang="el-GR" smtClean="0"/>
          </a:p>
          <a:p>
            <a:pPr>
              <a:buFont typeface="Arial" charset="0"/>
              <a:buNone/>
            </a:pPr>
            <a:endParaRPr lang="el-GR" smtClean="0"/>
          </a:p>
        </p:txBody>
      </p:sp>
      <p:pic>
        <p:nvPicPr>
          <p:cNvPr id="5124" name="Picture 3" descr="ero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420938"/>
            <a:ext cx="864235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4988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sz="3600" b="1" smtClean="0"/>
              <a:t>Τρώτε σοκολάτα;</a:t>
            </a:r>
          </a:p>
        </p:txBody>
      </p:sp>
      <p:graphicFrame>
        <p:nvGraphicFramePr>
          <p:cNvPr id="6147"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5160" r:id="rId3" imgW="9242337" imgH="5358848" progId="Excel.Chart.8">
              <p:embed/>
            </p:oleObj>
          </a:graphicData>
        </a:graphic>
      </p:graphicFrame>
    </p:spTree>
    <p:extLst>
      <p:ext uri="{BB962C8B-B14F-4D97-AF65-F5344CB8AC3E}">
        <p14:creationId xmlns:p14="http://schemas.microsoft.com/office/powerpoint/2010/main" xmlns="" val="1358696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l-GR" sz="3600" b="1" smtClean="0"/>
              <a:t>Πόσο συχνά καταναλώνεις σοκολάτα;</a:t>
            </a:r>
          </a:p>
        </p:txBody>
      </p:sp>
      <p:graphicFrame>
        <p:nvGraphicFramePr>
          <p:cNvPr id="7171" name="Content Placeholder 3"/>
          <p:cNvGraphicFramePr>
            <a:graphicFrameLocks noGrp="1"/>
          </p:cNvGraphicFramePr>
          <p:nvPr>
            <p:ph idx="1"/>
          </p:nvPr>
        </p:nvGraphicFramePr>
        <p:xfrm>
          <a:off x="1560513" y="2119313"/>
          <a:ext cx="6002337" cy="3603625"/>
        </p:xfrm>
        <a:graphic>
          <a:graphicData uri="http://schemas.openxmlformats.org/presentationml/2006/ole">
            <p:oleObj spid="_x0000_s6183" r:id="rId3" imgW="9242337" imgH="5547841" progId="Excel.Chart.8">
              <p:embed/>
            </p:oleObj>
          </a:graphicData>
        </a:graphic>
      </p:graphicFrame>
    </p:spTree>
    <p:extLst>
      <p:ext uri="{BB962C8B-B14F-4D97-AF65-F5344CB8AC3E}">
        <p14:creationId xmlns:p14="http://schemas.microsoft.com/office/powerpoint/2010/main" xmlns="" val="66793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l-GR" sz="3600" b="1" dirty="0" smtClean="0"/>
              <a:t>Πόση ποσότητα καταναλώνετε κάθε φορά;</a:t>
            </a:r>
            <a:endParaRPr lang="el-GR" sz="3600" b="1" dirty="0"/>
          </a:p>
        </p:txBody>
      </p:sp>
      <p:graphicFrame>
        <p:nvGraphicFramePr>
          <p:cNvPr id="8195" name="Content Placeholder 9"/>
          <p:cNvGraphicFramePr>
            <a:graphicFrameLocks noGrp="1"/>
          </p:cNvGraphicFramePr>
          <p:nvPr>
            <p:ph idx="1"/>
          </p:nvPr>
        </p:nvGraphicFramePr>
        <p:xfrm>
          <a:off x="1463675" y="2200275"/>
          <a:ext cx="6196013" cy="3440113"/>
        </p:xfrm>
        <a:graphic>
          <a:graphicData uri="http://schemas.openxmlformats.org/presentationml/2006/ole">
            <p:oleObj spid="_x0000_s7206" r:id="rId3" imgW="8333954" imgH="4627265" progId="Excel.Chart.8">
              <p:embed/>
            </p:oleObj>
          </a:graphicData>
        </a:graphic>
      </p:graphicFrame>
    </p:spTree>
    <p:extLst>
      <p:ext uri="{BB962C8B-B14F-4D97-AF65-F5344CB8AC3E}">
        <p14:creationId xmlns:p14="http://schemas.microsoft.com/office/powerpoint/2010/main" xmlns="" val="897910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l-GR" sz="3600" b="1" smtClean="0"/>
              <a:t>Η σοκολάτα περιέχει</a:t>
            </a:r>
          </a:p>
        </p:txBody>
      </p:sp>
      <p:graphicFrame>
        <p:nvGraphicFramePr>
          <p:cNvPr id="9219" name="Content Placeholder 7"/>
          <p:cNvGraphicFramePr>
            <a:graphicFrameLocks noGrp="1"/>
          </p:cNvGraphicFramePr>
          <p:nvPr>
            <p:ph idx="1"/>
          </p:nvPr>
        </p:nvGraphicFramePr>
        <p:xfrm>
          <a:off x="1463675" y="2200275"/>
          <a:ext cx="6194425" cy="3441700"/>
        </p:xfrm>
        <a:graphic>
          <a:graphicData uri="http://schemas.openxmlformats.org/presentationml/2006/ole">
            <p:oleObj spid="_x0000_s8228" r:id="rId3" imgW="8327858" imgH="4627265" progId="Excel.Chart.8">
              <p:embed/>
            </p:oleObj>
          </a:graphicData>
        </a:graphic>
      </p:graphicFrame>
    </p:spTree>
    <p:extLst>
      <p:ext uri="{BB962C8B-B14F-4D97-AF65-F5344CB8AC3E}">
        <p14:creationId xmlns:p14="http://schemas.microsoft.com/office/powerpoint/2010/main" xmlns="" val="3185945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l-GR" sz="3600" b="1" smtClean="0"/>
              <a:t>Τι πιστεύεις οτι προσφέρει η σοκολάτα;</a:t>
            </a:r>
          </a:p>
        </p:txBody>
      </p:sp>
      <p:graphicFrame>
        <p:nvGraphicFramePr>
          <p:cNvPr id="10243" name="Content Placeholder 3"/>
          <p:cNvGraphicFramePr>
            <a:graphicFrameLocks noGrp="1"/>
          </p:cNvGraphicFramePr>
          <p:nvPr>
            <p:ph idx="1"/>
          </p:nvPr>
        </p:nvGraphicFramePr>
        <p:xfrm>
          <a:off x="1520825" y="2119313"/>
          <a:ext cx="6081713" cy="3603625"/>
        </p:xfrm>
        <a:graphic>
          <a:graphicData uri="http://schemas.openxmlformats.org/presentationml/2006/ole">
            <p:oleObj spid="_x0000_s9251" r:id="rId3" imgW="9242337" imgH="5474682" progId="Excel.Chart.8">
              <p:embed/>
            </p:oleObj>
          </a:graphicData>
        </a:graphic>
      </p:graphicFrame>
    </p:spTree>
    <p:extLst>
      <p:ext uri="{BB962C8B-B14F-4D97-AF65-F5344CB8AC3E}">
        <p14:creationId xmlns:p14="http://schemas.microsoft.com/office/powerpoint/2010/main" xmlns="" val="898115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l-GR" sz="3200" b="1" smtClean="0"/>
              <a:t>Υπάρχουν κακές επιπτώσεις στην γεία σου απο την υπερβολική κατανάλωση σοκολάτας;</a:t>
            </a:r>
          </a:p>
        </p:txBody>
      </p:sp>
      <p:graphicFrame>
        <p:nvGraphicFramePr>
          <p:cNvPr id="11267"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0273" r:id="rId3" imgW="9242337" imgH="5358848" progId="Excel.Chart.8">
              <p:embed/>
            </p:oleObj>
          </a:graphicData>
        </a:graphic>
      </p:graphicFrame>
    </p:spTree>
    <p:extLst>
      <p:ext uri="{BB962C8B-B14F-4D97-AF65-F5344CB8AC3E}">
        <p14:creationId xmlns:p14="http://schemas.microsoft.com/office/powerpoint/2010/main" xmlns="" val="1185457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l-GR" sz="3600" b="1" smtClean="0"/>
              <a:t>ΑΝ ΝΑΙ ποιές είναι αυτές οι επιπτώσεις;</a:t>
            </a:r>
          </a:p>
        </p:txBody>
      </p:sp>
      <p:graphicFrame>
        <p:nvGraphicFramePr>
          <p:cNvPr id="12291"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1296" r:id="rId3" imgW="9242337" imgH="5358848" progId="Excel.Chart.8">
              <p:embed/>
            </p:oleObj>
          </a:graphicData>
        </a:graphic>
      </p:graphicFrame>
    </p:spTree>
    <p:extLst>
      <p:ext uri="{BB962C8B-B14F-4D97-AF65-F5344CB8AC3E}">
        <p14:creationId xmlns:p14="http://schemas.microsoft.com/office/powerpoint/2010/main" xmlns="" val="1949672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l-GR" sz="2800" b="1" smtClean="0"/>
              <a:t>Η σοκολάτα θεωρείται γυναικείο γλυκό ΣΥΜΦΩΝΕΙΤΕ;</a:t>
            </a:r>
          </a:p>
        </p:txBody>
      </p:sp>
      <p:graphicFrame>
        <p:nvGraphicFramePr>
          <p:cNvPr id="13315"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2319" r:id="rId3" imgW="9242337" imgH="5358848" progId="Excel.Chart.8">
              <p:embed/>
            </p:oleObj>
          </a:graphicData>
        </a:graphic>
      </p:graphicFrame>
    </p:spTree>
    <p:extLst>
      <p:ext uri="{BB962C8B-B14F-4D97-AF65-F5344CB8AC3E}">
        <p14:creationId xmlns:p14="http://schemas.microsoft.com/office/powerpoint/2010/main" xmlns="" val="1607800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sz="3600" b="1" smtClean="0"/>
              <a:t>Αν ΝΑΙ γιατί;</a:t>
            </a:r>
          </a:p>
        </p:txBody>
      </p:sp>
      <p:graphicFrame>
        <p:nvGraphicFramePr>
          <p:cNvPr id="14339" name="Content Placeholder 3"/>
          <p:cNvGraphicFramePr>
            <a:graphicFrameLocks noGrp="1"/>
          </p:cNvGraphicFramePr>
          <p:nvPr>
            <p:ph idx="1"/>
          </p:nvPr>
        </p:nvGraphicFramePr>
        <p:xfrm>
          <a:off x="1560513" y="2119313"/>
          <a:ext cx="6002337" cy="3603625"/>
        </p:xfrm>
        <a:graphic>
          <a:graphicData uri="http://schemas.openxmlformats.org/presentationml/2006/ole">
            <p:oleObj spid="_x0000_s13342" r:id="rId3" imgW="9242337" imgH="5547841" progId="Excel.Chart.8">
              <p:embed/>
            </p:oleObj>
          </a:graphicData>
        </a:graphic>
      </p:graphicFrame>
    </p:spTree>
    <p:extLst>
      <p:ext uri="{BB962C8B-B14F-4D97-AF65-F5344CB8AC3E}">
        <p14:creationId xmlns:p14="http://schemas.microsoft.com/office/powerpoint/2010/main" xmlns="" val="180908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83320"/>
          </a:xfrm>
        </p:spPr>
        <p:txBody>
          <a:bodyPr>
            <a:normAutofit fontScale="90000"/>
          </a:bodyPr>
          <a:lstStyle/>
          <a:p>
            <a:r>
              <a:rPr lang="el-GR" sz="3200" b="1" i="1" u="sng" dirty="0" smtClean="0"/>
              <a:t>ΤΟ ΤΑΞΙΔΙ ΤΗΣ ΣΟΚΟΛΑΤΑΣ</a:t>
            </a:r>
            <a:br>
              <a:rPr lang="el-GR" sz="3200" b="1" i="1" u="sng" dirty="0" smtClean="0"/>
            </a:br>
            <a:r>
              <a:rPr lang="el-GR" sz="2800" dirty="0" smtClean="0"/>
              <a:t>Το 600μ.Χ. οι Μάγιας διαδίδουν την καλλιέργεια στην Ν. Αμερική.</a:t>
            </a:r>
            <a:br>
              <a:rPr lang="el-GR" sz="2800" dirty="0" smtClean="0"/>
            </a:br>
            <a:r>
              <a:rPr lang="el-GR" sz="2800" dirty="0" smtClean="0"/>
              <a:t/>
            </a:r>
            <a:br>
              <a:rPr lang="el-GR" sz="2800" dirty="0" smtClean="0"/>
            </a:br>
            <a:r>
              <a:rPr lang="el-GR" sz="2800" dirty="0" smtClean="0"/>
              <a:t>Το 1000μ.Χ. οι κόκκοι του κακάο χρησιμοποιούνται ως χρήματα.</a:t>
            </a:r>
            <a:br>
              <a:rPr lang="el-GR" sz="2800" dirty="0" smtClean="0"/>
            </a:br>
            <a:r>
              <a:rPr lang="el-GR" sz="2800" dirty="0" smtClean="0"/>
              <a:t/>
            </a:r>
            <a:br>
              <a:rPr lang="el-GR" sz="2800" dirty="0" smtClean="0"/>
            </a:br>
            <a:r>
              <a:rPr lang="el-GR" sz="2800" dirty="0" smtClean="0"/>
              <a:t>Το 1200μ.Χ. Η φορολογία των λαών που είναι υποτελείς στους Ατζέκους πληρώνεται με κακάο.</a:t>
            </a:r>
            <a:br>
              <a:rPr lang="el-GR" sz="2800" dirty="0" smtClean="0"/>
            </a:br>
            <a:r>
              <a:rPr lang="el-GR" sz="2800" dirty="0" smtClean="0"/>
              <a:t/>
            </a:r>
            <a:br>
              <a:rPr lang="el-GR" sz="2800" dirty="0" smtClean="0"/>
            </a:br>
            <a:r>
              <a:rPr lang="el-GR" sz="2800" dirty="0" smtClean="0"/>
              <a:t>Το 1500μ.Χ. ο Χριστόφορος Κολόμβος δοκιμάζει ρόφημα σοκολάτας αλλά δεν εντυπωσιάζεται.</a:t>
            </a:r>
            <a:br>
              <a:rPr lang="el-GR" sz="2800" dirty="0" smtClean="0"/>
            </a:br>
            <a:r>
              <a:rPr lang="el-GR" sz="2800" dirty="0" smtClean="0"/>
              <a:t/>
            </a:r>
            <a:br>
              <a:rPr lang="el-GR" sz="2800" dirty="0" smtClean="0"/>
            </a:br>
            <a:r>
              <a:rPr lang="el-GR" sz="2800" dirty="0" smtClean="0"/>
              <a:t>Την ίδια εποχή ο Κορτέζ καταστρέφει τον πολιτισμό των Ατζέκων, κάνει την πρώτη καλλιέργεια και φτάνει το πρώτο φορτίο κακάο στην Ισπανία.</a:t>
            </a:r>
            <a:endParaRPr lang="el-GR" sz="3200" b="1" i="1" u="sng"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l-GR" sz="3600" b="1" smtClean="0"/>
              <a:t>Η σοκολάτα θεωρείται γλυκό για άνδρες;</a:t>
            </a:r>
          </a:p>
        </p:txBody>
      </p:sp>
      <p:graphicFrame>
        <p:nvGraphicFramePr>
          <p:cNvPr id="15363"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4365" r:id="rId3" imgW="9242337" imgH="5358848" progId="Excel.Chart.8">
              <p:embed/>
            </p:oleObj>
          </a:graphicData>
        </a:graphic>
      </p:graphicFrame>
    </p:spTree>
    <p:extLst>
      <p:ext uri="{BB962C8B-B14F-4D97-AF65-F5344CB8AC3E}">
        <p14:creationId xmlns:p14="http://schemas.microsoft.com/office/powerpoint/2010/main" xmlns="" val="2034623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sz="3600" b="1" smtClean="0"/>
              <a:t>Αν ΝΑΙ γιατί;</a:t>
            </a:r>
          </a:p>
        </p:txBody>
      </p:sp>
      <p:graphicFrame>
        <p:nvGraphicFramePr>
          <p:cNvPr id="16387" name="Content Placeholder 5"/>
          <p:cNvGraphicFramePr>
            <a:graphicFrameLocks noGrp="1"/>
          </p:cNvGraphicFramePr>
          <p:nvPr>
            <p:ph idx="1"/>
          </p:nvPr>
        </p:nvGraphicFramePr>
        <p:xfrm>
          <a:off x="1463675" y="2124075"/>
          <a:ext cx="6196013" cy="3592513"/>
        </p:xfrm>
        <a:graphic>
          <a:graphicData uri="http://schemas.openxmlformats.org/presentationml/2006/ole">
            <p:oleObj spid="_x0000_s15388" r:id="rId3" imgW="9242337" imgH="5358848" progId="Excel.Chart.8">
              <p:embed/>
            </p:oleObj>
          </a:graphicData>
        </a:graphic>
      </p:graphicFrame>
    </p:spTree>
    <p:extLst>
      <p:ext uri="{BB962C8B-B14F-4D97-AF65-F5344CB8AC3E}">
        <p14:creationId xmlns:p14="http://schemas.microsoft.com/office/powerpoint/2010/main" xmlns="" val="2891643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l-GR" sz="3600" smtClean="0"/>
              <a:t>Απο που κατάγεται η σοκολάτα;</a:t>
            </a:r>
          </a:p>
        </p:txBody>
      </p:sp>
      <p:graphicFrame>
        <p:nvGraphicFramePr>
          <p:cNvPr id="17411"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6411" r:id="rId3" imgW="9242337" imgH="5358848" progId="Excel.Chart.8">
              <p:embed/>
            </p:oleObj>
          </a:graphicData>
        </a:graphic>
      </p:graphicFrame>
    </p:spTree>
    <p:extLst>
      <p:ext uri="{BB962C8B-B14F-4D97-AF65-F5344CB8AC3E}">
        <p14:creationId xmlns:p14="http://schemas.microsoft.com/office/powerpoint/2010/main" xmlns="" val="1222160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l-GR" sz="3600" b="1" smtClean="0"/>
              <a:t>Πότε ήρθε στην Ελλάδα η πρώτη σοκολάτα;</a:t>
            </a:r>
          </a:p>
        </p:txBody>
      </p:sp>
      <p:graphicFrame>
        <p:nvGraphicFramePr>
          <p:cNvPr id="18435" name="Content Placeholder 3"/>
          <p:cNvGraphicFramePr>
            <a:graphicFrameLocks noGrp="1"/>
          </p:cNvGraphicFramePr>
          <p:nvPr>
            <p:ph idx="1"/>
          </p:nvPr>
        </p:nvGraphicFramePr>
        <p:xfrm>
          <a:off x="1463675" y="2200275"/>
          <a:ext cx="6194425" cy="3441700"/>
        </p:xfrm>
        <a:graphic>
          <a:graphicData uri="http://schemas.openxmlformats.org/presentationml/2006/ole">
            <p:oleObj spid="_x0000_s17434" r:id="rId3" imgW="8327858" imgH="4627265" progId="Excel.Chart.8">
              <p:embed/>
            </p:oleObj>
          </a:graphicData>
        </a:graphic>
      </p:graphicFrame>
    </p:spTree>
    <p:extLst>
      <p:ext uri="{BB962C8B-B14F-4D97-AF65-F5344CB8AC3E}">
        <p14:creationId xmlns:p14="http://schemas.microsoft.com/office/powerpoint/2010/main" xmlns="" val="3941361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l-GR" sz="3600" b="1" smtClean="0"/>
              <a:t>Πως νομίζετε οτι παρασκευάζεται η σοκολάτα;</a:t>
            </a:r>
          </a:p>
        </p:txBody>
      </p:sp>
      <p:graphicFrame>
        <p:nvGraphicFramePr>
          <p:cNvPr id="19459"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24590" r:id="rId3" imgW="9242337" imgH="5358848" progId="Excel.Chart.8">
              <p:embed/>
            </p:oleObj>
          </a:graphicData>
        </a:graphic>
      </p:graphicFrame>
    </p:spTree>
    <p:extLst>
      <p:ext uri="{BB962C8B-B14F-4D97-AF65-F5344CB8AC3E}">
        <p14:creationId xmlns:p14="http://schemas.microsoft.com/office/powerpoint/2010/main" xmlns="" val="150726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l-GR" sz="3600" b="1" smtClean="0"/>
              <a:t>Τι τύπο σοκολάτα καταναλώνετε;</a:t>
            </a:r>
          </a:p>
        </p:txBody>
      </p:sp>
      <p:graphicFrame>
        <p:nvGraphicFramePr>
          <p:cNvPr id="20483"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19480" r:id="rId3" imgW="9242337" imgH="5358848" progId="Excel.Chart.8">
              <p:embed/>
            </p:oleObj>
          </a:graphicData>
        </a:graphic>
      </p:graphicFrame>
    </p:spTree>
    <p:extLst>
      <p:ext uri="{BB962C8B-B14F-4D97-AF65-F5344CB8AC3E}">
        <p14:creationId xmlns:p14="http://schemas.microsoft.com/office/powerpoint/2010/main" xmlns="" val="1164750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l-GR" sz="3600" b="1" smtClean="0"/>
              <a:t>Ποιά σοκολάτα πιστεύεται οτι κάνει καλό στην υγεία;</a:t>
            </a:r>
          </a:p>
        </p:txBody>
      </p:sp>
      <p:graphicFrame>
        <p:nvGraphicFramePr>
          <p:cNvPr id="21507"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20503" r:id="rId3" imgW="9242337" imgH="5358848" progId="Excel.Chart.8">
              <p:embed/>
            </p:oleObj>
          </a:graphicData>
        </a:graphic>
      </p:graphicFrame>
    </p:spTree>
    <p:extLst>
      <p:ext uri="{BB962C8B-B14F-4D97-AF65-F5344CB8AC3E}">
        <p14:creationId xmlns:p14="http://schemas.microsoft.com/office/powerpoint/2010/main" xmlns="" val="4233254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l-GR" sz="3600" b="1" smtClean="0"/>
              <a:t>Σε τι μορφή σας αρέσει η σοκολάτα;</a:t>
            </a:r>
          </a:p>
        </p:txBody>
      </p:sp>
      <p:graphicFrame>
        <p:nvGraphicFramePr>
          <p:cNvPr id="22531"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21526" r:id="rId3" imgW="9242337" imgH="5358848" progId="Excel.Chart.8">
              <p:embed/>
            </p:oleObj>
          </a:graphicData>
        </a:graphic>
      </p:graphicFrame>
    </p:spTree>
    <p:extLst>
      <p:ext uri="{BB962C8B-B14F-4D97-AF65-F5344CB8AC3E}">
        <p14:creationId xmlns:p14="http://schemas.microsoft.com/office/powerpoint/2010/main" xmlns="" val="2150764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dirty="0" smtClean="0"/>
              <a:t>Με ποιό κριτήριο επιλέγετε σοκολάτα;</a:t>
            </a:r>
            <a:endParaRPr lang="el-GR" dirty="0"/>
          </a:p>
        </p:txBody>
      </p:sp>
      <p:graphicFrame>
        <p:nvGraphicFramePr>
          <p:cNvPr id="23555" name="Content Placeholder 3"/>
          <p:cNvGraphicFramePr>
            <a:graphicFrameLocks noGrp="1"/>
          </p:cNvGraphicFramePr>
          <p:nvPr>
            <p:ph idx="1"/>
          </p:nvPr>
        </p:nvGraphicFramePr>
        <p:xfrm>
          <a:off x="1463675" y="2124075"/>
          <a:ext cx="6196013" cy="3592513"/>
        </p:xfrm>
        <a:graphic>
          <a:graphicData uri="http://schemas.openxmlformats.org/presentationml/2006/ole">
            <p:oleObj spid="_x0000_s22550" r:id="rId3" imgW="9242337" imgH="5358848" progId="Excel.Sheet.8">
              <p:embed/>
            </p:oleObj>
          </a:graphicData>
        </a:graphic>
      </p:graphicFrame>
    </p:spTree>
    <p:extLst>
      <p:ext uri="{BB962C8B-B14F-4D97-AF65-F5344CB8AC3E}">
        <p14:creationId xmlns:p14="http://schemas.microsoft.com/office/powerpoint/2010/main" xmlns="" val="2165032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l-GR" b="1" dirty="0" smtClean="0">
                <a:solidFill>
                  <a:schemeClr val="accent6">
                    <a:lumMod val="50000"/>
                  </a:schemeClr>
                </a:solidFill>
              </a:rPr>
              <a:t>ΤΕΛΟΣ ΕΡΩΤΗΜΑΤΟΛΟΓΙΟΥ</a:t>
            </a:r>
            <a:endParaRPr lang="el-GR" b="1" dirty="0">
              <a:solidFill>
                <a:schemeClr val="accent6">
                  <a:lumMod val="50000"/>
                </a:schemeClr>
              </a:solidFill>
            </a:endParaRPr>
          </a:p>
        </p:txBody>
      </p:sp>
      <p:pic>
        <p:nvPicPr>
          <p:cNvPr id="24579" name="Content Placeholder 3" descr="str2_ga_2003_chocolate.jpg"/>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56781" y="2119313"/>
            <a:ext cx="5409800" cy="3603625"/>
          </a:xfrm>
        </p:spPr>
      </p:pic>
    </p:spTree>
    <p:extLst>
      <p:ext uri="{BB962C8B-B14F-4D97-AF65-F5344CB8AC3E}">
        <p14:creationId xmlns:p14="http://schemas.microsoft.com/office/powerpoint/2010/main" xmlns="" val="3982117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6083320"/>
          </a:xfrm>
        </p:spPr>
        <p:txBody>
          <a:bodyPr>
            <a:normAutofit fontScale="90000"/>
          </a:bodyPr>
          <a:lstStyle/>
          <a:p>
            <a:r>
              <a:rPr lang="el-GR" sz="3200" b="1" i="1" u="sng" dirty="0" smtClean="0"/>
              <a:t>Η ΣΟΚΟΛΑΤΑ ΤΑΞΙΔΕΥΕΙ ΣΤΟΝ ΚΟΣΜΟ</a:t>
            </a:r>
            <a:br>
              <a:rPr lang="el-GR" sz="3200" b="1" i="1" u="sng" dirty="0" smtClean="0"/>
            </a:br>
            <a:r>
              <a:rPr lang="el-GR" sz="2800" dirty="0" smtClean="0"/>
              <a:t>Το πρώτο φορτίο κακάο φτάνει στην Ισπανία.</a:t>
            </a:r>
            <a:br>
              <a:rPr lang="el-GR" sz="2800" dirty="0" smtClean="0"/>
            </a:br>
            <a:r>
              <a:rPr lang="el-GR" sz="2800" dirty="0" smtClean="0"/>
              <a:t/>
            </a:r>
            <a:br>
              <a:rPr lang="el-GR" sz="2800" dirty="0" smtClean="0"/>
            </a:br>
            <a:r>
              <a:rPr lang="el-GR" sz="2800" dirty="0" smtClean="0"/>
              <a:t>Εκτότε η σοκολάτα γίνεται αναπόσπαστο στοιχείο της ζωής των Ισπανών.</a:t>
            </a:r>
            <a:br>
              <a:rPr lang="el-GR" sz="2800" dirty="0" smtClean="0"/>
            </a:br>
            <a:r>
              <a:rPr lang="el-GR" sz="2800" dirty="0" smtClean="0"/>
              <a:t/>
            </a:r>
            <a:br>
              <a:rPr lang="el-GR" sz="2800" dirty="0" smtClean="0"/>
            </a:br>
            <a:r>
              <a:rPr lang="el-GR" sz="2800" dirty="0" smtClean="0"/>
              <a:t>Χρησιμοποιείται ως ρόφημα αλλά και σαν μπαχαρικό στην κουζίνα τους.</a:t>
            </a:r>
            <a:br>
              <a:rPr lang="el-GR" sz="2800" dirty="0" smtClean="0"/>
            </a:br>
            <a:r>
              <a:rPr lang="el-GR" sz="2800" dirty="0" smtClean="0"/>
              <a:t/>
            </a:r>
            <a:br>
              <a:rPr lang="el-GR" sz="2800" dirty="0" smtClean="0"/>
            </a:br>
            <a:r>
              <a:rPr lang="el-GR" sz="2800" dirty="0" smtClean="0"/>
              <a:t>Όταν η Ολλανδία έγινε κτήση της Ισπανίας το εμπόριο του κακάο το αναλαμβάνουν οι Ολλανδοί.</a:t>
            </a:r>
            <a:br>
              <a:rPr lang="el-GR" sz="2800" dirty="0" smtClean="0"/>
            </a:br>
            <a:r>
              <a:rPr lang="el-GR" sz="2800" dirty="0" smtClean="0"/>
              <a:t/>
            </a:r>
            <a:br>
              <a:rPr lang="el-GR" sz="2800" dirty="0" smtClean="0"/>
            </a:br>
            <a:r>
              <a:rPr lang="el-GR" sz="2800" dirty="0" smtClean="0"/>
              <a:t>Στην Ιταλία έφτασε είτε από τον Δούκα Εμμανουέλε Φιλιμπέρτο ή από τον έμπορο Αντώνιο Καρλέττι το 16</a:t>
            </a:r>
            <a:r>
              <a:rPr lang="el-GR" sz="2800" baseline="30000" dirty="0" smtClean="0"/>
              <a:t>ο</a:t>
            </a:r>
            <a:r>
              <a:rPr lang="el-GR" sz="2800" dirty="0" smtClean="0"/>
              <a:t> αιώνα.</a:t>
            </a:r>
            <a:endParaRPr lang="el-GR" sz="3200"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083320"/>
          </a:xfrm>
        </p:spPr>
        <p:txBody>
          <a:bodyPr>
            <a:normAutofit fontScale="90000"/>
          </a:bodyPr>
          <a:lstStyle/>
          <a:p>
            <a:r>
              <a:rPr lang="el-GR" sz="2800" dirty="0" smtClean="0"/>
              <a:t/>
            </a:r>
            <a:br>
              <a:rPr lang="el-GR" sz="2800" dirty="0" smtClean="0"/>
            </a:br>
            <a:r>
              <a:rPr lang="el-GR" sz="2800" dirty="0"/>
              <a:t/>
            </a:r>
            <a:br>
              <a:rPr lang="el-GR" sz="2800" dirty="0"/>
            </a:br>
            <a:r>
              <a:rPr lang="el-GR" sz="2800" dirty="0" smtClean="0"/>
              <a:t/>
            </a:r>
            <a:br>
              <a:rPr lang="el-GR" sz="2800" dirty="0" smtClean="0"/>
            </a:br>
            <a:r>
              <a:rPr lang="el-GR" sz="2800" dirty="0" smtClean="0"/>
              <a:t>  Στην Γαλλία φτάνει με την πριγκίπισσα  Άννα κόρη του Φιλίππου του 2</a:t>
            </a:r>
            <a:r>
              <a:rPr lang="el-GR" sz="2800" baseline="30000" dirty="0" smtClean="0"/>
              <a:t>ου</a:t>
            </a:r>
            <a:r>
              <a:rPr lang="el-GR" sz="2800" dirty="0" smtClean="0"/>
              <a:t> της Ισπανίας όταν αυτή παντρεύτηκε τον Βασιλιά Λουδοβίκο 13</a:t>
            </a:r>
            <a:r>
              <a:rPr lang="el-GR" sz="2800" baseline="30000" dirty="0" smtClean="0"/>
              <a:t>ο</a:t>
            </a:r>
            <a:r>
              <a:rPr lang="el-GR" sz="2800" dirty="0" smtClean="0"/>
              <a:t>.</a:t>
            </a:r>
            <a:br>
              <a:rPr lang="el-GR" sz="2800" dirty="0" smtClean="0"/>
            </a:br>
            <a:r>
              <a:rPr lang="en-US" sz="2800" dirty="0" smtClean="0"/>
              <a:t/>
            </a:r>
            <a:br>
              <a:rPr lang="en-US" sz="2800" dirty="0" smtClean="0"/>
            </a:br>
            <a:r>
              <a:rPr lang="en-US" sz="2800" dirty="0" smtClean="0"/>
              <a:t>T</a:t>
            </a:r>
            <a:r>
              <a:rPr lang="el-GR" sz="2800" dirty="0" smtClean="0"/>
              <a:t>ον 17</a:t>
            </a:r>
            <a:r>
              <a:rPr lang="el-GR" sz="2800" baseline="30000" dirty="0" smtClean="0"/>
              <a:t>ο</a:t>
            </a:r>
            <a:r>
              <a:rPr lang="el-GR" sz="2800" dirty="0" smtClean="0"/>
              <a:t> αιώνα φτάνει στην </a:t>
            </a:r>
            <a:r>
              <a:rPr lang="el-GR" sz="2800" dirty="0"/>
              <a:t>Ζ</a:t>
            </a:r>
            <a:r>
              <a:rPr lang="el-GR" sz="2800" dirty="0" smtClean="0"/>
              <a:t>υρίχη από τον Δήμαρχο της πόλης.</a:t>
            </a:r>
            <a:br>
              <a:rPr lang="el-GR" sz="2800" dirty="0" smtClean="0"/>
            </a:br>
            <a:r>
              <a:rPr lang="el-GR" sz="2800" dirty="0" smtClean="0"/>
              <a:t>Στην Γερμανία όλα αυτά τα χρόνια τη  θεωρούσαν φάρμακο  και την πουλούσαν στα φαρμακεία.</a:t>
            </a:r>
            <a:br>
              <a:rPr lang="el-GR" sz="2800" dirty="0" smtClean="0"/>
            </a:br>
            <a:r>
              <a:rPr lang="el-GR" sz="2800" dirty="0" smtClean="0"/>
              <a:t>Στη Βρετανία φτάνει μαζί με τον καφέ και το </a:t>
            </a:r>
            <a:r>
              <a:rPr lang="el-GR" sz="2800" dirty="0" err="1" smtClean="0"/>
              <a:t>τσάϊ</a:t>
            </a:r>
            <a:r>
              <a:rPr lang="el-GR" sz="2800" dirty="0" smtClean="0"/>
              <a:t> τον 17</a:t>
            </a:r>
            <a:r>
              <a:rPr lang="el-GR" sz="2800" baseline="30000" dirty="0" smtClean="0"/>
              <a:t>ο</a:t>
            </a:r>
            <a:r>
              <a:rPr lang="el-GR" sz="2800" dirty="0" smtClean="0"/>
              <a:t> αιώνα και αποτελεί σημαντική πηγή φορολογικών εσόδων.</a:t>
            </a:r>
            <a:br>
              <a:rPr lang="el-GR" sz="2800" dirty="0" smtClean="0"/>
            </a:br>
            <a:r>
              <a:rPr lang="el-GR" sz="2800" dirty="0" smtClean="0"/>
              <a:t/>
            </a:r>
            <a:br>
              <a:rPr lang="el-GR" sz="2800" dirty="0" smtClean="0"/>
            </a:br>
            <a:r>
              <a:rPr lang="el-GR" sz="2800" dirty="0" smtClean="0"/>
              <a:t>Το 1765 το κακάο ως σοκολάτα φτάνει στην Αμερική και ολοκληρώνει τον κύκλο της.</a:t>
            </a:r>
            <a:br>
              <a:rPr lang="el-GR" sz="2800" dirty="0" smtClean="0"/>
            </a:br>
            <a:r>
              <a:rPr lang="en-US" sz="2800" dirty="0" smtClean="0"/>
              <a:t/>
            </a:r>
            <a:br>
              <a:rPr lang="en-US" sz="2800" dirty="0" smtClean="0"/>
            </a:br>
            <a:r>
              <a:rPr lang="el-GR" sz="2800" dirty="0" smtClean="0"/>
              <a:t/>
            </a:r>
            <a:br>
              <a:rPr lang="el-GR" sz="2800" dirty="0" smtClean="0"/>
            </a:br>
            <a:r>
              <a:rPr lang="en-US" sz="2800" dirty="0" smtClean="0"/>
              <a:t/>
            </a:r>
            <a:br>
              <a:rPr lang="en-US" sz="2800" dirty="0" smtClean="0"/>
            </a:br>
            <a:r>
              <a:rPr lang="el-GR" sz="2800" dirty="0" smtClean="0"/>
              <a:t/>
            </a:r>
            <a:br>
              <a:rPr lang="el-GR" sz="2800" dirty="0" smtClean="0"/>
            </a:br>
            <a:r>
              <a:rPr lang="el-GR" sz="2800" dirty="0" smtClean="0"/>
              <a:t/>
            </a:r>
            <a:br>
              <a:rPr lang="el-GR" sz="2800" dirty="0" smtClean="0"/>
            </a:br>
            <a:endParaRPr lang="el-GR" sz="2800" dirty="0"/>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a:t/>
            </a:r>
            <a:br>
              <a:rPr lang="el-GR" dirty="0"/>
            </a:br>
            <a:r>
              <a:rPr lang="el-GR" dirty="0" smtClean="0"/>
              <a:t/>
            </a:r>
            <a:br>
              <a:rPr lang="el-GR" dirty="0" smtClean="0"/>
            </a:br>
            <a:r>
              <a:rPr lang="el-GR" dirty="0" smtClean="0"/>
              <a:t>Η ΣΟΚΟΛΑΤΑ ΣΤΗΝ ΕΛΛΑΔΑ</a:t>
            </a:r>
            <a:br>
              <a:rPr lang="el-GR" dirty="0" smtClean="0"/>
            </a:br>
            <a:r>
              <a:rPr lang="el-GR" sz="2400" dirty="0" smtClean="0"/>
              <a:t>Φτάνει στην Ελλάδα το 1845 από τον Σπύρο Παυλίδη</a:t>
            </a:r>
            <a:br>
              <a:rPr lang="el-GR" sz="2400" dirty="0" smtClean="0"/>
            </a:br>
            <a:r>
              <a:rPr lang="el-GR" sz="2400" dirty="0" smtClean="0"/>
              <a:t>Το 1852 ξεκινά να παρασκευάζει σοκολάτα</a:t>
            </a:r>
            <a:br>
              <a:rPr lang="el-GR" sz="2400" dirty="0" smtClean="0"/>
            </a:br>
            <a:r>
              <a:rPr lang="el-GR" sz="2400" dirty="0" smtClean="0"/>
              <a:t>Το 1860 φέρνει την πρώτη ατμομηχανή για τις ανάγκες του εργοστασίου και μια </a:t>
            </a:r>
            <a:r>
              <a:rPr lang="el-GR" sz="2400" dirty="0" err="1" smtClean="0"/>
              <a:t>παγωτομηχανή</a:t>
            </a:r>
            <a:r>
              <a:rPr lang="el-GR" sz="2400" dirty="0" smtClean="0"/>
              <a:t> από τη Γαλλία</a:t>
            </a:r>
            <a:br>
              <a:rPr lang="el-GR" sz="2400" dirty="0" smtClean="0"/>
            </a:br>
            <a:r>
              <a:rPr lang="el-GR" sz="2400" dirty="0" smtClean="0"/>
              <a:t>Μετά τον 1</a:t>
            </a:r>
            <a:r>
              <a:rPr lang="el-GR" sz="2400" baseline="30000" dirty="0" smtClean="0"/>
              <a:t>ο</a:t>
            </a:r>
            <a:r>
              <a:rPr lang="el-GR" sz="2400" dirty="0" smtClean="0"/>
              <a:t> Παγκόσμιο Πόλεμο το όνομα «Παυλίδης» είναι συνώνυμο της σοκολάτας</a:t>
            </a:r>
            <a:br>
              <a:rPr lang="el-GR" sz="2400" dirty="0" smtClean="0"/>
            </a:br>
            <a:r>
              <a:rPr lang="el-GR" sz="2400" dirty="0" smtClean="0"/>
              <a:t>Οι </a:t>
            </a:r>
            <a:r>
              <a:rPr lang="el-GR" sz="2400" dirty="0" err="1" smtClean="0"/>
              <a:t>σοκολατοβιομηχανίες</a:t>
            </a:r>
            <a:r>
              <a:rPr lang="el-GR" sz="2400" dirty="0" smtClean="0"/>
              <a:t> «ΠΑΥΛΙΔΗΣ», «ΙΟΝ» και «ΛΟΥΜΙΔΗΣ» συγκεντρώνουν το 94% της συνολικής παραγωγής</a:t>
            </a:r>
            <a:br>
              <a:rPr lang="el-GR" sz="2400" dirty="0" smtClean="0"/>
            </a:br>
            <a:endParaRPr lang="el-GR" dirty="0"/>
          </a:p>
        </p:txBody>
      </p:sp>
    </p:spTree>
    <p:extLst>
      <p:ext uri="{BB962C8B-B14F-4D97-AF65-F5344CB8AC3E}">
        <p14:creationId xmlns:p14="http://schemas.microsoft.com/office/powerpoint/2010/main" xmlns="" val="10219226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xmlns="" val="681291999"/>
              </p:ext>
            </p:extLst>
          </p:nvPr>
        </p:nvGraphicFramePr>
        <p:xfrm>
          <a:off x="0" y="-341313"/>
          <a:ext cx="9732963" cy="7299326"/>
        </p:xfrm>
        <a:graphic>
          <a:graphicData uri="http://schemas.openxmlformats.org/presentationml/2006/ole">
            <p:oleObj spid="_x0000_s1093" name="Presentation" r:id="rId3" imgW="4570617" imgH="3427599" progId="PowerPoint.Show.8">
              <p:embed/>
            </p:oleObj>
          </a:graphicData>
        </a:graphic>
      </p:graphicFrame>
    </p:spTree>
    <p:extLst>
      <p:ext uri="{BB962C8B-B14F-4D97-AF65-F5344CB8AC3E}">
        <p14:creationId xmlns:p14="http://schemas.microsoft.com/office/powerpoint/2010/main" xmlns="" val="261007273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38237"/>
          </a:xfrm>
        </p:spPr>
        <p:txBody>
          <a:bodyPr/>
          <a:lstStyle/>
          <a:p>
            <a:pPr eaLnBrk="1" hangingPunct="1"/>
            <a:r>
              <a:rPr lang="el-GR" sz="3200" u="sng" smtClean="0"/>
              <a:t>ΤΟ ΚΑΚΑΟΔΕΝΔΡΟ</a:t>
            </a:r>
          </a:p>
        </p:txBody>
      </p:sp>
      <p:sp>
        <p:nvSpPr>
          <p:cNvPr id="3075" name="Rectangle 3"/>
          <p:cNvSpPr>
            <a:spLocks noGrp="1" noChangeArrowheads="1"/>
          </p:cNvSpPr>
          <p:nvPr>
            <p:ph idx="1"/>
          </p:nvPr>
        </p:nvSpPr>
        <p:spPr>
          <a:xfrm>
            <a:off x="457200" y="1700213"/>
            <a:ext cx="8229600" cy="4425950"/>
          </a:xfrm>
        </p:spPr>
        <p:txBody>
          <a:bodyPr>
            <a:normAutofit/>
          </a:bodyPr>
          <a:lstStyle/>
          <a:p>
            <a:pPr eaLnBrk="1" hangingPunct="1"/>
            <a:r>
              <a:rPr lang="el-GR" sz="2400" dirty="0" smtClean="0"/>
              <a:t>Το </a:t>
            </a:r>
            <a:r>
              <a:rPr lang="el-GR" sz="2400" dirty="0" err="1" smtClean="0"/>
              <a:t>κακαόδενδρο</a:t>
            </a:r>
            <a:r>
              <a:rPr lang="el-GR" sz="2400" dirty="0" smtClean="0"/>
              <a:t> καλλιεργείται στην τροπική ζώνη</a:t>
            </a:r>
          </a:p>
          <a:p>
            <a:pPr eaLnBrk="1" hangingPunct="1"/>
            <a:r>
              <a:rPr lang="el-GR" sz="2400" dirty="0" smtClean="0"/>
              <a:t>Η φυτεία αποδίδει για 25 χρόνια</a:t>
            </a:r>
          </a:p>
          <a:p>
            <a:pPr eaLnBrk="1" hangingPunct="1"/>
            <a:r>
              <a:rPr lang="el-GR" sz="2400" dirty="0" smtClean="0"/>
              <a:t>Αν η θερμοκρασία πέσει κάτω από 15°C η φυτεία καταστρέφεται</a:t>
            </a:r>
          </a:p>
          <a:p>
            <a:pPr eaLnBrk="1" hangingPunct="1"/>
            <a:r>
              <a:rPr lang="el-GR" sz="2400" dirty="0" smtClean="0"/>
              <a:t>Το δένδρο ανθοφορεί όλο το χρόνο</a:t>
            </a:r>
          </a:p>
          <a:p>
            <a:pPr eaLnBrk="1" hangingPunct="1"/>
            <a:r>
              <a:rPr lang="el-GR" sz="2400" dirty="0" smtClean="0"/>
              <a:t>Μόνο 1 στα 1000 άνθη θα δώσει καρπό</a:t>
            </a:r>
          </a:p>
          <a:p>
            <a:pPr eaLnBrk="1" hangingPunct="1"/>
            <a:r>
              <a:rPr lang="el-GR" sz="2400" dirty="0" smtClean="0"/>
              <a:t>Ο καρπός χρειάζεται 4 μήνες για να ωριμάσει</a:t>
            </a:r>
          </a:p>
          <a:p>
            <a:pPr eaLnBrk="1" hangingPunct="1"/>
            <a:r>
              <a:rPr lang="el-GR" sz="2400" dirty="0" smtClean="0"/>
              <a:t>Η συγκομιδή των καρπών γίνεται δύο φορές τον χρόνο</a:t>
            </a:r>
          </a:p>
          <a:p>
            <a:pPr eaLnBrk="1" hangingPunct="1"/>
            <a:endParaRPr lang="el-GR" dirty="0" smtClean="0"/>
          </a:p>
        </p:txBody>
      </p:sp>
    </p:spTree>
    <p:extLst>
      <p:ext uri="{BB962C8B-B14F-4D97-AF65-F5344CB8AC3E}">
        <p14:creationId xmlns:p14="http://schemas.microsoft.com/office/powerpoint/2010/main" xmlns="" val="221682070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νοή">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252</TotalTime>
  <Words>726</Words>
  <Application>Microsoft Office PowerPoint</Application>
  <PresentationFormat>On-screen Show (4:3)</PresentationFormat>
  <Paragraphs>169</Paragraphs>
  <Slides>49</Slides>
  <Notes>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Πινέζα</vt:lpstr>
      <vt:lpstr>Presentation</vt:lpstr>
      <vt:lpstr>Microsoft Office Excel Chart</vt:lpstr>
      <vt:lpstr>Microsoft Office Excel 97-2003 Worksheet</vt:lpstr>
      <vt:lpstr>ΤΜΗΜΑ Α3  ΕΡΕΥΝΗΤΙΚΗ ΕΡΓΑΣΙΑ  ΘΕΜΑ: ‘’ΣΟΚΟΛΑΤΑ’’  ΣΧΟΛ. ΕΤΟΣ 2014-15  Α’ ΤΕΤΡΑΜΗΝΟ</vt:lpstr>
      <vt:lpstr>ΚΕΦΑΛΑΙΟ 1 Η ΙΣΤΟΡΙΑ ΤΗΣ ΣΟΚΟΛΑΤΑΣ ΕΡΓΑΣΤΗΚΑΝ ΟΙ: Κοτσαρίνης Παναγιώτης Κυρίος Χρίστος Οικονόμου Χρστος Παπαγιαννόπουλος Γιάννης ΠΟΥ ΑΠΟΤΕΛΟΥΝ ΤΗΝ ΟΜΑΔΑ: ‘’ΣΟΚΟΛΑΚΤΑ’’</vt:lpstr>
      <vt:lpstr>ΤΟ ΟΝΟΜΑ ΤΗΣ Το όνομά της προήλθε από τη λέξη ‘’thcoco’’ που θυμίζει το θόρυβο που κάνει ο μύλος όταν αναμιγνύει τη σκόνη κακάο με το ‘’alt’’, το νερό. Μια άλλη εκδοχή λέει ότι προέρχεται από τη λέξη ‘’xocalt’’ που σημαίνει θόρυβος στη γλώσσα των Μάγιας. </vt:lpstr>
      <vt:lpstr>ΤΟ ΤΑΞΙΔΙ ΤΗΣ ΣΟΚΟΛΑΤΑΣ Το 600μ.Χ. οι Μάγιας διαδίδουν την καλλιέργεια στην Ν. Αμερική.  Το 1000μ.Χ. οι κόκκοι του κακάο χρησιμοποιούνται ως χρήματα.  Το 1200μ.Χ. Η φορολογία των λαών που είναι υποτελείς στους Ατζέκους πληρώνεται με κακάο.  Το 1500μ.Χ. ο Χριστόφορος Κολόμβος δοκιμάζει ρόφημα σοκολάτας αλλά δεν εντυπωσιάζεται.  Την ίδια εποχή ο Κορτέζ καταστρέφει τον πολιτισμό των Ατζέκων, κάνει την πρώτη καλλιέργεια και φτάνει το πρώτο φορτίο κακάο στην Ισπανία.</vt:lpstr>
      <vt:lpstr>Η ΣΟΚΟΛΑΤΑ ΤΑΞΙΔΕΥΕΙ ΣΤΟΝ ΚΟΣΜΟ Το πρώτο φορτίο κακάο φτάνει στην Ισπανία.  Εκτότε η σοκολάτα γίνεται αναπόσπαστο στοιχείο της ζωής των Ισπανών.  Χρησιμοποιείται ως ρόφημα αλλά και σαν μπαχαρικό στην κουζίνα τους.  Όταν η Ολλανδία έγινε κτήση της Ισπανίας το εμπόριο του κακάο το αναλαμβάνουν οι Ολλανδοί.  Στην Ιταλία έφτασε είτε από τον Δούκα Εμμανουέλε Φιλιμπέρτο ή από τον έμπορο Αντώνιο Καρλέττι το 16ο αιώνα.</vt:lpstr>
      <vt:lpstr>     Στην Γαλλία φτάνει με την πριγκίπισσα  Άννα κόρη του Φιλίππου του 2ου της Ισπανίας όταν αυτή παντρεύτηκε τον Βασιλιά Λουδοβίκο 13ο.  Tον 17ο αιώνα φτάνει στην Ζυρίχη από τον Δήμαρχο της πόλης. Στην Γερμανία όλα αυτά τα χρόνια τη  θεωρούσαν φάρμακο  και την πουλούσαν στα φαρμακεία. Στη Βρετανία φτάνει μαζί με τον καφέ και το τσάϊ τον 17ο αιώνα και αποτελεί σημαντική πηγή φορολογικών εσόδων.  Το 1765 το κακάο ως σοκολάτα φτάνει στην Αμερική και ολοκληρώνει τον κύκλο της.      </vt:lpstr>
      <vt:lpstr>         Η ΣΟΚΟΛΑΤΑ ΣΤΗΝ ΕΛΛΑΔΑ Φτάνει στην Ελλάδα το 1845 από τον Σπύρο Παυλίδη Το 1852 ξεκινά να παρασκευάζει σοκολάτα Το 1860 φέρνει την πρώτη ατμομηχανή για τις ανάγκες του εργοστασίου και μια παγωτομηχανή από τη Γαλλία Μετά τον 1ο Παγκόσμιο Πόλεμο το όνομα «Παυλίδης» είναι συνώνυμο της σοκολάτας Οι σοκολατοβιομηχανίες «ΠΑΥΛΙΔΗΣ», «ΙΟΝ» και «ΛΟΥΜΙΔΗΣ» συγκεντρώνουν το 94% της συνολικής παραγωγής </vt:lpstr>
      <vt:lpstr>Slide 8</vt:lpstr>
      <vt:lpstr>ΤΟ ΚΑΚΑΟΔΕΝΔΡΟ</vt:lpstr>
      <vt:lpstr>Η ΠΑΡΑΛΑΒΗ ΤΩΝ ΚΟΚΚΩΝ</vt:lpstr>
      <vt:lpstr>ΣΤΑΔΙΑ ΕΠΕΞΕΡΓΑΣΙΑΣ</vt:lpstr>
      <vt:lpstr>Slide 12</vt:lpstr>
      <vt:lpstr>ΜΗΧΑΝΗΜΑΤΑ ΠΟΥ ΕΊΝΑΙ ΑΠΑΡΑΙΤΗΤΑ ΓΙΑ ΤΗΝ ΕΠΕΞΕΡΓΑΣΙΑΤΩΝ ΚΟΚΚΩΝ</vt:lpstr>
      <vt:lpstr>ΜΟΥΣΕΙΟ ΣΟΚΟΛΑΤΑΣ</vt:lpstr>
      <vt:lpstr>ΚΕΦΑΛΑΙΟ 3  ΕΙΔΗ ΣΟΚΟλΑΤΑΣ</vt:lpstr>
      <vt:lpstr>Ειδη σοκολατας</vt:lpstr>
      <vt:lpstr>Μαυρη σοκολατα</vt:lpstr>
      <vt:lpstr>μερεντα</vt:lpstr>
      <vt:lpstr>Σοκολατα γαλακτος</vt:lpstr>
      <vt:lpstr>Λευκη σοκολατα</vt:lpstr>
      <vt:lpstr>ΤΑ ΕΙΔΗ ΤΗΣ ΣΟΚΟΛΑΤΑΣ ΕΞΑΡΤΩΝΤΑΙ ΑΠΟ ΤΗΝ ΠΕΡΙΕΚΤΙΚΟΤΗΤΑ ΣΕ :</vt:lpstr>
      <vt:lpstr>Διαφορες μορφες σοκολατας</vt:lpstr>
      <vt:lpstr>ΔΙΑΤΡΟΦΙΚΗ ΑΞΙΑ ΣΟΚΟΛΑΤΑΣ</vt:lpstr>
      <vt:lpstr>ΘΕΡΑΠΕΥΤΙΚΗ ΑΞΙΑ</vt:lpstr>
      <vt:lpstr>ΕΥΕΡΓΕΤΙΚΕΣ ΙΔΙΟΤΗΤΕΣ ΣΟΚΟΛΑΤΑΣ</vt:lpstr>
      <vt:lpstr>ΑΡΝΗΤΙΚΕΣ ΣΥΝΕΠΕΙΕΣ ΤΗΣ ΣΟΚΟΛΑΤΑΣ</vt:lpstr>
      <vt:lpstr>ΕΡΕΥΝΑ ΓΙΑ ΤΗ ΣΟΚΟΛΑΤΑ ΕΡΩΤΗΜΑΤΟΛΟΓΙΟ ΤΟΥ ΤΜΗΜΑΤΟΣ Α3</vt:lpstr>
      <vt:lpstr>Δείγμα ερωτηθέντων ανα τάξη</vt:lpstr>
      <vt:lpstr>Δείγμα ερωτηθέντων ανα φύλο</vt:lpstr>
      <vt:lpstr>ΕΡΩΤΗΣΕΙΣ</vt:lpstr>
      <vt:lpstr>Τρώτε σοκολάτα;</vt:lpstr>
      <vt:lpstr>Πόσο συχνά καταναλώνεις σοκολάτα;</vt:lpstr>
      <vt:lpstr>Πόση ποσότητα καταναλώνετε κάθε φορά;</vt:lpstr>
      <vt:lpstr>Η σοκολάτα περιέχει</vt:lpstr>
      <vt:lpstr>Τι πιστεύεις οτι προσφέρει η σοκολάτα;</vt:lpstr>
      <vt:lpstr>Υπάρχουν κακές επιπτώσεις στην γεία σου απο την υπερβολική κατανάλωση σοκολάτας;</vt:lpstr>
      <vt:lpstr>ΑΝ ΝΑΙ ποιές είναι αυτές οι επιπτώσεις;</vt:lpstr>
      <vt:lpstr>Η σοκολάτα θεωρείται γυναικείο γλυκό ΣΥΜΦΩΝΕΙΤΕ;</vt:lpstr>
      <vt:lpstr>Αν ΝΑΙ γιατί;</vt:lpstr>
      <vt:lpstr>Η σοκολάτα θεωρείται γλυκό για άνδρες;</vt:lpstr>
      <vt:lpstr>Αν ΝΑΙ γιατί;</vt:lpstr>
      <vt:lpstr>Απο που κατάγεται η σοκολάτα;</vt:lpstr>
      <vt:lpstr>Πότε ήρθε στην Ελλάδα η πρώτη σοκολάτα;</vt:lpstr>
      <vt:lpstr>Πως νομίζετε οτι παρασκευάζεται η σοκολάτα;</vt:lpstr>
      <vt:lpstr>Τι τύπο σοκολάτα καταναλώνετε;</vt:lpstr>
      <vt:lpstr>Ποιά σοκολάτα πιστεύεται οτι κάνει καλό στην υγεία;</vt:lpstr>
      <vt:lpstr>Σε τι μορφή σας αρέσει η σοκολάτα;</vt:lpstr>
      <vt:lpstr>Με ποιό κριτήριο επιλέγετε σοκολάτα;</vt:lpstr>
      <vt:lpstr>ΤΕΛΟΣ ΕΡΩΤΗΜΑΤΟΛΟΓΙΟΥ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ΤΜΗΜΑ Α3  ΕΡΕΥΝΗΤΙΚΗ ΕΡΓΑΣΙΑ  ΘΕΜΑ: ‘’ΣΟΚΟΛΑΤΑ’’  ΣΧΟΛ. ΕΤΟΣ 2014-15  Α’ ΤΕΤΡΑΜΗΝΟ</dc:title>
  <dc:creator>user11</dc:creator>
  <cp:lastModifiedBy>chris</cp:lastModifiedBy>
  <cp:revision>73</cp:revision>
  <dcterms:created xsi:type="dcterms:W3CDTF">2015-02-17T11:36:07Z</dcterms:created>
  <dcterms:modified xsi:type="dcterms:W3CDTF">2015-06-04T17:03:49Z</dcterms:modified>
</cp:coreProperties>
</file>