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63" r:id="rId4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102" d="100"/>
          <a:sy n="102" d="100"/>
        </p:scale>
        <p:origin x="22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73E25-F23D-490E-AB4B-1ED442066349}" type="datetimeFigureOut">
              <a:rPr lang="el-GR" smtClean="0"/>
              <a:pPr/>
              <a:t>4/6/2015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F4FA7-5D03-4F11-98DC-7EA63E51156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2469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F4FA7-5D03-4F11-98DC-7EA63E51156B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057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4660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1117600" y="1762090"/>
            <a:ext cx="3362368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1097" y="3721473"/>
            <a:ext cx="682752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0152CB0-7740-45AC-9F20-2FFD4567A25A}" type="datetimeFigureOut">
              <a:rPr lang="el-GR" smtClean="0"/>
              <a:pPr/>
              <a:t>4/6/2015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5300" y="6429375"/>
            <a:ext cx="1168400" cy="292100"/>
          </a:xfrm>
        </p:spPr>
        <p:txBody>
          <a:bodyPr/>
          <a:lstStyle/>
          <a:p>
            <a:fld id="{962FF009-E251-4674-9887-30978CA5853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1117600" y="1762090"/>
            <a:ext cx="3362368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986528" y="1417320"/>
            <a:ext cx="682752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1117600" y="1762090"/>
            <a:ext cx="3362368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2CB0-7740-45AC-9F20-2FFD4567A25A}" type="datetimeFigureOut">
              <a:rPr lang="el-GR" smtClean="0"/>
              <a:pPr/>
              <a:t>4/6/2015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F009-E251-4674-9887-30978CA5853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2CB0-7740-45AC-9F20-2FFD4567A25A}" type="datetimeFigureOut">
              <a:rPr lang="el-GR" smtClean="0"/>
              <a:pPr/>
              <a:t>4/6/2015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F009-E251-4674-9887-30978CA5853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7319512" y="0"/>
            <a:ext cx="4525024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2CB0-7740-45AC-9F20-2FFD4567A25A}" type="datetimeFigureOut">
              <a:rPr lang="el-GR" smtClean="0"/>
              <a:pPr/>
              <a:t>4/6/2015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F009-E251-4674-9887-30978CA5853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454660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0152CB0-7740-45AC-9F20-2FFD4567A25A}" type="datetimeFigureOut">
              <a:rPr lang="el-GR" smtClean="0"/>
              <a:pPr/>
              <a:t>4/6/2015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F009-E251-4674-9887-30978CA5853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991099" y="1400175"/>
            <a:ext cx="682752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45720" y="136642"/>
            <a:ext cx="4434865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978401" y="2895600"/>
            <a:ext cx="6839391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2CB0-7740-45AC-9F20-2FFD4567A25A}" type="datetimeFigureOut">
              <a:rPr lang="el-GR" smtClean="0"/>
              <a:pPr/>
              <a:t>4/6/2015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F009-E251-4674-9887-30978CA5853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68300" y="1298448"/>
            <a:ext cx="566928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6154420" y="1298448"/>
            <a:ext cx="566928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2CB0-7740-45AC-9F20-2FFD4567A25A}" type="datetimeFigureOut">
              <a:rPr lang="el-GR" smtClean="0"/>
              <a:pPr/>
              <a:t>4/6/2015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F009-E251-4674-9887-30978CA5853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368300" y="1810512"/>
            <a:ext cx="566928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6154420" y="1810512"/>
            <a:ext cx="566928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0" y="1298449"/>
            <a:ext cx="566420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54420" y="1298449"/>
            <a:ext cx="566420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152CB0-7740-45AC-9F20-2FFD4567A25A}" type="datetimeFigureOut">
              <a:rPr lang="el-GR" smtClean="0"/>
              <a:pPr/>
              <a:t>4/6/2015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F009-E251-4674-9887-30978CA5853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2CB0-7740-45AC-9F20-2FFD4567A25A}" type="datetimeFigureOut">
              <a:rPr lang="el-GR" smtClean="0"/>
              <a:pPr/>
              <a:t>4/6/2015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F009-E251-4674-9887-30978CA5853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454660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0152CB0-7740-45AC-9F20-2FFD4567A25A}" type="datetimeFigureOut">
              <a:rPr lang="el-GR" smtClean="0"/>
              <a:pPr/>
              <a:t>4/6/2015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F009-E251-4674-9887-30978CA5853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377952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5034580" y="533400"/>
            <a:ext cx="6751021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99" y="1539240"/>
            <a:ext cx="377952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454660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600" y="0"/>
            <a:ext cx="764540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0152CB0-7740-45AC-9F20-2FFD4567A25A}" type="datetimeFigureOut">
              <a:rPr lang="el-GR" smtClean="0"/>
              <a:pPr/>
              <a:t>4/6/2015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F009-E251-4674-9887-30978CA5853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368299" y="228600"/>
            <a:ext cx="377952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65760" y="1536192"/>
            <a:ext cx="377952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1295401"/>
            <a:ext cx="1145540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6429375"/>
            <a:ext cx="2844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90152CB0-7740-45AC-9F20-2FFD4567A25A}" type="datetimeFigureOut">
              <a:rPr lang="el-GR" smtClean="0"/>
              <a:pPr/>
              <a:t>4/6/2015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1099" y="6429375"/>
            <a:ext cx="5448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5300" y="6429375"/>
            <a:ext cx="116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962FF009-E251-4674-9887-30978CA5853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18" y="911885"/>
            <a:ext cx="9144000" cy="5946116"/>
          </a:xfrm>
        </p:spPr>
        <p:txBody>
          <a:bodyPr>
            <a:normAutofit/>
          </a:bodyPr>
          <a:lstStyle/>
          <a:p>
            <a:r>
              <a:rPr lang="el-GR" dirty="0" smtClean="0"/>
              <a:t>ΥΛΙΚΑ ΚΑΙ ΙΣΤΟΡΙΚΗ</a:t>
            </a:r>
          </a:p>
          <a:p>
            <a:r>
              <a:rPr lang="el-GR" dirty="0" smtClean="0"/>
              <a:t>ΕΞΕΛΙΞΗ ΤΗΣ </a:t>
            </a:r>
          </a:p>
          <a:p>
            <a:r>
              <a:rPr lang="el-GR" dirty="0" smtClean="0"/>
              <a:t>ΕΝΔΥΜΑΣΙΑΣ</a:t>
            </a:r>
          </a:p>
          <a:p>
            <a:pPr algn="l"/>
            <a:r>
              <a:rPr lang="el-GR" dirty="0" smtClean="0"/>
              <a:t>ΕΡΓΑΣΤΗΚΑΝ ΟΙ: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dirty="0" smtClean="0"/>
              <a:t>Φαίδρα Κυριαζοπούλου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dirty="0" smtClean="0"/>
              <a:t>Αποστόλης Παππάς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dirty="0" smtClean="0"/>
              <a:t>Αντώνης Μπέλας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dirty="0" smtClean="0"/>
              <a:t>Παναγιώτης Κοτσαρίνης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dirty="0" smtClean="0"/>
              <a:t>Χρίστος Κυρίος</a:t>
            </a:r>
          </a:p>
          <a:p>
            <a:r>
              <a:rPr lang="el-GR" dirty="0" smtClean="0"/>
              <a:t>ΠΟΥ ΑΠΟΤΕΛΟΥΝ ΤΗΝ ΟΜΑΔΑ:</a:t>
            </a:r>
          </a:p>
          <a:p>
            <a:r>
              <a:rPr lang="el-GR" dirty="0" smtClean="0"/>
              <a:t>«ΟΙΚΟΣ ΛΑ ΜΠΕΛ»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018" y="0"/>
            <a:ext cx="9144000" cy="911885"/>
          </a:xfrm>
        </p:spPr>
        <p:txBody>
          <a:bodyPr>
            <a:normAutofit/>
          </a:bodyPr>
          <a:lstStyle/>
          <a:p>
            <a:r>
              <a:rPr lang="el-GR" dirty="0" smtClean="0"/>
              <a:t>ΚΕΦΑΛΑΙΟ 1.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4384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smtClean="0"/>
              <a:t>Christian Dior</a:t>
            </a:r>
          </a:p>
          <a:p>
            <a:r>
              <a:rPr lang="en-US" sz="1800" dirty="0" smtClean="0"/>
              <a:t>I</a:t>
            </a:r>
            <a:r>
              <a:rPr lang="el-GR" sz="1800" dirty="0" smtClean="0"/>
              <a:t>δρύθηκε το 1946</a:t>
            </a:r>
          </a:p>
          <a:p>
            <a:r>
              <a:rPr lang="el-GR" sz="1800" dirty="0" smtClean="0"/>
              <a:t>Η συλλογή που παρουσιάστηκε το 1946 χρησιμοποίεισε την γραμμή «Χ» για τα ρούχα του</a:t>
            </a:r>
          </a:p>
          <a:p>
            <a:r>
              <a:rPr lang="el-GR" sz="1800" dirty="0" smtClean="0"/>
              <a:t>Τα ρούχα αυτά είχαν τονισμένους ώμους, στένευαν στη μέση και άνοιγαν πάλι από εκεί και κάτω</a:t>
            </a:r>
          </a:p>
          <a:p>
            <a:r>
              <a:rPr lang="el-GR" sz="1800" dirty="0" smtClean="0"/>
              <a:t>Τα ρούχα του οίκου </a:t>
            </a:r>
            <a:r>
              <a:rPr lang="en-US" sz="1800" dirty="0" smtClean="0"/>
              <a:t>Christian Dior </a:t>
            </a:r>
            <a:r>
              <a:rPr lang="el-GR" sz="1800" dirty="0" smtClean="0"/>
              <a:t>χαρακτηρίζονται ως πολύ θηλυκά και αισθητικά</a:t>
            </a:r>
            <a:endParaRPr lang="el-GR" sz="1800" dirty="0"/>
          </a:p>
        </p:txBody>
      </p:sp>
      <p:pic>
        <p:nvPicPr>
          <p:cNvPr id="4" name="Picture 3" descr="Christian-Dior-portr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8235" y="4221088"/>
            <a:ext cx="3483172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51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400" u="sng" dirty="0" smtClean="0"/>
              <a:t>Pierre Cardin</a:t>
            </a:r>
          </a:p>
          <a:p>
            <a:r>
              <a:rPr lang="el-GR" sz="1800" dirty="0" smtClean="0"/>
              <a:t>Ιδρύεται το 1949</a:t>
            </a:r>
          </a:p>
          <a:p>
            <a:r>
              <a:rPr lang="el-GR" sz="1800" dirty="0" smtClean="0"/>
              <a:t>Ήταν ο πρώτος που δημιούργησε μια ολοκληρωμένη συλλογή </a:t>
            </a:r>
            <a:r>
              <a:rPr lang="en-US" sz="1800" dirty="0" smtClean="0"/>
              <a:t>   </a:t>
            </a:r>
            <a:r>
              <a:rPr lang="en-US" sz="1800" dirty="0" err="1" smtClean="0"/>
              <a:t>pret</a:t>
            </a:r>
            <a:r>
              <a:rPr lang="en-US" sz="1800" dirty="0" smtClean="0"/>
              <a:t>-a-porter</a:t>
            </a:r>
          </a:p>
          <a:p>
            <a:r>
              <a:rPr lang="el-GR" sz="1800" dirty="0" smtClean="0"/>
              <a:t>Εμπνεύστηκε από το </a:t>
            </a:r>
            <a:r>
              <a:rPr lang="en-US" sz="1800" dirty="0" err="1" smtClean="0"/>
              <a:t>Startrek</a:t>
            </a:r>
            <a:endParaRPr lang="el-GR" sz="1800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9456" y="4149080"/>
            <a:ext cx="3175000" cy="1924050"/>
          </a:xfrm>
          <a:prstGeom prst="rect">
            <a:avLst/>
          </a:prstGeom>
        </p:spPr>
      </p:pic>
      <p:pic>
        <p:nvPicPr>
          <p:cNvPr id="5" name="Picture 4" descr="2939740-Star-Tr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8021" y="4139698"/>
            <a:ext cx="3552395" cy="19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394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smtClean="0"/>
              <a:t>Yves Saint Laurent</a:t>
            </a:r>
            <a:endParaRPr lang="en-US" sz="2400" dirty="0" smtClean="0"/>
          </a:p>
          <a:p>
            <a:r>
              <a:rPr lang="el-GR" sz="1800" dirty="0" smtClean="0"/>
              <a:t>Δραστηριοποιείται το 1962</a:t>
            </a:r>
          </a:p>
          <a:p>
            <a:r>
              <a:rPr lang="el-GR" sz="1800" dirty="0" smtClean="0"/>
              <a:t>Ο </a:t>
            </a:r>
            <a:r>
              <a:rPr lang="en-US" sz="1800" dirty="0" smtClean="0"/>
              <a:t>Yves Saint Laurent </a:t>
            </a:r>
            <a:r>
              <a:rPr lang="el-GR" sz="1800" dirty="0" smtClean="0"/>
              <a:t>είχε πολύ ενθουσιασμό και πάθος για τη μόδα</a:t>
            </a:r>
          </a:p>
          <a:p>
            <a:r>
              <a:rPr lang="el-GR" sz="1800" dirty="0" smtClean="0"/>
              <a:t>Μετά το θάνατο του </a:t>
            </a:r>
            <a:r>
              <a:rPr lang="en-US" sz="1800" dirty="0" smtClean="0"/>
              <a:t>Christian Dior </a:t>
            </a:r>
            <a:r>
              <a:rPr lang="el-GR" sz="1800" dirty="0" smtClean="0"/>
              <a:t>αναλαμβάνει το σχεδιαστικό κομάτι του οίκου </a:t>
            </a:r>
            <a:r>
              <a:rPr lang="en-US" sz="1800" dirty="0" smtClean="0"/>
              <a:t>Dior </a:t>
            </a:r>
            <a:r>
              <a:rPr lang="el-GR" sz="1800" dirty="0" smtClean="0"/>
              <a:t>΄μόλις 21 χρονών</a:t>
            </a:r>
          </a:p>
          <a:p>
            <a:r>
              <a:rPr lang="el-GR" sz="1800" dirty="0" smtClean="0"/>
              <a:t>Χαρακτηρίζεται από χλιδή στα ρούχα, έξυπνα κοψίματα και λαμπερή ωεανική διάθεση</a:t>
            </a:r>
          </a:p>
          <a:p>
            <a:r>
              <a:rPr lang="el-GR" sz="1800" dirty="0" smtClean="0"/>
              <a:t>Το 1961 ιδρύει το δικό του οίκο</a:t>
            </a:r>
            <a:endParaRPr lang="el-GR" sz="1800" dirty="0"/>
          </a:p>
        </p:txBody>
      </p:sp>
      <p:pic>
        <p:nvPicPr>
          <p:cNvPr id="4" name="Picture 3" descr="yves-saint-laur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4245" y="3933056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48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smtClean="0"/>
              <a:t>Versace</a:t>
            </a:r>
          </a:p>
          <a:p>
            <a:r>
              <a:rPr lang="el-GR" sz="1800" dirty="0" smtClean="0"/>
              <a:t>Άρχισε να δουλεύει στα ατελιέ της μητέρας του στα 18 χρόνια του και λόγω των ταφιδιών του σε διάφορους οίκους έμαθε σύντομα τα μυστικά της ραπτικής και του σχεδίου</a:t>
            </a:r>
          </a:p>
          <a:p>
            <a:r>
              <a:rPr lang="el-GR" sz="1800" dirty="0" smtClean="0"/>
              <a:t>Την πρώτη του συλλογή την παρουσιάζει το 1978 στο μουσείο του Μιλάνο</a:t>
            </a:r>
          </a:p>
          <a:p>
            <a:r>
              <a:rPr lang="el-GR" sz="1800" dirty="0" smtClean="0"/>
              <a:t>Τον ίδιο χρόνο δημιουργεί και την πρώτη του ανδρική συλλογή</a:t>
            </a:r>
          </a:p>
          <a:p>
            <a:r>
              <a:rPr lang="el-GR" sz="1800" dirty="0" smtClean="0"/>
              <a:t>Θεωρούσε τον εαυτό του ράφτη και όχι σχεδιαστή</a:t>
            </a:r>
          </a:p>
          <a:p>
            <a:r>
              <a:rPr lang="el-GR" sz="1800" dirty="0" smtClean="0"/>
              <a:t>Χαρακτηριστηκά των ρούχων του είναι κολλητά στο σώμα, με χαμηλά ανοίγματα και ψηλά σχισίματα στις φούστες</a:t>
            </a:r>
          </a:p>
          <a:p>
            <a:r>
              <a:rPr lang="el-GR" sz="1800" dirty="0" smtClean="0"/>
              <a:t>Σχεδίασε επίσης αξεσουάρ, κοσμήματα, έπιπλα και πορσελάνες</a:t>
            </a:r>
          </a:p>
        </p:txBody>
      </p:sp>
      <p:pic>
        <p:nvPicPr>
          <p:cNvPr id="4" name="Picture 3" descr="tumblr_m903wzbDdK1r9ga5mo1_5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1638" y="1"/>
            <a:ext cx="2208245" cy="207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66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smtClean="0"/>
              <a:t>Dolce-</a:t>
            </a:r>
            <a:r>
              <a:rPr lang="en-US" sz="2400" u="sng" dirty="0" err="1" smtClean="0"/>
              <a:t>Gabbana</a:t>
            </a:r>
            <a:endParaRPr lang="en-US" sz="2400" dirty="0" smtClean="0"/>
          </a:p>
          <a:p>
            <a:r>
              <a:rPr lang="el-GR" sz="1800" dirty="0" smtClean="0"/>
              <a:t>Είναι Ιταλικός οίκος μόδας</a:t>
            </a:r>
          </a:p>
          <a:p>
            <a:r>
              <a:rPr lang="el-GR" sz="1800" dirty="0" smtClean="0"/>
              <a:t>Ο </a:t>
            </a:r>
            <a:r>
              <a:rPr lang="en-US" sz="1800" dirty="0" err="1" smtClean="0"/>
              <a:t>Domenico</a:t>
            </a:r>
            <a:r>
              <a:rPr lang="en-US" sz="1800" dirty="0" smtClean="0"/>
              <a:t> Dolce </a:t>
            </a:r>
            <a:r>
              <a:rPr lang="el-GR" sz="1800" dirty="0" smtClean="0"/>
              <a:t>και ο </a:t>
            </a:r>
            <a:r>
              <a:rPr lang="en-US" sz="1800" dirty="0" smtClean="0"/>
              <a:t>Stefano </a:t>
            </a:r>
            <a:r>
              <a:rPr lang="en-US" sz="1800" dirty="0" err="1" smtClean="0"/>
              <a:t>Gabbana</a:t>
            </a:r>
            <a:r>
              <a:rPr lang="en-US" sz="1800" dirty="0" smtClean="0"/>
              <a:t> </a:t>
            </a:r>
            <a:r>
              <a:rPr lang="el-GR" sz="1800" dirty="0" smtClean="0"/>
              <a:t>εργαζόταν στον ίδιο οίκο μόδας</a:t>
            </a:r>
          </a:p>
          <a:p>
            <a:r>
              <a:rPr lang="el-GR" sz="1800" dirty="0" smtClean="0"/>
              <a:t>Το 1982 αποφασίζουν να ανοίξουν μαζί το δικό τους οίκο</a:t>
            </a:r>
          </a:p>
          <a:p>
            <a:r>
              <a:rPr lang="el-GR" sz="1800" dirty="0" smtClean="0"/>
              <a:t>Το 1985 παρουσιάζουν την πρώτη τους γυναικεία κολεξιον στο Μιλάνο</a:t>
            </a:r>
          </a:p>
          <a:p>
            <a:r>
              <a:rPr lang="el-GR" sz="1800" dirty="0" smtClean="0"/>
              <a:t>Δύο χρόνια αργότερα λανσάρουν το κορμάκι και σχεδιάζουν εσώρουχα και μαγιό</a:t>
            </a:r>
          </a:p>
          <a:p>
            <a:r>
              <a:rPr lang="el-GR" sz="1800" dirty="0" smtClean="0"/>
              <a:t>Το 1992 δημιουργούν ανδρική κολεξιόν και λανσαρουν το πρώτο τους άρωμα</a:t>
            </a:r>
            <a:endParaRPr lang="el-GR" sz="1800" dirty="0"/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3819" y="332657"/>
            <a:ext cx="36703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16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b="1" dirty="0" smtClean="0"/>
              <a:t>ΤΕΧΝΗ ΚΑΙ ΜΟΔΑ</a:t>
            </a:r>
            <a:endParaRPr lang="el-G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1"/>
            <a:ext cx="9956800" cy="204482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l-GR" sz="1800" dirty="0" smtClean="0"/>
              <a:t>   Η μόδα και η τέχνη είναι σύο στοιχεία που αποτελούν το υπόβαθρο</a:t>
            </a:r>
          </a:p>
          <a:p>
            <a:pPr>
              <a:buNone/>
            </a:pPr>
            <a:r>
              <a:rPr lang="el-GR" sz="1800" dirty="0" smtClean="0"/>
              <a:t>κάθε κοινωνίας και δημιουργούν τη κουλτούρα της.</a:t>
            </a:r>
          </a:p>
          <a:p>
            <a:pPr>
              <a:buNone/>
            </a:pPr>
            <a:r>
              <a:rPr lang="el-GR" sz="1800" dirty="0" smtClean="0"/>
              <a:t>   Η μόδα και η τέχνη κατέχουν την δική τους θέση μέσα στο κοινωνικό</a:t>
            </a:r>
          </a:p>
          <a:p>
            <a:pPr>
              <a:buNone/>
            </a:pPr>
            <a:r>
              <a:rPr lang="el-GR" sz="1800" dirty="0" smtClean="0"/>
              <a:t>σύνολο και είναι κάτι που δεν αποτρέπει τη συνεύρεση για την</a:t>
            </a:r>
          </a:p>
          <a:p>
            <a:pPr>
              <a:buNone/>
            </a:pPr>
            <a:r>
              <a:rPr lang="el-GR" sz="1800" dirty="0" smtClean="0"/>
              <a:t>εφαρμογή τους 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xmlns="" val="2061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b="1" dirty="0" smtClean="0"/>
              <a:t>ΚΑΛΛΙΤΕΧΝΙΚΑ  ΚΙΝΗΜΑΤΑ</a:t>
            </a:r>
            <a:endParaRPr lang="el-G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l-GR" sz="1800" b="1" u="sng" dirty="0" smtClean="0"/>
              <a:t>Ντανταΐσμος</a:t>
            </a:r>
            <a:r>
              <a:rPr lang="el-GR" sz="2000" b="1" u="sng" dirty="0" smtClean="0"/>
              <a:t>:</a:t>
            </a:r>
            <a:r>
              <a:rPr lang="el-GR" sz="1800" dirty="0" smtClean="0"/>
              <a:t> Αναπτύχθηκε το 1910</a:t>
            </a:r>
            <a:endParaRPr lang="el-GR" sz="1800" u="sng" dirty="0" smtClean="0"/>
          </a:p>
          <a:p>
            <a:pPr algn="just">
              <a:buNone/>
            </a:pPr>
            <a:r>
              <a:rPr lang="el-GR" sz="1800" dirty="0" smtClean="0"/>
              <a:t>Εξετάζει τις εικαστικές τέχνες, τη λογοτεχνία και την ποίηση</a:t>
            </a:r>
          </a:p>
          <a:p>
            <a:pPr algn="just">
              <a:buNone/>
            </a:pPr>
            <a:r>
              <a:rPr lang="el-GR" sz="1800" dirty="0" smtClean="0"/>
              <a:t>Χαρακτηριστηκά: Η δύναμη του παραλόγου</a:t>
            </a:r>
          </a:p>
          <a:p>
            <a:pPr algn="just">
              <a:buNone/>
            </a:pPr>
            <a:r>
              <a:rPr lang="el-GR" sz="1800" dirty="0" smtClean="0"/>
              <a:t>Η απόρριψη των κυριάρχων ιδανικών της τέχνης</a:t>
            </a:r>
          </a:p>
          <a:p>
            <a:pPr algn="just">
              <a:buNone/>
            </a:pPr>
            <a:r>
              <a:rPr lang="el-GR" sz="1800" dirty="0" smtClean="0"/>
              <a:t>Κύριος εκπρόσωπος: </a:t>
            </a:r>
            <a:r>
              <a:rPr lang="en-US" sz="1800" dirty="0" smtClean="0"/>
              <a:t>Francis </a:t>
            </a:r>
            <a:r>
              <a:rPr lang="en-US" sz="1800" dirty="0" err="1" smtClean="0"/>
              <a:t>Picabia</a:t>
            </a:r>
            <a:r>
              <a:rPr lang="el-GR" sz="1800" dirty="0" smtClean="0"/>
              <a:t> </a:t>
            </a:r>
          </a:p>
        </p:txBody>
      </p:sp>
      <p:pic>
        <p:nvPicPr>
          <p:cNvPr id="4" name="Picture 3" descr="yerka_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9989" y="3429000"/>
            <a:ext cx="40640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20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l-GR" sz="1800" b="1" u="sng" dirty="0" smtClean="0"/>
              <a:t>Φουτουρισμός:</a:t>
            </a:r>
            <a:r>
              <a:rPr lang="el-GR" sz="1800" u="sng" dirty="0" smtClean="0"/>
              <a:t> </a:t>
            </a:r>
            <a:r>
              <a:rPr lang="el-GR" sz="1800" dirty="0" smtClean="0"/>
              <a:t> Εμφανίζεται το 1920</a:t>
            </a:r>
          </a:p>
          <a:p>
            <a:pPr algn="just">
              <a:buNone/>
            </a:pPr>
            <a:r>
              <a:rPr lang="el-GR" sz="1800" dirty="0" smtClean="0"/>
              <a:t>Χαρακτηρίζεται από απόλυτα δυναμικό μήνημα</a:t>
            </a:r>
          </a:p>
          <a:p>
            <a:pPr algn="just">
              <a:buNone/>
            </a:pPr>
            <a:r>
              <a:rPr lang="el-GR" sz="1800" dirty="0" smtClean="0"/>
              <a:t>Βασίζεται σε στοιχεία του Ρομαντισμού, τις παλιές τεχνοτροπίες, την</a:t>
            </a:r>
          </a:p>
          <a:p>
            <a:pPr algn="just">
              <a:buNone/>
            </a:pPr>
            <a:r>
              <a:rPr lang="el-GR" sz="1800" dirty="0" smtClean="0"/>
              <a:t>ηθική και την αρχαιολογία</a:t>
            </a:r>
          </a:p>
          <a:p>
            <a:pPr algn="just">
              <a:buNone/>
            </a:pPr>
            <a:r>
              <a:rPr lang="el-GR" sz="1800" dirty="0" smtClean="0"/>
              <a:t>Εξυμνεί την ταχύτητα, την βιομηχανία και την εξέληξη</a:t>
            </a:r>
          </a:p>
          <a:p>
            <a:pPr algn="just">
              <a:buNone/>
            </a:pPr>
            <a:r>
              <a:rPr lang="el-GR" sz="1800" dirty="0" smtClean="0"/>
              <a:t>Κύριοι Εκπρόσωποι: </a:t>
            </a:r>
            <a:r>
              <a:rPr lang="en-US" sz="1800" dirty="0" smtClean="0"/>
              <a:t>Mark </a:t>
            </a:r>
            <a:r>
              <a:rPr lang="en-US" sz="1800" dirty="0" err="1" smtClean="0"/>
              <a:t>Rothiko</a:t>
            </a:r>
            <a:r>
              <a:rPr lang="en-US" sz="1800" dirty="0" smtClean="0"/>
              <a:t>, De </a:t>
            </a:r>
            <a:r>
              <a:rPr lang="en-US" sz="1800" dirty="0" err="1" smtClean="0"/>
              <a:t>Kooning</a:t>
            </a:r>
            <a:r>
              <a:rPr lang="en-US" sz="1800" dirty="0" smtClean="0"/>
              <a:t> </a:t>
            </a:r>
            <a:r>
              <a:rPr lang="el-GR" sz="1800" dirty="0" smtClean="0"/>
              <a:t>και</a:t>
            </a:r>
            <a:r>
              <a:rPr lang="en-US" sz="1800" dirty="0" smtClean="0"/>
              <a:t> Jackson </a:t>
            </a:r>
            <a:r>
              <a:rPr lang="en-US" sz="1800" dirty="0" err="1" smtClean="0"/>
              <a:t>Polloc</a:t>
            </a:r>
            <a:endParaRPr lang="el-GR" sz="1800" dirty="0"/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4245" y="3861049"/>
            <a:ext cx="21844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60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n-US" sz="1800" b="1" u="sng" dirty="0" smtClean="0"/>
              <a:t>Pop Art</a:t>
            </a:r>
            <a:r>
              <a:rPr lang="el-GR" sz="1800" u="sng" dirty="0" smtClean="0"/>
              <a:t>:</a:t>
            </a:r>
            <a:r>
              <a:rPr lang="el-GR" sz="1800" dirty="0" smtClean="0"/>
              <a:t> Εμφανίζεται στο τέλος της δεκαετίας του 1950</a:t>
            </a:r>
          </a:p>
          <a:p>
            <a:pPr algn="just">
              <a:buNone/>
            </a:pPr>
            <a:r>
              <a:rPr lang="el-GR" sz="1800" dirty="0" smtClean="0"/>
              <a:t>Συμαντικότερος εκπρόσωπος ο</a:t>
            </a:r>
            <a:r>
              <a:rPr lang="en-US" sz="1800" dirty="0" smtClean="0"/>
              <a:t> </a:t>
            </a:r>
            <a:r>
              <a:rPr lang="en-US" sz="1800" dirty="0" err="1" smtClean="0"/>
              <a:t>Anty</a:t>
            </a:r>
            <a:r>
              <a:rPr lang="en-US" sz="1800" dirty="0" smtClean="0"/>
              <a:t> </a:t>
            </a:r>
            <a:r>
              <a:rPr lang="en-US" sz="1800" dirty="0" err="1" smtClean="0"/>
              <a:t>Warkol</a:t>
            </a:r>
            <a:endParaRPr lang="en-US" sz="1800" dirty="0" smtClean="0"/>
          </a:p>
          <a:p>
            <a:pPr algn="just">
              <a:buNone/>
            </a:pPr>
            <a:r>
              <a:rPr lang="el-GR" sz="1800" dirty="0" smtClean="0"/>
              <a:t>Χαρακτηριστηκά: Έντονα και φωτεινά χρώματα, η αναλαφρή διάθεση και η απόρριψη του παραδοσιακού</a:t>
            </a:r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4032" y="3789041"/>
            <a:ext cx="37338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28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1"/>
            <a:ext cx="9956800" cy="15407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b="1" u="sng" dirty="0" smtClean="0"/>
              <a:t>Op Art</a:t>
            </a:r>
            <a:r>
              <a:rPr lang="el-GR" sz="1800" dirty="0" smtClean="0"/>
              <a:t>: Είναι η εξέλιξη της </a:t>
            </a:r>
            <a:r>
              <a:rPr lang="en-US" sz="1800" dirty="0" smtClean="0"/>
              <a:t>Pop</a:t>
            </a:r>
            <a:r>
              <a:rPr lang="el-GR" sz="1800" dirty="0" smtClean="0"/>
              <a:t> και εμφανίζονται το 1960</a:t>
            </a:r>
          </a:p>
          <a:p>
            <a:pPr>
              <a:buNone/>
            </a:pPr>
            <a:r>
              <a:rPr lang="el-GR" sz="1800" dirty="0" smtClean="0"/>
              <a:t>Προκαλει τον θεατή με τα φαινομενικά της οπτικής απάτυς συχνά σε ασπρόμαυρες αντιθέσεις</a:t>
            </a:r>
            <a:endParaRPr lang="el-GR" sz="1800" dirty="0"/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6054" y="3861048"/>
            <a:ext cx="5413257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26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ΙΣΤΟΡΙΚΗ ΕΞΕΛΙΞΗ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πρώτα ενδύματα δημιουργήθηκαν την Παλαιολιθική Εποχή.</a:t>
            </a:r>
          </a:p>
          <a:p>
            <a:r>
              <a:rPr lang="el-GR" dirty="0" smtClean="0"/>
              <a:t>Τη Νεολιθική Εποχή ανακαλύπτεται η υφαντική και ο αργαλειός.</a:t>
            </a:r>
          </a:p>
          <a:p>
            <a:r>
              <a:rPr lang="el-GR" dirty="0" smtClean="0"/>
              <a:t>Στη Μεσοποταμία έφτιαχναν ρούχα από υφάσματα με κρόσια.</a:t>
            </a:r>
          </a:p>
          <a:p>
            <a:r>
              <a:rPr lang="el-GR" dirty="0" smtClean="0"/>
              <a:t>Στην Αίγυπτο, οι άνδρες φορούσαν ένα κομμάτι  ύφασμα.</a:t>
            </a:r>
          </a:p>
          <a:p>
            <a:r>
              <a:rPr lang="el-GR" dirty="0" smtClean="0"/>
              <a:t>Στην Αρχαία Ελλάδα τυλίγουν με διάφορους τρόπους γύρω από το σώμα τους κομμάτια ύφασμα.</a:t>
            </a:r>
          </a:p>
          <a:p>
            <a:r>
              <a:rPr lang="el-GR" dirty="0" smtClean="0"/>
              <a:t>Οι Ρωμαίοι είχαν παρόμοια ενδύματα με τους Έλληνες.</a:t>
            </a:r>
          </a:p>
          <a:p>
            <a:r>
              <a:rPr lang="el-GR" dirty="0" smtClean="0"/>
              <a:t>Στο Βυζάντιο η ενδυμασία χαρακτηρίζεται από επισημότητα και μεγαλοπρέπεια.</a:t>
            </a:r>
          </a:p>
          <a:p>
            <a:r>
              <a:rPr lang="el-GR" dirty="0" smtClean="0"/>
              <a:t>Στο Μεσαίωνα οι γυναίκες φορούσαν δύο φορέματα το ένα πάνω από το άλλο.Οι άνδρες φορούσαν ένα κοντό πουκάμισο και παντελόνι.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48452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ΚΕΦΑΛΑΙΟ 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  <a:prstGeom prst="rect">
            <a:avLst/>
          </a:prstGeom>
        </p:spPr>
        <p:txBody>
          <a:bodyPr/>
          <a:lstStyle/>
          <a:p>
            <a:pPr marL="36576" indent="0">
              <a:buNone/>
            </a:pPr>
            <a:r>
              <a:rPr lang="el-GR" dirty="0" smtClean="0"/>
              <a:t>ΜΟΔΑ ΚΑΙ ΨΥΧΟΛΟΓΙΑ</a:t>
            </a:r>
          </a:p>
          <a:p>
            <a:r>
              <a:rPr lang="el-GR" sz="2400" dirty="0" smtClean="0"/>
              <a:t>ΕΡΓΑΣΤΗΚΑΝ ΟΙ:</a:t>
            </a:r>
          </a:p>
          <a:p>
            <a:r>
              <a:rPr lang="el-GR" sz="2400" dirty="0" smtClean="0"/>
              <a:t>ΑΛΕΞΑΝΔΡΑ ΠΑΝΤΖΟΥ</a:t>
            </a:r>
          </a:p>
          <a:p>
            <a:r>
              <a:rPr lang="el-GR" sz="2400" dirty="0" smtClean="0"/>
              <a:t>ΓΙΑΝΝΗΣ ΠΑΠΑΓΙΑΝΝΟΠΟΥΛΟΣ</a:t>
            </a:r>
          </a:p>
          <a:p>
            <a:r>
              <a:rPr lang="el-GR" sz="2400" dirty="0" smtClean="0"/>
              <a:t>ΑΝΕΣΤΗΣ ΠΟΥΡΣΑΝΙΔΗΣ</a:t>
            </a:r>
          </a:p>
          <a:p>
            <a:r>
              <a:rPr lang="el-GR" sz="2400" dirty="0" smtClean="0"/>
              <a:t>ΛΑΕΡΤΗΣ ΜΑΤΣΑΓΓΟΣ</a:t>
            </a:r>
          </a:p>
          <a:p>
            <a:r>
              <a:rPr lang="el-GR" sz="2400" dirty="0" smtClean="0"/>
              <a:t>ΠΟΥ ΑΠΟΤΕΛΟΥΝ ΤΗΝ ΟΜΑΔΑ:</a:t>
            </a:r>
          </a:p>
          <a:p>
            <a:r>
              <a:rPr lang="el-GR" sz="2400" dirty="0" smtClean="0"/>
              <a:t>«</a:t>
            </a:r>
            <a:r>
              <a:rPr lang="el-GR" sz="2400" b="1" u="sng" dirty="0" smtClean="0"/>
              <a:t>ΟΙ ΨΥΧΟΛΟΓΟΙ ΤΗΣ ΜΟΔΑΣ</a:t>
            </a:r>
            <a:r>
              <a:rPr lang="el-GR" sz="2400" dirty="0" smtClean="0"/>
              <a:t>»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275590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ΜΟΥΣΙΚΗ ΚΑΙ ΜΟΔΑ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  <a:prstGeom prst="rect">
            <a:avLst/>
          </a:prstGeom>
        </p:spPr>
        <p:txBody>
          <a:bodyPr/>
          <a:lstStyle/>
          <a:p>
            <a:pPr marL="36576" indent="0">
              <a:buNone/>
            </a:pPr>
            <a:r>
              <a:rPr lang="el-GR" dirty="0" smtClean="0"/>
              <a:t>ΔΕΚΑΕΤΙΑ ΤΟΥ ΄50:</a:t>
            </a:r>
            <a:r>
              <a:rPr lang="en-US" dirty="0" smtClean="0"/>
              <a:t> ROCK n ROLL</a:t>
            </a:r>
          </a:p>
          <a:p>
            <a:r>
              <a:rPr lang="el-GR" dirty="0" smtClean="0"/>
              <a:t>ΔΕΡΜΑΤΙΝΑ ΜΠΟΥΦΑΝ</a:t>
            </a:r>
          </a:p>
          <a:p>
            <a:r>
              <a:rPr lang="el-GR" dirty="0" smtClean="0"/>
              <a:t>ΣΤΕΝΑ ΣΑΚΑΚΙΑ</a:t>
            </a:r>
          </a:p>
          <a:p>
            <a:r>
              <a:rPr lang="el-GR" dirty="0" smtClean="0"/>
              <a:t>ΜΑΛΛΙΑ ΜΕ ΠΟΛΥ ΤΖΕΛ ΓΙΑ ΤΟΥΣ ΑΝΔΡΕΣ</a:t>
            </a:r>
          </a:p>
          <a:p>
            <a:r>
              <a:rPr lang="el-GR" dirty="0" smtClean="0"/>
              <a:t>ΦΑΡΔΙΕΣ ΦΟΥΣΤΕΣ ΤΟ ΥΨΟΣ ΤΟΥ ΓΟΝΑΤΟΥ ΓΙΑ ΤΙΣ ΓΥΝΑΙΚΕΣ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6356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ΔΕΚΑΕΤΙΑ ΤΟΥ ΄60: ΧΙΠΙΣ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  <a:prstGeom prst="rect">
            <a:avLst/>
          </a:prstGeom>
        </p:spPr>
        <p:txBody>
          <a:bodyPr/>
          <a:lstStyle/>
          <a:p>
            <a:r>
              <a:rPr lang="el-GR" dirty="0" smtClean="0"/>
              <a:t>ΧΑΛΑΡΑ ΑΝΑΛΑΦΡΑ ΡΟΥΧΑ</a:t>
            </a:r>
          </a:p>
          <a:p>
            <a:r>
              <a:rPr lang="el-GR" dirty="0" smtClean="0"/>
              <a:t>ΠΟΛΛΑ ΚΑΙ ΔΙΑΦΟΡΑ ΧΡΩΜΑΤΑ ΚΑΙ ΣΧΕΔΙΑ</a:t>
            </a:r>
          </a:p>
          <a:p>
            <a:r>
              <a:rPr lang="el-GR" dirty="0" smtClean="0"/>
              <a:t>ΠΟΛΛΑ ΛΟΥΛΟΥΔΙΑ ΖΩΓΡΑΦΙΣΜΕΝΑ ΑΚΟΜΑ ΚΑΙ ΣΤΑ ΠΡΟΣΩΠΑ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4863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ΔΕΚΑΕΤΙΑ 70-80 : ΝΤΙΣΚΟ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  <a:prstGeom prst="rect">
            <a:avLst/>
          </a:prstGeom>
        </p:spPr>
        <p:txBody>
          <a:bodyPr/>
          <a:lstStyle/>
          <a:p>
            <a:r>
              <a:rPr lang="el-GR" dirty="0" smtClean="0"/>
              <a:t>ΡΟΥΧΑ ΜΕ ΕΝΤΟΝΑ ΧΡΩΜΑΤΑ</a:t>
            </a:r>
          </a:p>
          <a:p>
            <a:r>
              <a:rPr lang="el-GR" dirty="0" smtClean="0"/>
              <a:t>ΣΤΕΝΕΣ ΓΡΑΜΜΕΣ</a:t>
            </a:r>
          </a:p>
          <a:p>
            <a:r>
              <a:rPr lang="el-GR" dirty="0" smtClean="0"/>
              <a:t>ΤΟΝΙΣΜΕΝΟΙ ΩΜΟΙ</a:t>
            </a:r>
          </a:p>
          <a:p>
            <a:r>
              <a:rPr lang="el-GR" dirty="0" smtClean="0"/>
              <a:t>ΓΥΑΛΙΣΤΕΡΑ ΥΦΑΣΜΑΤΑ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7867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ΔΕΚΑΕΤΙΑ 80-90:ΧΕΒΙ ΜΕΤΑΛ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  <a:prstGeom prst="rect">
            <a:avLst/>
          </a:prstGeom>
        </p:spPr>
        <p:txBody>
          <a:bodyPr/>
          <a:lstStyle/>
          <a:p>
            <a:r>
              <a:rPr lang="el-GR" dirty="0" smtClean="0"/>
              <a:t>ΕΠΙΚΡΑΤΕΙ ΤΟ ΜΑΥΡΟ ΧΡΩΜΑ</a:t>
            </a:r>
          </a:p>
          <a:p>
            <a:r>
              <a:rPr lang="el-GR" dirty="0" smtClean="0"/>
              <a:t>ΤΖΙΝ ΥΦΑΣΜΑΤΑ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8897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ΔΕΚΑΕΤΙΑ 90-2000:ΧΙΠ ΧΟΠ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  <a:prstGeom prst="rect">
            <a:avLst/>
          </a:prstGeom>
        </p:spPr>
        <p:txBody>
          <a:bodyPr/>
          <a:lstStyle/>
          <a:p>
            <a:r>
              <a:rPr lang="el-GR" dirty="0" smtClean="0"/>
              <a:t>ΦΑΡΔΙΑ ΡΟΥΧΑ ΚΑΙ ΠΑΝΤΕΛΟΝΙΑ</a:t>
            </a:r>
          </a:p>
          <a:p>
            <a:r>
              <a:rPr lang="el-GR" dirty="0" smtClean="0"/>
              <a:t>ΜΠΛΟΥΖΕΣ ΦΑΡΔΙΕΣ ΠΟΥ ΦΤΑΝΟΥΝ ΠΕΡΙΠΟΥ ΣΤΑ ΓΟΝΑΤΑ</a:t>
            </a:r>
          </a:p>
          <a:p>
            <a:r>
              <a:rPr lang="el-GR" dirty="0" smtClean="0"/>
              <a:t>ΚΑΠΕΛΑ ΚΑΙ ΑΛΥΣΙΔΕΣ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954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ΨΥΧΟΛΟΓΙΑ ΤΩΝ ΧΡΩΜΑΤΩΝ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l-GR" sz="2400" dirty="0" smtClean="0"/>
              <a:t>ΛΕΥΚΟ: ΑΓΝΟΤΗΣ, ΑΘΩΟΤΗΤΑ, ΚΑΘΑΡΟΤΗΤΑ</a:t>
            </a:r>
          </a:p>
          <a:p>
            <a:r>
              <a:rPr lang="el-GR" sz="2400" dirty="0" smtClean="0"/>
              <a:t>ΜΑΥΡΟ: ΕΞΟΥΣΙΑ, ΔΥΝΑΜΗ, ΘΡΗΝΟΣ</a:t>
            </a:r>
          </a:p>
          <a:p>
            <a:r>
              <a:rPr lang="el-GR" sz="2400" dirty="0" smtClean="0"/>
              <a:t>ΓΡΙ: ΟΥΔΕΤΕΡΟΤΗΤΑ, ΔΙΑΧΡΟΝΙΚΟΤΗΤΑ</a:t>
            </a:r>
          </a:p>
          <a:p>
            <a:r>
              <a:rPr lang="el-GR" sz="2400" dirty="0" smtClean="0"/>
              <a:t>ΚΟΚΚΙΝΟ: ΑΓΑΠΗ, ΕΡΩΤΑΣ, ΕΥΑΙΣΘΗΣΙΑ, ΖΕΣΤΑΣΙΑ, ΕΝΤΣΗ, ΖΩΗ</a:t>
            </a:r>
          </a:p>
          <a:p>
            <a:r>
              <a:rPr lang="el-GR" sz="2400" dirty="0" smtClean="0"/>
              <a:t>ΠΟΡΤΟΚΑΛΙ: ΧΑΡΑ, ΕΝΕΡΓΕΙΑ, ΕΝΘΟΥΣΙΑΣΜΟΣ, ΖΕΣΤΑΣΙΑ, ΕΝΤΑΣΗ, ΠΡΟΣΠΑΘΕΙΑ ΠΡΟΣΕΛΚΙΣΗΣ ΤΗΣ ΠΡΟΣΟΧΗΣ</a:t>
            </a:r>
          </a:p>
          <a:p>
            <a:r>
              <a:rPr lang="el-GR" sz="2400" dirty="0" smtClean="0"/>
              <a:t>ΠΡΑΣΙΝΟ: ΦΥΣΙΚΟΤΗΤΑ, ΔΡΟΣΙΑ, ΧΡΗΜΑ, ΗΡΕΜΙΑ, ΑΡΜΟΝΙΑ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349950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l-GR" sz="2400" dirty="0" smtClean="0"/>
              <a:t>ΜΠΛΕ:ΗΡΕΜΙΑ, ΓΑΛΗΝΗ, ΕΛΛΕΙΨΗ ΠΡΟΣΟΧΗΣ, ΠΙΣΤΗ, ΑΛΗΘΕΙΑ</a:t>
            </a:r>
          </a:p>
          <a:p>
            <a:r>
              <a:rPr lang="el-GR" sz="2400" dirty="0" smtClean="0"/>
              <a:t>ΜΩΒ: ΦΙΝΕΤΣΑ, ΕΞΩΤΙΚΟΤΗΤΑ, ΠΝΕΥΜΑΤΙΚΟΤΗΤΑ, ΣΕΒΑΣΜΟΣ, ΜΥΣΤΗΡΙΟ</a:t>
            </a:r>
          </a:p>
          <a:p>
            <a:r>
              <a:rPr lang="el-GR" sz="2400" dirty="0" smtClean="0"/>
              <a:t>ΚΑΦΕ: ΣΤΑΘΕΡΟΤΗΤΑ, ΘΛΙΨΗ,ΖΕΣΤΑΣΙΑ, ΑΣΦΑΛΕΙΑ</a:t>
            </a:r>
          </a:p>
          <a:p>
            <a:r>
              <a:rPr lang="el-GR" sz="2400" dirty="0" smtClean="0"/>
              <a:t>ΡΟΖ: ΡΟΜΑΝΤΙΣΜΟΣ, ΕΡΩΤΑΣ, ΕΥΓΕΝΕΙΑ, ΗΡΕΜΙΑ.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18441266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ΤΟ ΝΤΥΣΙΜΟ ΕΠΗΡΕΑΖΕΙ ΤΗΝ ΨΥΧΟΛΟΓΙΑ ΜΑΣ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l-GR" sz="2400" dirty="0" smtClean="0"/>
              <a:t>ΤΑ ΡΟΥΧΑ ΕΞΥΠΗΡΕΤΟΥΝ ΚΑΙ ΕΚΦΡΑΣΤΙΚΟΥΣ ΚΑΙ ΚΟΙΝΩΝΙΚΟΥΣ ΣΚΟΠΟΥΣ</a:t>
            </a:r>
          </a:p>
          <a:p>
            <a:r>
              <a:rPr lang="el-GR" sz="2400" dirty="0" smtClean="0"/>
              <a:t>Η ΕΞΩΤΕΡΙΚΗ ΕΜΦΑΝΙΣΗ ΔΙΝΕΙ ΠΛΗΡΟΦΟΡΙΕΣ ΓΙΑ ΤΗΝ ΚΑΤΑΓΩΓΗ, ΤΟ ΕΠΑΓΓΕΛΜΑ, ΤΗΝ ΟΙΚΟΝΟΟΜΙΚΗ ΚΑΙ ΚΟΙΝΩΝΙΚΗ ΘΕΣΗ</a:t>
            </a:r>
          </a:p>
          <a:p>
            <a:r>
              <a:rPr lang="el-GR" sz="2400" dirty="0" smtClean="0"/>
              <a:t>ΤΟ ΡΟΥΧΟ ΑΝΑΔΕΙΚΝΥΕΙ ΤΗΝ ΠΡΟΣΩΠΙΚΟΤΗΤΑ ΑΛΛΑ ΔΕΝ ΤΗ ΔΗΜΙΟΥΡΓΕΙ</a:t>
            </a:r>
          </a:p>
          <a:p>
            <a:r>
              <a:rPr lang="el-GR" sz="2400" dirty="0" smtClean="0"/>
              <a:t>ΓΙΑ ΚΑΛΥΤΕΡΗ ΨΥΧΟΛΟΓΙΑ ΠΕΤΑΜΕ ΤΑ ΡΟΥΧΑ ΠΟΥ ΕΊΝΑΙ ΣΥΝΔΕΔΕΜΕΝΑ ΜΕ ΔΥΣΑΡΕΣΤΑ ΓΕΓΟΝΟΤΑ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685910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 ΨΥΧΟΛΟΓΙΑ ΜΑΣ ΕΠΗΡΕΑΖΕΙ ΤΟ ΝΤΥΣΙΜΟ ΜΑΣ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l-GR" sz="2000" dirty="0" smtClean="0"/>
              <a:t>ΔΕΝ ΠΡΕΠΕΙ ΝΑ ΝΤΡΕΠΟΜΑΣΤΕ ΝΑ ΔΕΙΔΞΟΥΜΕ ΤΗΝ ΠΡΟΣΩΠΙΚΟΤΗΤΑ ΜΑΣ ΧΡΗΣΙΜΟΠΟΙΩΝΤΑΣ ΕΝΤΟΝΑ ΧΡΩΜΑΤΑ Ή ΑΞΕΣΟΥΑΡ</a:t>
            </a:r>
          </a:p>
          <a:p>
            <a:r>
              <a:rPr lang="el-GR" sz="2000" dirty="0" smtClean="0"/>
              <a:t>ΣΗΜΑΝΤΙΚΟ ΕΊΝΑΙ ΝΑ ΝΙΩΘΟΥΜΕ ΑΝΕΤΑ</a:t>
            </a:r>
          </a:p>
          <a:p>
            <a:r>
              <a:rPr lang="el-GR" sz="2000" dirty="0" smtClean="0"/>
              <a:t>ΤΑ ΡΟΥΧΑ ΔΕΝ ΧΡΕΙΑΖΕΤΑΙ ΝΑ ΕΊΝΑΙ ΑΚΡΙΒΑ ΓΙΑ ΝΑ ΑΙΣΘΑΝΟΜΑΣΤΕ ΕΜΕΙΣ ΚΑΛΑ ΌΤΑΝ ΤΑ ΦΟΡΑΜΕ</a:t>
            </a:r>
          </a:p>
          <a:p>
            <a:r>
              <a:rPr lang="el-GR" sz="2000" dirty="0" smtClean="0"/>
              <a:t>ΓΙΑ ΝΑ ΑΛΛΑΞΟΥΜΕ ΤΗ ΔΙΑΘΕΣΗ ΜΑΣ ΑΣ ΑΛΛΑΞΟΥΜΕ ΤΟ ΣΤΥΛ ΜΑΣ</a:t>
            </a:r>
          </a:p>
          <a:p>
            <a:r>
              <a:rPr lang="el-GR" sz="2000" dirty="0" smtClean="0"/>
              <a:t>ΤΑ ΧΡΩΜΑΤΑ ΚΑΙ ΤΑ ΣΧΗΜΑΤΑ ΜΠΟΡΕΙ ΝΑ ΕΧΟΥΝ ΙΔΙΑΙΤΕΡΗ ΣΗΜΑΣΙΑ ΚΑΙ ΝΑ ΒΕΛΤΙΩΝΟΥΝ ΤΗ ΔΙΑΘΕΣΗ ΜΑΣ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378073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2886" y="0"/>
            <a:ext cx="10515600" cy="6858000"/>
          </a:xfrm>
        </p:spPr>
        <p:txBody>
          <a:bodyPr>
            <a:normAutofit/>
          </a:bodyPr>
          <a:lstStyle/>
          <a:p>
            <a:r>
              <a:rPr lang="el-GR" dirty="0" smtClean="0"/>
              <a:t>Τον 14</a:t>
            </a:r>
            <a:r>
              <a:rPr lang="el-GR" baseline="30000" dirty="0" smtClean="0"/>
              <a:t>ο</a:t>
            </a:r>
            <a:r>
              <a:rPr lang="el-GR" dirty="0" smtClean="0"/>
              <a:t> αιώνα αρχίζει η μόδα.</a:t>
            </a:r>
          </a:p>
          <a:p>
            <a:r>
              <a:rPr lang="el-GR" dirty="0" smtClean="0"/>
              <a:t>Οι ευγενείς φορούσαν πολυτελή ρούχα ενώ οι χωρικοί σκληρά και άχαρα.</a:t>
            </a:r>
          </a:p>
          <a:p>
            <a:r>
              <a:rPr lang="el-GR" dirty="0" smtClean="0"/>
              <a:t>Στην Αναγέννηση τα ενδύματα είναι πολυτελή και δίνουν όγκο στο σώμα.</a:t>
            </a:r>
          </a:p>
          <a:p>
            <a:r>
              <a:rPr lang="el-GR" dirty="0" smtClean="0"/>
              <a:t>Τον 17</a:t>
            </a:r>
            <a:r>
              <a:rPr lang="el-GR" baseline="30000" dirty="0" smtClean="0"/>
              <a:t>ο</a:t>
            </a:r>
            <a:r>
              <a:rPr lang="el-GR" dirty="0" smtClean="0"/>
              <a:t> αιώνα συνηθίζουν πολλές δαντέλες,φιόγκους και περούκες σε άνδρες και γυναίκες.</a:t>
            </a:r>
          </a:p>
          <a:p>
            <a:r>
              <a:rPr lang="el-GR" dirty="0" smtClean="0"/>
              <a:t>Τον 18</a:t>
            </a:r>
            <a:r>
              <a:rPr lang="el-GR" baseline="30000" dirty="0" smtClean="0"/>
              <a:t>ο</a:t>
            </a:r>
            <a:r>
              <a:rPr lang="el-GR" dirty="0" smtClean="0"/>
              <a:t> αιώνα όλοι ντύνονταν με πλούσια υφάσματα.</a:t>
            </a:r>
          </a:p>
          <a:p>
            <a:r>
              <a:rPr lang="el-GR" dirty="0" smtClean="0"/>
              <a:t>Η ελληνική φορεσιά έχει έντονο τοπικό χρώμα.</a:t>
            </a:r>
          </a:p>
          <a:p>
            <a:r>
              <a:rPr lang="el-GR" dirty="0" smtClean="0"/>
              <a:t>Ο γνωστότερος και πιο διαδεδομένος τύπος ελληνικής φορεσιάς είναι η φουστανέλα.</a:t>
            </a:r>
          </a:p>
          <a:p>
            <a:r>
              <a:rPr lang="el-GR" dirty="0" smtClean="0"/>
              <a:t>Τον 19</a:t>
            </a:r>
            <a:r>
              <a:rPr lang="el-GR" baseline="30000" dirty="0" smtClean="0"/>
              <a:t>ο</a:t>
            </a:r>
            <a:r>
              <a:rPr lang="el-GR" dirty="0" smtClean="0"/>
              <a:t> αιώνα η βασική γραμμή ένδυσης είναι παρόμοια με την σημερινή.</a:t>
            </a:r>
          </a:p>
          <a:p>
            <a:r>
              <a:rPr lang="el-GR" dirty="0" smtClean="0"/>
              <a:t>Η λέξη μόδα είναι συνώνυμη της γυναικείας μόδας.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636927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ΚΕΦΑΛΑΙΟ 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10972800" cy="4572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l-GR" b="1" dirty="0" smtClean="0"/>
              <a:t>               Η ΕΜΦΑΝΙΣΗ ΚΑΙ ΤΑ ΠΙΣΤΕΥΩ</a:t>
            </a:r>
          </a:p>
          <a:p>
            <a:pPr marL="0" indent="0">
              <a:buNone/>
            </a:pPr>
            <a:endParaRPr lang="el-GR" b="1" dirty="0" smtClean="0"/>
          </a:p>
          <a:p>
            <a:pPr marL="0" indent="0">
              <a:buNone/>
            </a:pPr>
            <a:r>
              <a:rPr lang="el-GR" sz="2400" dirty="0" smtClean="0"/>
              <a:t>ΕΡΓΑΣΤΗΚΑΝ ΟΙ</a:t>
            </a:r>
            <a:r>
              <a:rPr lang="el-GR" dirty="0" smtClean="0"/>
              <a:t>:</a:t>
            </a:r>
          </a:p>
          <a:p>
            <a:pPr marL="0" indent="0">
              <a:buNone/>
            </a:pPr>
            <a:r>
              <a:rPr lang="el-GR" sz="2000" dirty="0" smtClean="0"/>
              <a:t>ΙΩΑΝΝΑ ΜΠΟΥΖΑΝΙΤΣΑ</a:t>
            </a:r>
          </a:p>
          <a:p>
            <a:pPr marL="0" indent="0">
              <a:buNone/>
            </a:pPr>
            <a:r>
              <a:rPr lang="el-GR" sz="2000" dirty="0" smtClean="0"/>
              <a:t>ΘΟΔΩΡΗΣ ΜΙΧΑΗΛΙΔΗΣ</a:t>
            </a:r>
          </a:p>
          <a:p>
            <a:pPr marL="0" indent="0">
              <a:buNone/>
            </a:pPr>
            <a:r>
              <a:rPr lang="el-GR" sz="2000" dirty="0" smtClean="0"/>
              <a:t>ΧΡΗΣΤΟΣ ΟΙΚΟΝΟΜΟΥ</a:t>
            </a:r>
          </a:p>
          <a:p>
            <a:pPr marL="0" indent="0">
              <a:buNone/>
            </a:pPr>
            <a:r>
              <a:rPr lang="el-GR" sz="2000" dirty="0" smtClean="0"/>
              <a:t>ΑΝΑΣΤΑΣΙΑ ΠΑΝΑΓΟΠΟΥΛΟΥ</a:t>
            </a:r>
          </a:p>
          <a:p>
            <a:pPr marL="0" indent="0">
              <a:buNone/>
            </a:pPr>
            <a:r>
              <a:rPr lang="el-GR" sz="2000" dirty="0" smtClean="0"/>
              <a:t>ΠΟΥ ΑΠΟΤΕΛΟΥΝ ΤΗΝ ΟΜΑΔΑ</a:t>
            </a:r>
            <a:r>
              <a:rPr lang="el-GR" dirty="0" smtClean="0"/>
              <a:t>: «</a:t>
            </a:r>
            <a:r>
              <a:rPr lang="el-GR" b="1" u="sng" dirty="0" smtClean="0"/>
              <a:t>ΜΑΥΡΑ ΡΑΣΑ</a:t>
            </a:r>
            <a:r>
              <a:rPr lang="el-GR" dirty="0" smtClean="0"/>
              <a:t>»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3536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109728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ΜΕ ΤΟΝ ΟΡΟ ΕΝΔΥΜΑΣΙΑ ΕΝΝΟΟΥΜΕ ΤΟ ΣΥΝΟΛΟ ΤΩΝ «ΕΝΔΥΜΑΤΩΝ» ΠΟΥ ΑΠΑΡΤΙΖΟΥΝ ΤΗΝ ΕΞΩΤΕΡΙΚΗ ΕΜΦΑΝΙΣΗ ΤΟΥ ΑΝΘΡΩΠΟΥ ΕΝΩ Ο ΟΡΟΣ ΕΝΔΥΜΑ ΚΑΛΥΠΤΕΙ ΚΑΘΕ ΑΝΤΙΚΕΙΜΕΝΟ ΚΑΤΑΣΚΕΥΑΣΜΕΝΟ ΑΠΟ ΟΠΟΙΟΔΗΠΟΤΕ ΥΛΙΚΟ ΚΑΤΕΡΓΑΣΜΕΝΟ Ή ΟΧΙ  ΑΝ ΙΚΑΝΟΠΟΙΕΙ ΤΟΥΣ ΛΟΓΟΥΣ ΓΙΑ ΤΟΥΣ ΟΠΟΙΟΥΣ ΧΡΗΣΙΜΟΠΟΙΕΙΤΑΙ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3558011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ΕΝΔΥΜΑΣΙΑ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109728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l-GR" sz="2400" dirty="0" smtClean="0"/>
              <a:t>Καλύπτει το ανθρώπινο σώμα</a:t>
            </a:r>
          </a:p>
          <a:p>
            <a:r>
              <a:rPr lang="el-GR" sz="2400" dirty="0" smtClean="0"/>
              <a:t>Η ενδυμασία παρουσιάζεται με ποικίλους τρόπους, λαμβάνει πολλές μορφές και άπειρες διαστάσεις</a:t>
            </a:r>
          </a:p>
          <a:p>
            <a:r>
              <a:rPr lang="el-GR" sz="2400" dirty="0" smtClean="0"/>
              <a:t>Είναι αναγκαίο στοιχείο για Τον άνθρωπο προσφέροντάς του ανανέωση, ασφάλεια και αυτοπεποίθηση</a:t>
            </a:r>
          </a:p>
          <a:p>
            <a:r>
              <a:rPr lang="el-GR" sz="2400" dirty="0" smtClean="0"/>
              <a:t>Είναι σημείο ταυτότητας, αναγνώρισης, έλξης και γοητείας.</a:t>
            </a:r>
          </a:p>
          <a:p>
            <a:r>
              <a:rPr lang="el-GR" sz="2400" dirty="0" smtClean="0"/>
              <a:t>Δείχνει την ηλικία, την κατάσταση, την τάξη</a:t>
            </a:r>
          </a:p>
          <a:p>
            <a:r>
              <a:rPr lang="el-GR" sz="2400" dirty="0" smtClean="0"/>
              <a:t>Έχει οικονομική σημασία</a:t>
            </a:r>
          </a:p>
          <a:p>
            <a:r>
              <a:rPr lang="el-GR" sz="2400" dirty="0" smtClean="0"/>
              <a:t>Είναι είδος τέχνης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255856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ΙΣΤΟΡΙΚΗ ΕΞΕΛΙΞΗ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10972800" cy="4572000"/>
          </a:xfrm>
          <a:prstGeom prst="rect">
            <a:avLst/>
          </a:prstGeom>
        </p:spPr>
        <p:txBody>
          <a:bodyPr/>
          <a:lstStyle/>
          <a:p>
            <a:r>
              <a:rPr lang="el-GR" dirty="0" smtClean="0"/>
              <a:t>Ο πρωτόγονος άνθρωπος αμέσως μετά την κάλυψη της ανάγκης του για φαγητό προσπάθησε να καλύψει και να προστατεύσει το σώμα του από τις καιρικές συνθήκες.</a:t>
            </a:r>
          </a:p>
          <a:p>
            <a:r>
              <a:rPr lang="el-GR" dirty="0" smtClean="0"/>
              <a:t>Η πρώτη μαρτυρία ενδύματος εντοπίζεται στη Ρωσία και είναι περίπου 25.000 ετών</a:t>
            </a:r>
          </a:p>
          <a:p>
            <a:r>
              <a:rPr lang="el-GR" dirty="0" smtClean="0"/>
              <a:t>Το 1490 εμφανίζεται το νέο φόρεμα με στοιχεία επίδειξης.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2902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109728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l-GR" dirty="0" smtClean="0"/>
              <a:t>Οι άνδρες φορούσαν μανδύες με φαρδείς ώμους και καπέλα , ενώ μπαίνουν πολλά αξεσουάρ στα καπέλα (φτερά)</a:t>
            </a:r>
          </a:p>
          <a:p>
            <a:r>
              <a:rPr lang="el-GR" dirty="0" smtClean="0"/>
              <a:t>Στην Κρήτη τον 16</a:t>
            </a:r>
            <a:r>
              <a:rPr lang="el-GR" baseline="30000" dirty="0" smtClean="0"/>
              <a:t>ο</a:t>
            </a:r>
            <a:r>
              <a:rPr lang="el-GR" dirty="0" smtClean="0"/>
              <a:t> αιώνα φορούν </a:t>
            </a:r>
            <a:r>
              <a:rPr lang="el-GR" dirty="0"/>
              <a:t>β</a:t>
            </a:r>
            <a:r>
              <a:rPr lang="el-GR" dirty="0" smtClean="0"/>
              <a:t>ράκα και πουκάμισο, ζώνη, γελέκι, μιτάνι, καπότο και στιβάνια ενώ στο κεφάλι φέσι ή σαρίκι.</a:t>
            </a:r>
          </a:p>
          <a:p>
            <a:r>
              <a:rPr lang="el-GR" dirty="0" smtClean="0"/>
              <a:t>Τον 17</a:t>
            </a:r>
            <a:r>
              <a:rPr lang="el-GR" baseline="30000" dirty="0" smtClean="0"/>
              <a:t>ο</a:t>
            </a:r>
            <a:r>
              <a:rPr lang="el-GR" dirty="0" smtClean="0"/>
              <a:t> αιώνα εμφανίζεται το πουκάμισο με πλήθος μεταξένιες ταινίες, παπούτσια στολισμένα με κορδέλες και κουμπιά.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1101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10972800" cy="4572000"/>
          </a:xfrm>
          <a:prstGeom prst="rect">
            <a:avLst/>
          </a:prstGeom>
        </p:spPr>
        <p:txBody>
          <a:bodyPr/>
          <a:lstStyle/>
          <a:p>
            <a:r>
              <a:rPr lang="el-GR" dirty="0" smtClean="0"/>
              <a:t>Το σακάκι φτάνει στη μέση. Παντού υπάρχουν κορδέλες και φιόγκοι.</a:t>
            </a:r>
          </a:p>
          <a:p>
            <a:pPr marL="0" indent="0">
              <a:buNone/>
            </a:pPr>
            <a:endParaRPr lang="el-GR" dirty="0" smtClean="0"/>
          </a:p>
          <a:p>
            <a:pPr algn="ctr"/>
            <a:r>
              <a:rPr lang="el-GR" dirty="0" smtClean="0"/>
              <a:t>Τα πρώτα κοσμήματα φορέθηκαν 40.000 χρόνια πριν.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7553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ΘΡΗΣΚΕΙΑ ΚΑΙ ΕΝΔΥΜΑΣΙΑ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10972800" cy="4572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ΜΟΥΣΟΥΛΜΑΝΙΣΜΟΣ</a:t>
            </a:r>
          </a:p>
          <a:p>
            <a:r>
              <a:rPr lang="el-GR" dirty="0" smtClean="0"/>
              <a:t>Δεν αναφέρεται πουθενά στο κοράνι η μπούργκα.</a:t>
            </a:r>
          </a:p>
          <a:p>
            <a:r>
              <a:rPr lang="el-GR" dirty="0" smtClean="0"/>
              <a:t>Η μαντήλα (χιτζάμπ) αναφέρεται 8 φορές στο </a:t>
            </a:r>
          </a:p>
          <a:p>
            <a:pPr marL="0" indent="0">
              <a:buNone/>
            </a:pPr>
            <a:r>
              <a:rPr lang="el-GR" dirty="0" smtClean="0"/>
              <a:t> κοράνι  .</a:t>
            </a:r>
          </a:p>
          <a:p>
            <a:pPr marL="0" indent="0">
              <a:buNone/>
            </a:pPr>
            <a:r>
              <a:rPr lang="el-GR" dirty="0" smtClean="0"/>
              <a:t>ΧΡΙΣΤΙΑΝΙΣΜΟΣ</a:t>
            </a:r>
          </a:p>
          <a:p>
            <a:pPr marL="0" indent="0">
              <a:buNone/>
            </a:pPr>
            <a:r>
              <a:rPr lang="en-US" dirty="0" smtClean="0"/>
              <a:t>T</a:t>
            </a:r>
            <a:r>
              <a:rPr lang="el-GR" dirty="0" smtClean="0"/>
              <a:t>ο ράσο είναι ένα ένδυμα που διαμορφώθηκε σαν  κοσμικό στο Βυζάντιο τον 6</a:t>
            </a:r>
            <a:r>
              <a:rPr lang="el-GR" baseline="30000" dirty="0" smtClean="0"/>
              <a:t>ο</a:t>
            </a:r>
            <a:r>
              <a:rPr lang="el-GR" dirty="0" smtClean="0"/>
              <a:t> μΧ αιώνα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3615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10972800" cy="4572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ΣΤΟΝ ΙΟΥΔΑΪΣΜΟ</a:t>
            </a:r>
          </a:p>
          <a:p>
            <a:r>
              <a:rPr lang="el-GR" dirty="0" smtClean="0"/>
              <a:t>Οι άνδρες πρέπει να έχουν καλυμμένο το κεφάλι</a:t>
            </a:r>
          </a:p>
          <a:p>
            <a:r>
              <a:rPr lang="el-GR" dirty="0" smtClean="0"/>
              <a:t>Οι  Εβραίοι που φοράνε «κιπά» ( σκουφάκι) στο κεφάλι είναι πιο θρήσκοι.</a:t>
            </a:r>
          </a:p>
        </p:txBody>
      </p:sp>
    </p:spTree>
    <p:extLst>
      <p:ext uri="{BB962C8B-B14F-4D97-AF65-F5344CB8AC3E}">
        <p14:creationId xmlns:p14="http://schemas.microsoft.com/office/powerpoint/2010/main" xmlns="" val="7122621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ΓΥΝΑΙΚΕΙΑ ΜΟΥΣΟΥΛΜΑΝΙΚΗ ΕΝΔΥΜΑΣΙΑ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10972800" cy="4572000"/>
          </a:xfrm>
          <a:prstGeom prst="rect">
            <a:avLst/>
          </a:prstGeom>
        </p:spPr>
        <p:txBody>
          <a:bodyPr/>
          <a:lstStyle/>
          <a:p>
            <a:r>
              <a:rPr lang="el-GR" dirty="0" smtClean="0"/>
              <a:t>Φερετζές: Λεπτό διάφανο μαύρο τούλι που σκέπαζε το πρόσωπο</a:t>
            </a:r>
          </a:p>
          <a:p>
            <a:r>
              <a:rPr lang="el-GR" dirty="0" smtClean="0"/>
              <a:t>Μελάγια: Λεπτό μαύρο ύφασμα που σκέπαζε το κεφάλι, τους ώμους την πλάτη και το στήθος</a:t>
            </a:r>
          </a:p>
          <a:p>
            <a:r>
              <a:rPr lang="el-GR" dirty="0" smtClean="0"/>
              <a:t>Η φούστα : Από μαύρο πανί που έφτανε ως τους αστραγάλους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5602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10972800" cy="4572000"/>
          </a:xfrm>
          <a:prstGeom prst="rect">
            <a:avLst/>
          </a:prstGeom>
        </p:spPr>
        <p:txBody>
          <a:bodyPr/>
          <a:lstStyle/>
          <a:p>
            <a:r>
              <a:rPr lang="el-GR" dirty="0" smtClean="0"/>
              <a:t>Το Κοράνι δεν επιβάλει κανενός είδους ενδυμασία αλλά παροτρύνει τους πιστούς να είναι σεμνοί και οι γυναίκες να καλύπτουν το κεφάλι , ο λαιμός και το στήθος.</a:t>
            </a:r>
          </a:p>
          <a:p>
            <a:r>
              <a:rPr lang="el-GR" dirty="0" smtClean="0"/>
              <a:t>Μπούργκα: Είναι το ρούχο που καλύπτει όλο το σώμα και αφήνει ένα μικρό μόνο άνοιγμα στα μάτια. Σε κάποιες χώρες (Αφγανιστάν) εν έχει άνοιγμα ούτε στα μάτια.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225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ΥΛΙΚΑ</a:t>
            </a:r>
            <a:br>
              <a:rPr lang="el-GR" dirty="0" smtClean="0"/>
            </a:br>
            <a:r>
              <a:rPr lang="el-GR" dirty="0" smtClean="0"/>
              <a:t> ΠΟΥ ΧΡΗΣΙΜΟΠΟΙΟΥΝΤΑΙ</a:t>
            </a:r>
            <a:br>
              <a:rPr lang="el-GR" dirty="0" smtClean="0"/>
            </a:br>
            <a:r>
              <a:rPr lang="el-GR" dirty="0" smtClean="0"/>
              <a:t>ΣΤΗΝ ΚΑΤΑΣΚΕΥΗ ΡΟΥΧΩΝ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l-GR" sz="4400" u="sng" dirty="0" smtClean="0"/>
              <a:t>ΔΕΡΜΑ:</a:t>
            </a:r>
          </a:p>
          <a:p>
            <a:r>
              <a:rPr lang="el-GR" dirty="0" smtClean="0"/>
              <a:t>Ηταν από τα πρώτα  υλικά που χρησιμοποίησε ο άνθρωπος.</a:t>
            </a:r>
          </a:p>
          <a:p>
            <a:r>
              <a:rPr lang="el-GR" dirty="0" smtClean="0"/>
              <a:t>Τα τομάρια των ζώων ξηραίνονται στον ήλιο και στη συνέχεια  επεξεργάζονται.</a:t>
            </a:r>
          </a:p>
          <a:p>
            <a:r>
              <a:rPr lang="el-GR" dirty="0" smtClean="0"/>
              <a:t>Το δέρμα χρησιμοποιείται υια ενδύματα και υποδήματα αλλά και αξεσουάρ (τσάντες,πορτοφόλια κ.λ.π.).</a:t>
            </a:r>
          </a:p>
          <a:p>
            <a:r>
              <a:rPr lang="el-GR" dirty="0" smtClean="0"/>
              <a:t>Το δέρμα είναι φυσικό προϊόν.</a:t>
            </a:r>
          </a:p>
          <a:p>
            <a:r>
              <a:rPr lang="el-GR" dirty="0" smtClean="0"/>
              <a:t>Στην Ευρώπη υπάρχουν 3.000 βρυσοδεψία.</a:t>
            </a:r>
          </a:p>
        </p:txBody>
      </p:sp>
    </p:spTree>
    <p:extLst>
      <p:ext uri="{BB962C8B-B14F-4D97-AF65-F5344CB8AC3E}">
        <p14:creationId xmlns:p14="http://schemas.microsoft.com/office/powerpoint/2010/main" xmlns="" val="1991012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10972800" cy="4572000"/>
          </a:xfrm>
          <a:prstGeom prst="rect">
            <a:avLst/>
          </a:prstGeom>
        </p:spPr>
        <p:txBody>
          <a:bodyPr/>
          <a:lstStyle/>
          <a:p>
            <a:r>
              <a:rPr lang="el-GR" dirty="0" smtClean="0"/>
              <a:t>Νικάμπ: Είναι ένα είδος μπουρκας με άνοιγμα στα μάτια</a:t>
            </a:r>
          </a:p>
          <a:p>
            <a:r>
              <a:rPr lang="el-GR" dirty="0" smtClean="0"/>
              <a:t>Τσαντόρ: Σκεπάζει ολόκληρο το σώμα χωρίς να αφήνει ανοίγματα για τα χέρια</a:t>
            </a:r>
          </a:p>
          <a:p>
            <a:r>
              <a:rPr lang="el-GR" dirty="0" smtClean="0"/>
              <a:t>Χιτζάμπ: Είναι η μαντήλα η οποία φτάνει στους ώμους.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5696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ΕΥΧΑΡΙΣΤΟΥΜΕ ΠΟΛΥ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9787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/>
              <a:t>2.ΒΑΜΒΑΚΙ:</a:t>
            </a:r>
            <a:endParaRPr lang="el-G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βαμβάκι εντοπίζεται στην Ινδία 3.000 χρόνια π.Χ.</a:t>
            </a:r>
          </a:p>
          <a:p>
            <a:r>
              <a:rPr lang="el-GR" dirty="0" smtClean="0"/>
              <a:t>Στην Ελλάδα ήρθε το 325π.Χ.</a:t>
            </a:r>
          </a:p>
          <a:p>
            <a:r>
              <a:rPr lang="el-GR" dirty="0" smtClean="0"/>
              <a:t>Η κατασκευή υφασμάτων είναι από τις κύριες χρήσεις του βαμβακιού.</a:t>
            </a:r>
          </a:p>
          <a:p>
            <a:r>
              <a:rPr lang="el-GR" dirty="0" smtClean="0"/>
              <a:t>Η Κίνα έχει τη μεγαλύτερ παραγωγή στον κόσμο.</a:t>
            </a:r>
          </a:p>
          <a:p>
            <a:r>
              <a:rPr lang="el-GR" dirty="0" smtClean="0"/>
              <a:t>Το μεγαλύτερο μέρος του ελληνικού βαμβακιού καταναλώνεται στην εγχώρια αγορά.</a:t>
            </a:r>
          </a:p>
          <a:p>
            <a:r>
              <a:rPr lang="el-GR" dirty="0" smtClean="0"/>
              <a:t>Από το σπόρο του βαμβακιού παράγεται λάδι, το βαμβακέλαιο.</a:t>
            </a:r>
          </a:p>
          <a:p>
            <a:r>
              <a:rPr lang="el-GR" dirty="0" smtClean="0"/>
              <a:t>Οι σπόροι του βαμβακιού είναι άριστη ζωοτροφή.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5376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3.</a:t>
            </a:r>
            <a:r>
              <a:rPr lang="el-GR" u="sng" dirty="0" smtClean="0"/>
              <a:t>ΜΕΤΑΞΙ: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 dirty="0" smtClean="0"/>
              <a:t>Είναι από τις πιο πολύτιμες ζωϊκές ίνες.</a:t>
            </a:r>
          </a:p>
          <a:p>
            <a:r>
              <a:rPr lang="el-GR" dirty="0" smtClean="0"/>
              <a:t>Το μετάξι είναι το έκκριμα των αδένων του μεταξοσκώληκα, που όταν σε επαφή με τον αέρα στερεοποιείται.</a:t>
            </a:r>
          </a:p>
          <a:p>
            <a:r>
              <a:rPr lang="el-GR" dirty="0" smtClean="0"/>
              <a:t>Εκτός από το ζωικό μετάξι υπάρχει και το φυτικό (ίνες από ειδικά φυτά).</a:t>
            </a:r>
          </a:p>
          <a:p>
            <a:r>
              <a:rPr lang="el-GR" dirty="0" smtClean="0"/>
              <a:t>Η μεταξουργία ξεκίνησε το 4.500π.Χ. στην Κίνα.</a:t>
            </a:r>
          </a:p>
          <a:p>
            <a:r>
              <a:rPr lang="el-GR" dirty="0" smtClean="0"/>
              <a:t>Στο Βυζάντιο έφτασε με τη βοήθεια  μοναχών που μετέφεραν τα αυγά του μεταξοσκώληκα μέσα στα κούφια μπαστούνια τους.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9625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4. </a:t>
            </a:r>
            <a:r>
              <a:rPr lang="el-GR" u="sng" dirty="0" smtClean="0"/>
              <a:t>ΛΙΝΑΡΙ:</a:t>
            </a:r>
            <a:endParaRPr lang="el-G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Κατάγεται από την Ασία και είναι από τα αρχαιότερα κλωστικά φυτά.</a:t>
            </a:r>
          </a:p>
          <a:p>
            <a:r>
              <a:rPr lang="el-GR" dirty="0" smtClean="0"/>
              <a:t>Στην Αίγυπτο το 3.400π.Χ. έφτιαχναν λινά υφάσματα.</a:t>
            </a:r>
          </a:p>
          <a:p>
            <a:r>
              <a:rPr lang="el-GR" dirty="0" smtClean="0"/>
              <a:t>Για την εξαγωγή των ινών το λινάρι ξηραίνεται και στη συνέχεια μπαίνει 8-10 μέρες σε νερό για να σαπίσει.</a:t>
            </a:r>
          </a:p>
          <a:p>
            <a:r>
              <a:rPr lang="el-GR" dirty="0" smtClean="0"/>
              <a:t>Στη συνέχεια απλώνεται 5-10 ημέρες  στον ήλιο και αποχωρίζονται οι ίνες από το φλοιό του φυτού.</a:t>
            </a:r>
          </a:p>
          <a:p>
            <a:r>
              <a:rPr lang="el-GR" dirty="0" smtClean="0"/>
              <a:t>Οι ίνες έχουν μικρή ελαστικότητα.</a:t>
            </a:r>
          </a:p>
          <a:p>
            <a:r>
              <a:rPr lang="el-GR" dirty="0" smtClean="0"/>
              <a:t>Τα λινά ρούχα είναι ιδιαίτερα δροσερά.</a:t>
            </a:r>
          </a:p>
          <a:p>
            <a:r>
              <a:rPr lang="el-GR" dirty="0" smtClean="0"/>
              <a:t>Ο σπόρος του λιναριού είναι υψηλής διατροφικής αξίας.</a:t>
            </a:r>
          </a:p>
          <a:p>
            <a:r>
              <a:rPr lang="el-GR" smtClean="0"/>
              <a:t>Από το σπόρο του λιναριού παράγεται λάδι που λέγεται λινέλαιο.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1294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3499" y="1124744"/>
            <a:ext cx="8640064" cy="4680520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/>
              <a:t>Οίκοι μόδας</a:t>
            </a:r>
          </a:p>
          <a:p>
            <a:pPr algn="ctr"/>
            <a:endParaRPr lang="el-GR" sz="3200" b="1" dirty="0" smtClean="0"/>
          </a:p>
          <a:p>
            <a:pPr algn="l"/>
            <a:endParaRPr lang="el-GR" b="1" dirty="0" smtClean="0"/>
          </a:p>
          <a:p>
            <a:pPr algn="l"/>
            <a:r>
              <a:rPr lang="el-GR" dirty="0" smtClean="0"/>
              <a:t>Εργάστηκαν οι:</a:t>
            </a:r>
          </a:p>
          <a:p>
            <a:pPr algn="l">
              <a:buFont typeface="Arial" pitchFamily="34" charset="0"/>
              <a:buChar char="•"/>
            </a:pPr>
            <a:r>
              <a:rPr lang="el-GR" sz="1800" dirty="0" smtClean="0"/>
              <a:t>Νίκος Κούρτης</a:t>
            </a:r>
          </a:p>
          <a:p>
            <a:pPr algn="l">
              <a:buFont typeface="Arial" pitchFamily="34" charset="0"/>
              <a:buChar char="•"/>
            </a:pPr>
            <a:r>
              <a:rPr lang="el-GR" sz="1800" dirty="0" smtClean="0"/>
              <a:t>Ιουλία Μοΐσεεβα</a:t>
            </a:r>
          </a:p>
          <a:p>
            <a:pPr algn="l">
              <a:buFont typeface="Arial" pitchFamily="34" charset="0"/>
              <a:buChar char="•"/>
            </a:pPr>
            <a:r>
              <a:rPr lang="el-GR" sz="1800" dirty="0" smtClean="0"/>
              <a:t>Άννα Μαρία Πάντζου</a:t>
            </a:r>
          </a:p>
          <a:p>
            <a:pPr algn="l">
              <a:buFont typeface="Arial" pitchFamily="34" charset="0"/>
              <a:buChar char="•"/>
            </a:pPr>
            <a:r>
              <a:rPr lang="el-GR" sz="1800" dirty="0" smtClean="0"/>
              <a:t>Γίωργος Παπαδοπεράκης</a:t>
            </a:r>
          </a:p>
          <a:p>
            <a:pPr algn="l">
              <a:buFont typeface="Arial" pitchFamily="34" charset="0"/>
              <a:buChar char="•"/>
            </a:pPr>
            <a:r>
              <a:rPr lang="el-GR" sz="1800" dirty="0" smtClean="0"/>
              <a:t>Άγγελος Πετρίδης</a:t>
            </a:r>
          </a:p>
          <a:p>
            <a:pPr algn="l"/>
            <a:r>
              <a:rPr lang="el-GR" sz="1600" dirty="0" smtClean="0"/>
              <a:t>ΠΟΥ ΑΠΟΤΕΛΟΥΝ ΤΗΝ ΟΜΑΔΑ «ΓΟΒΑ ΣΤΙΛΕΤΟ»</a:t>
            </a:r>
          </a:p>
          <a:p>
            <a:pPr algn="l">
              <a:buFont typeface="Arial" pitchFamily="34" charset="0"/>
              <a:buChar char="•"/>
            </a:pPr>
            <a:endParaRPr lang="el-GR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61184" cy="1395586"/>
          </a:xfrm>
        </p:spPr>
        <p:txBody>
          <a:bodyPr/>
          <a:lstStyle/>
          <a:p>
            <a:r>
              <a:rPr lang="el-GR" dirty="0" smtClean="0"/>
              <a:t>ΚΕΦΑΛΑΙΟ  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899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b="1" dirty="0" smtClean="0"/>
              <a:t>ΟΙ ΣΗΜΑΝΤΙΚΟΤΕΡΟΙ ΟΙΚΟΙ</a:t>
            </a:r>
            <a:endParaRPr lang="el-G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smtClean="0"/>
              <a:t>Gabriel “Coco” Chanel</a:t>
            </a:r>
          </a:p>
          <a:p>
            <a:r>
              <a:rPr lang="el-GR" sz="1800" dirty="0" smtClean="0"/>
              <a:t>Δραστηριοποιείται από το 1915 ως το 1971</a:t>
            </a:r>
          </a:p>
          <a:p>
            <a:r>
              <a:rPr lang="el-GR" sz="1800" dirty="0" smtClean="0"/>
              <a:t>Απευθύνεται στις ανεξάρτητες γυναίκες</a:t>
            </a:r>
          </a:p>
          <a:p>
            <a:r>
              <a:rPr lang="el-GR" sz="1800" dirty="0" smtClean="0"/>
              <a:t>Κατασκευάζει πολύ κομψά ρούχα</a:t>
            </a:r>
          </a:p>
          <a:p>
            <a:r>
              <a:rPr lang="el-GR" sz="1800" dirty="0" smtClean="0"/>
              <a:t>Το μήκος της φούστας φτάνει στο γόνατο</a:t>
            </a:r>
          </a:p>
          <a:p>
            <a:r>
              <a:rPr lang="el-GR" sz="1800" dirty="0" smtClean="0"/>
              <a:t>Οι συλλογές της συμπληρώνονται με όμορφα ταγιέρ, δαντέλες, πολλά χρώματα και πολύ πρωτοποριακά κοσμήματα</a:t>
            </a:r>
          </a:p>
          <a:p>
            <a:r>
              <a:rPr lang="el-GR" sz="1800" dirty="0" smtClean="0"/>
              <a:t>Το 1923 δημιουργεί το άρωμα «Σανέλ Νο5» και εφήυρε το μικρό μαύρο φόρεμα</a:t>
            </a:r>
            <a:endParaRPr lang="el-GR" sz="1800" dirty="0"/>
          </a:p>
        </p:txBody>
      </p:sp>
      <p:pic>
        <p:nvPicPr>
          <p:cNvPr id="4" name="Picture 3" descr="Coco-Chan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4192" y="4437113"/>
            <a:ext cx="3426885" cy="199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69</TotalTime>
  <Words>1851</Words>
  <Application>Microsoft Office PowerPoint</Application>
  <PresentationFormat>Custom</PresentationFormat>
  <Paragraphs>234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Soho</vt:lpstr>
      <vt:lpstr>ΚΕΦΑΛΑΙΟ 1.</vt:lpstr>
      <vt:lpstr>ΙΣΤΟΡΙΚΗ ΕΞΕΛΙΞΗ</vt:lpstr>
      <vt:lpstr>Slide 3</vt:lpstr>
      <vt:lpstr>ΥΛΙΚΑ  ΠΟΥ ΧΡΗΣΙΜΟΠΟΙΟΥΝΤΑΙ ΣΤΗΝ ΚΑΤΑΣΚΕΥΗ ΡΟΥΧΩΝ</vt:lpstr>
      <vt:lpstr>2.ΒΑΜΒΑΚΙ:</vt:lpstr>
      <vt:lpstr>3.ΜΕΤΑΞΙ:</vt:lpstr>
      <vt:lpstr>4. ΛΙΝΑΡΙ:</vt:lpstr>
      <vt:lpstr>ΚΕΦΑΛΑΙΟ  2</vt:lpstr>
      <vt:lpstr>ΟΙ ΣΗΜΑΝΤΙΚΟΤΕΡΟΙ ΟΙΚΟΙ</vt:lpstr>
      <vt:lpstr>Slide 10</vt:lpstr>
      <vt:lpstr>Slide 11</vt:lpstr>
      <vt:lpstr>Slide 12</vt:lpstr>
      <vt:lpstr>Slide 13</vt:lpstr>
      <vt:lpstr>Slide 14</vt:lpstr>
      <vt:lpstr>ΤΕΧΝΗ ΚΑΙ ΜΟΔΑ</vt:lpstr>
      <vt:lpstr>ΚΑΛΛΙΤΕΧΝΙΚΑ  ΚΙΝΗΜΑΤΑ</vt:lpstr>
      <vt:lpstr>Slide 17</vt:lpstr>
      <vt:lpstr>Slide 18</vt:lpstr>
      <vt:lpstr>Slide 19</vt:lpstr>
      <vt:lpstr>ΚΕΦΑΛΑΙΟ 3</vt:lpstr>
      <vt:lpstr>ΜΟΥΣΙΚΗ ΚΑΙ ΜΟΔΑ</vt:lpstr>
      <vt:lpstr>ΔΕΚΑΕΤΙΑ ΤΟΥ ΄60: ΧΙΠΙΣ</vt:lpstr>
      <vt:lpstr>ΔΕΚΑΕΤΙΑ 70-80 : ΝΤΙΣΚΟ</vt:lpstr>
      <vt:lpstr>ΔΕΚΑΕΤΙΑ 80-90:ΧΕΒΙ ΜΕΤΑΛ</vt:lpstr>
      <vt:lpstr>ΔΕΚΑΕΤΙΑ 90-2000:ΧΙΠ ΧΟΠ</vt:lpstr>
      <vt:lpstr>ΨΥΧΟΛΟΓΙΑ ΤΩΝ ΧΡΩΜΑΤΩΝ</vt:lpstr>
      <vt:lpstr>Slide 27</vt:lpstr>
      <vt:lpstr>ΤΟ ΝΤΥΣΙΜΟ ΕΠΗΡΕΑΖΕΙ ΤΗΝ ΨΥΧΟΛΟΓΙΑ ΜΑΣ</vt:lpstr>
      <vt:lpstr>Η ΨΥΧΟΛΟΓΙΑ ΜΑΣ ΕΠΗΡΕΑΖΕΙ ΤΟ ΝΤΥΣΙΜΟ ΜΑΣ</vt:lpstr>
      <vt:lpstr>ΚΕΦΑΛΑΙΟ 4</vt:lpstr>
      <vt:lpstr>ΟΡΙΣΜΟΣ</vt:lpstr>
      <vt:lpstr>Η ΕΝΔΥΜΑΣΙΑ</vt:lpstr>
      <vt:lpstr>ΙΣΤΟΡΙΚΗ ΕΞΕΛΙΞΗ</vt:lpstr>
      <vt:lpstr>Slide 34</vt:lpstr>
      <vt:lpstr>Slide 35</vt:lpstr>
      <vt:lpstr>ΘΡΗΣΚΕΙΑ ΚΑΙ ΕΝΔΥΜΑΣΙΑ</vt:lpstr>
      <vt:lpstr>Slide 37</vt:lpstr>
      <vt:lpstr>ΓΥΝΑΙΚΕΙΑ ΜΟΥΣΟΥΛΜΑΝΙΚΗ ΕΝΔΥΜΑΣΙΑ</vt:lpstr>
      <vt:lpstr>Slide 39</vt:lpstr>
      <vt:lpstr>Slide 40</vt:lpstr>
      <vt:lpstr>ΕΥΧΑΡΙΣΤΟΥΜΕ ΠΟΛΥ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</dc:creator>
  <cp:lastModifiedBy>chris</cp:lastModifiedBy>
  <cp:revision>11</cp:revision>
  <dcterms:created xsi:type="dcterms:W3CDTF">2015-05-10T12:19:17Z</dcterms:created>
  <dcterms:modified xsi:type="dcterms:W3CDTF">2015-06-04T17:02:12Z</dcterms:modified>
</cp:coreProperties>
</file>