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5" r:id="rId1"/>
  </p:sld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1" r:id="rId34"/>
    <p:sldId id="292" r:id="rId35"/>
    <p:sldId id="29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8EC731-C0DD-4E6D-B2D8-D5CC6B357AE4}" type="doc">
      <dgm:prSet loTypeId="urn:microsoft.com/office/officeart/2005/8/layout/orgChart1" loCatId="hierarchy" qsTypeId="urn:microsoft.com/office/officeart/2005/8/quickstyle/simple1" qsCatId="simple" csTypeId="urn:microsoft.com/office/officeart/2005/8/colors/accent1_2" csCatId="accent1"/>
      <dgm:spPr/>
    </dgm:pt>
    <dgm:pt modelId="{DDA367F2-EC86-48C1-B6FD-924E5B84F85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smtClean="0">
              <a:ln>
                <a:noFill/>
              </a:ln>
              <a:solidFill>
                <a:schemeClr val="tx1"/>
              </a:solidFill>
              <a:effectLst/>
              <a:latin typeface="Arial" charset="0"/>
              <a:cs typeface="Arial" charset="0"/>
            </a:rPr>
            <a:t>ΠΟΙΝΕΣ</a:t>
          </a:r>
        </a:p>
      </dgm:t>
    </dgm:pt>
    <dgm:pt modelId="{82F32589-7A6B-49B7-AA55-D9CF63555EDA}" type="parTrans" cxnId="{12C780A4-5ACB-44F2-AC94-4525C762A126}">
      <dgm:prSet/>
      <dgm:spPr/>
    </dgm:pt>
    <dgm:pt modelId="{77DB5130-FA9D-49D5-8D0A-A82498C76797}" type="sibTrans" cxnId="{12C780A4-5ACB-44F2-AC94-4525C762A126}">
      <dgm:prSet/>
      <dgm:spPr/>
    </dgm:pt>
    <dgm:pt modelId="{8F258A3B-7CED-4707-BE0D-C1384D64957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smtClean="0">
              <a:ln>
                <a:noFill/>
              </a:ln>
              <a:solidFill>
                <a:schemeClr val="tx1"/>
              </a:solidFill>
              <a:effectLst/>
              <a:latin typeface="Book Antiqua" pitchFamily="18" charset="0"/>
              <a:cs typeface="Arial" charset="0"/>
            </a:rPr>
            <a:t>Στέρησης της ελευθερίας</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el-GR" b="0" i="1" u="none" strike="noStrike" cap="none" normalizeH="0" baseline="0" smtClean="0">
              <a:ln>
                <a:noFill/>
              </a:ln>
              <a:solidFill>
                <a:schemeClr val="tx1"/>
              </a:solidFill>
              <a:effectLst/>
              <a:latin typeface="Book Antiqua" pitchFamily="18" charset="0"/>
              <a:cs typeface="Arial" charset="0"/>
            </a:rPr>
            <a:t>Ισόβια κάθειρξη</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el-GR" b="0" i="1" u="none" strike="noStrike" cap="none" normalizeH="0" baseline="0" smtClean="0">
              <a:ln>
                <a:noFill/>
              </a:ln>
              <a:solidFill>
                <a:schemeClr val="tx1"/>
              </a:solidFill>
              <a:effectLst/>
              <a:latin typeface="Book Antiqua" pitchFamily="18" charset="0"/>
              <a:cs typeface="Arial" charset="0"/>
            </a:rPr>
            <a:t>Πρόσκαιρη κράτηση</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el-GR" b="0" i="1" u="none" strike="noStrike" cap="none" normalizeH="0" baseline="0" smtClean="0">
              <a:ln>
                <a:noFill/>
              </a:ln>
              <a:solidFill>
                <a:schemeClr val="tx1"/>
              </a:solidFill>
              <a:effectLst/>
              <a:latin typeface="Book Antiqua" pitchFamily="18" charset="0"/>
              <a:cs typeface="Arial" charset="0"/>
            </a:rPr>
            <a:t>Φυλάκιση</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el-GR" b="0" i="1" u="none" strike="noStrike" cap="none" normalizeH="0" baseline="0" smtClean="0">
              <a:ln>
                <a:noFill/>
              </a:ln>
              <a:solidFill>
                <a:schemeClr val="tx1"/>
              </a:solidFill>
              <a:effectLst/>
              <a:latin typeface="Book Antiqua" pitchFamily="18" charset="0"/>
              <a:cs typeface="Arial" charset="0"/>
            </a:rPr>
            <a:t>κράτηση</a:t>
          </a:r>
        </a:p>
      </dgm:t>
    </dgm:pt>
    <dgm:pt modelId="{A8CD514D-22DF-437D-AE80-D5EA34694D03}" type="parTrans" cxnId="{C9BD7713-B172-42C0-912B-8542AF2E6C6F}">
      <dgm:prSet/>
      <dgm:spPr/>
    </dgm:pt>
    <dgm:pt modelId="{28B9462B-B3F8-4E8C-A6DB-3E7BAEFE89AB}" type="sibTrans" cxnId="{C9BD7713-B172-42C0-912B-8542AF2E6C6F}">
      <dgm:prSet/>
      <dgm:spPr/>
    </dgm:pt>
    <dgm:pt modelId="{A5259D13-18FA-4787-A99A-E1F903334A8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smtClean="0">
              <a:ln>
                <a:noFill/>
              </a:ln>
              <a:solidFill>
                <a:schemeClr val="tx1"/>
              </a:solidFill>
              <a:effectLst/>
              <a:latin typeface="Arial" charset="0"/>
              <a:cs typeface="Arial" charset="0"/>
            </a:rPr>
            <a:t>Σε χρήμα</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el-GR" b="0" i="1" u="none" strike="noStrike" cap="none" normalizeH="0" baseline="0" smtClean="0">
              <a:ln>
                <a:noFill/>
              </a:ln>
              <a:solidFill>
                <a:schemeClr val="tx1"/>
              </a:solidFill>
              <a:effectLst/>
              <a:latin typeface="Arial" charset="0"/>
              <a:cs typeface="Arial" charset="0"/>
            </a:rPr>
            <a:t>Χρηματική ποινή</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el-GR" b="0" i="1" u="none" strike="noStrike" cap="none" normalizeH="0" baseline="0" smtClean="0">
              <a:ln>
                <a:noFill/>
              </a:ln>
              <a:solidFill>
                <a:schemeClr val="tx1"/>
              </a:solidFill>
              <a:effectLst/>
              <a:latin typeface="Arial" charset="0"/>
              <a:cs typeface="Arial" charset="0"/>
            </a:rPr>
            <a:t>πρόστιμο</a:t>
          </a:r>
        </a:p>
      </dgm:t>
    </dgm:pt>
    <dgm:pt modelId="{E218DA41-2AF0-45BC-BBDA-B326D533516A}" type="parTrans" cxnId="{1A991594-43B1-47FD-BC09-A86CB258850A}">
      <dgm:prSet/>
      <dgm:spPr/>
    </dgm:pt>
    <dgm:pt modelId="{8E330EF0-1AFE-4C3F-B5B2-1018A0832F74}" type="sibTrans" cxnId="{1A991594-43B1-47FD-BC09-A86CB258850A}">
      <dgm:prSet/>
      <dgm:spPr/>
    </dgm:pt>
    <dgm:pt modelId="{8F3D8CF7-B6CE-4BB7-B670-8D41882F7C1A}" type="pres">
      <dgm:prSet presAssocID="{098EC731-C0DD-4E6D-B2D8-D5CC6B357AE4}" presName="hierChild1" presStyleCnt="0">
        <dgm:presLayoutVars>
          <dgm:orgChart val="1"/>
          <dgm:chPref val="1"/>
          <dgm:dir/>
          <dgm:animOne val="branch"/>
          <dgm:animLvl val="lvl"/>
          <dgm:resizeHandles/>
        </dgm:presLayoutVars>
      </dgm:prSet>
      <dgm:spPr/>
    </dgm:pt>
    <dgm:pt modelId="{6C50D987-F5BE-43F6-940E-AE49C82A17BB}" type="pres">
      <dgm:prSet presAssocID="{DDA367F2-EC86-48C1-B6FD-924E5B84F85E}" presName="hierRoot1" presStyleCnt="0">
        <dgm:presLayoutVars>
          <dgm:hierBranch/>
        </dgm:presLayoutVars>
      </dgm:prSet>
      <dgm:spPr/>
    </dgm:pt>
    <dgm:pt modelId="{0284EF0F-973D-4BF9-867F-7A035B159F6B}" type="pres">
      <dgm:prSet presAssocID="{DDA367F2-EC86-48C1-B6FD-924E5B84F85E}" presName="rootComposite1" presStyleCnt="0"/>
      <dgm:spPr/>
    </dgm:pt>
    <dgm:pt modelId="{5BE33673-2983-41DC-8A15-B0610BD0C02E}" type="pres">
      <dgm:prSet presAssocID="{DDA367F2-EC86-48C1-B6FD-924E5B84F85E}" presName="rootText1" presStyleLbl="node0" presStyleIdx="0" presStyleCnt="1">
        <dgm:presLayoutVars>
          <dgm:chPref val="3"/>
        </dgm:presLayoutVars>
      </dgm:prSet>
      <dgm:spPr/>
      <dgm:t>
        <a:bodyPr/>
        <a:lstStyle/>
        <a:p>
          <a:endParaRPr lang="el-GR"/>
        </a:p>
      </dgm:t>
    </dgm:pt>
    <dgm:pt modelId="{DBED6832-BCB0-4DF1-AC83-0FE812E2F477}" type="pres">
      <dgm:prSet presAssocID="{DDA367F2-EC86-48C1-B6FD-924E5B84F85E}" presName="rootConnector1" presStyleLbl="node1" presStyleIdx="0" presStyleCnt="0"/>
      <dgm:spPr/>
      <dgm:t>
        <a:bodyPr/>
        <a:lstStyle/>
        <a:p>
          <a:endParaRPr lang="el-GR"/>
        </a:p>
      </dgm:t>
    </dgm:pt>
    <dgm:pt modelId="{B7E8D87B-A819-42F9-A6A7-F2A5225AAEC1}" type="pres">
      <dgm:prSet presAssocID="{DDA367F2-EC86-48C1-B6FD-924E5B84F85E}" presName="hierChild2" presStyleCnt="0"/>
      <dgm:spPr/>
    </dgm:pt>
    <dgm:pt modelId="{80CAFCDF-BDE2-47E4-85DE-D12F36853A6E}" type="pres">
      <dgm:prSet presAssocID="{A8CD514D-22DF-437D-AE80-D5EA34694D03}" presName="Name35" presStyleLbl="parChTrans1D2" presStyleIdx="0" presStyleCnt="2"/>
      <dgm:spPr/>
    </dgm:pt>
    <dgm:pt modelId="{02E22D47-4BCF-42A1-B23E-10FF9C6EA212}" type="pres">
      <dgm:prSet presAssocID="{8F258A3B-7CED-4707-BE0D-C1384D649571}" presName="hierRoot2" presStyleCnt="0">
        <dgm:presLayoutVars>
          <dgm:hierBranch/>
        </dgm:presLayoutVars>
      </dgm:prSet>
      <dgm:spPr/>
    </dgm:pt>
    <dgm:pt modelId="{F9A8C2A1-B06F-459C-B1A1-C17EA848ADEC}" type="pres">
      <dgm:prSet presAssocID="{8F258A3B-7CED-4707-BE0D-C1384D649571}" presName="rootComposite" presStyleCnt="0"/>
      <dgm:spPr/>
    </dgm:pt>
    <dgm:pt modelId="{B0C40F40-D82A-49E5-ABBA-0B31E44F6892}" type="pres">
      <dgm:prSet presAssocID="{8F258A3B-7CED-4707-BE0D-C1384D649571}" presName="rootText" presStyleLbl="node2" presStyleIdx="0" presStyleCnt="2">
        <dgm:presLayoutVars>
          <dgm:chPref val="3"/>
        </dgm:presLayoutVars>
      </dgm:prSet>
      <dgm:spPr/>
      <dgm:t>
        <a:bodyPr/>
        <a:lstStyle/>
        <a:p>
          <a:endParaRPr lang="el-GR"/>
        </a:p>
      </dgm:t>
    </dgm:pt>
    <dgm:pt modelId="{D342C9B7-5F51-4A7B-B13A-39B0E98CECEE}" type="pres">
      <dgm:prSet presAssocID="{8F258A3B-7CED-4707-BE0D-C1384D649571}" presName="rootConnector" presStyleLbl="node2" presStyleIdx="0" presStyleCnt="2"/>
      <dgm:spPr/>
      <dgm:t>
        <a:bodyPr/>
        <a:lstStyle/>
        <a:p>
          <a:endParaRPr lang="el-GR"/>
        </a:p>
      </dgm:t>
    </dgm:pt>
    <dgm:pt modelId="{655FD385-5802-41CF-BC3B-6A529AFEDF4E}" type="pres">
      <dgm:prSet presAssocID="{8F258A3B-7CED-4707-BE0D-C1384D649571}" presName="hierChild4" presStyleCnt="0"/>
      <dgm:spPr/>
    </dgm:pt>
    <dgm:pt modelId="{58A153B7-C02E-4814-A59F-81C9232857C0}" type="pres">
      <dgm:prSet presAssocID="{8F258A3B-7CED-4707-BE0D-C1384D649571}" presName="hierChild5" presStyleCnt="0"/>
      <dgm:spPr/>
    </dgm:pt>
    <dgm:pt modelId="{CA005B3A-3838-4D5B-BF95-51EB5085118B}" type="pres">
      <dgm:prSet presAssocID="{E218DA41-2AF0-45BC-BBDA-B326D533516A}" presName="Name35" presStyleLbl="parChTrans1D2" presStyleIdx="1" presStyleCnt="2"/>
      <dgm:spPr/>
    </dgm:pt>
    <dgm:pt modelId="{73CFC4C4-B289-467E-8819-A6342EBF27A7}" type="pres">
      <dgm:prSet presAssocID="{A5259D13-18FA-4787-A99A-E1F903334A86}" presName="hierRoot2" presStyleCnt="0">
        <dgm:presLayoutVars>
          <dgm:hierBranch/>
        </dgm:presLayoutVars>
      </dgm:prSet>
      <dgm:spPr/>
    </dgm:pt>
    <dgm:pt modelId="{3A0FB014-0E78-4DEF-B3DF-48BA2FF7D31A}" type="pres">
      <dgm:prSet presAssocID="{A5259D13-18FA-4787-A99A-E1F903334A86}" presName="rootComposite" presStyleCnt="0"/>
      <dgm:spPr/>
    </dgm:pt>
    <dgm:pt modelId="{1D80D9DD-0BBA-489F-A366-E0E9B296CBD7}" type="pres">
      <dgm:prSet presAssocID="{A5259D13-18FA-4787-A99A-E1F903334A86}" presName="rootText" presStyleLbl="node2" presStyleIdx="1" presStyleCnt="2">
        <dgm:presLayoutVars>
          <dgm:chPref val="3"/>
        </dgm:presLayoutVars>
      </dgm:prSet>
      <dgm:spPr/>
      <dgm:t>
        <a:bodyPr/>
        <a:lstStyle/>
        <a:p>
          <a:endParaRPr lang="el-GR"/>
        </a:p>
      </dgm:t>
    </dgm:pt>
    <dgm:pt modelId="{45F89547-52CF-43E8-BAB8-C180B534A1EE}" type="pres">
      <dgm:prSet presAssocID="{A5259D13-18FA-4787-A99A-E1F903334A86}" presName="rootConnector" presStyleLbl="node2" presStyleIdx="1" presStyleCnt="2"/>
      <dgm:spPr/>
      <dgm:t>
        <a:bodyPr/>
        <a:lstStyle/>
        <a:p>
          <a:endParaRPr lang="el-GR"/>
        </a:p>
      </dgm:t>
    </dgm:pt>
    <dgm:pt modelId="{8A50D92E-2DCC-45F2-8E08-C0186904B7B9}" type="pres">
      <dgm:prSet presAssocID="{A5259D13-18FA-4787-A99A-E1F903334A86}" presName="hierChild4" presStyleCnt="0"/>
      <dgm:spPr/>
    </dgm:pt>
    <dgm:pt modelId="{2DB63C2C-03B5-48AE-BC6C-E800FEB44783}" type="pres">
      <dgm:prSet presAssocID="{A5259D13-18FA-4787-A99A-E1F903334A86}" presName="hierChild5" presStyleCnt="0"/>
      <dgm:spPr/>
    </dgm:pt>
    <dgm:pt modelId="{C387B4CA-C48F-402D-BAD5-634775BC74A3}" type="pres">
      <dgm:prSet presAssocID="{DDA367F2-EC86-48C1-B6FD-924E5B84F85E}" presName="hierChild3" presStyleCnt="0"/>
      <dgm:spPr/>
    </dgm:pt>
  </dgm:ptLst>
  <dgm:cxnLst>
    <dgm:cxn modelId="{4C138704-004B-492E-9512-64AEA128605A}" type="presOf" srcId="{A5259D13-18FA-4787-A99A-E1F903334A86}" destId="{45F89547-52CF-43E8-BAB8-C180B534A1EE}" srcOrd="1" destOrd="0" presId="urn:microsoft.com/office/officeart/2005/8/layout/orgChart1"/>
    <dgm:cxn modelId="{3E7F2673-BA7B-4D41-8353-1526A64EC77C}" type="presOf" srcId="{E218DA41-2AF0-45BC-BBDA-B326D533516A}" destId="{CA005B3A-3838-4D5B-BF95-51EB5085118B}" srcOrd="0" destOrd="0" presId="urn:microsoft.com/office/officeart/2005/8/layout/orgChart1"/>
    <dgm:cxn modelId="{1A991594-43B1-47FD-BC09-A86CB258850A}" srcId="{DDA367F2-EC86-48C1-B6FD-924E5B84F85E}" destId="{A5259D13-18FA-4787-A99A-E1F903334A86}" srcOrd="1" destOrd="0" parTransId="{E218DA41-2AF0-45BC-BBDA-B326D533516A}" sibTransId="{8E330EF0-1AFE-4C3F-B5B2-1018A0832F74}"/>
    <dgm:cxn modelId="{4FB93276-063E-4581-A411-EA44A041A316}" type="presOf" srcId="{8F258A3B-7CED-4707-BE0D-C1384D649571}" destId="{B0C40F40-D82A-49E5-ABBA-0B31E44F6892}" srcOrd="0" destOrd="0" presId="urn:microsoft.com/office/officeart/2005/8/layout/orgChart1"/>
    <dgm:cxn modelId="{9BCEFF2D-1AE4-4148-BE0C-F4ACC04970C4}" type="presOf" srcId="{A5259D13-18FA-4787-A99A-E1F903334A86}" destId="{1D80D9DD-0BBA-489F-A366-E0E9B296CBD7}" srcOrd="0" destOrd="0" presId="urn:microsoft.com/office/officeart/2005/8/layout/orgChart1"/>
    <dgm:cxn modelId="{4B11B37D-D858-48C6-B785-6ACA9E70DB19}" type="presOf" srcId="{A8CD514D-22DF-437D-AE80-D5EA34694D03}" destId="{80CAFCDF-BDE2-47E4-85DE-D12F36853A6E}" srcOrd="0" destOrd="0" presId="urn:microsoft.com/office/officeart/2005/8/layout/orgChart1"/>
    <dgm:cxn modelId="{809CDAF1-4518-486E-98A2-0BF45D0D92DD}" type="presOf" srcId="{DDA367F2-EC86-48C1-B6FD-924E5B84F85E}" destId="{DBED6832-BCB0-4DF1-AC83-0FE812E2F477}" srcOrd="1" destOrd="0" presId="urn:microsoft.com/office/officeart/2005/8/layout/orgChart1"/>
    <dgm:cxn modelId="{12C780A4-5ACB-44F2-AC94-4525C762A126}" srcId="{098EC731-C0DD-4E6D-B2D8-D5CC6B357AE4}" destId="{DDA367F2-EC86-48C1-B6FD-924E5B84F85E}" srcOrd="0" destOrd="0" parTransId="{82F32589-7A6B-49B7-AA55-D9CF63555EDA}" sibTransId="{77DB5130-FA9D-49D5-8D0A-A82498C76797}"/>
    <dgm:cxn modelId="{84883A3D-BF67-4983-A857-3B179B83F883}" type="presOf" srcId="{8F258A3B-7CED-4707-BE0D-C1384D649571}" destId="{D342C9B7-5F51-4A7B-B13A-39B0E98CECEE}" srcOrd="1" destOrd="0" presId="urn:microsoft.com/office/officeart/2005/8/layout/orgChart1"/>
    <dgm:cxn modelId="{C23E9D6D-4058-499A-9C07-BA940171709B}" type="presOf" srcId="{098EC731-C0DD-4E6D-B2D8-D5CC6B357AE4}" destId="{8F3D8CF7-B6CE-4BB7-B670-8D41882F7C1A}" srcOrd="0" destOrd="0" presId="urn:microsoft.com/office/officeart/2005/8/layout/orgChart1"/>
    <dgm:cxn modelId="{C9BD7713-B172-42C0-912B-8542AF2E6C6F}" srcId="{DDA367F2-EC86-48C1-B6FD-924E5B84F85E}" destId="{8F258A3B-7CED-4707-BE0D-C1384D649571}" srcOrd="0" destOrd="0" parTransId="{A8CD514D-22DF-437D-AE80-D5EA34694D03}" sibTransId="{28B9462B-B3F8-4E8C-A6DB-3E7BAEFE89AB}"/>
    <dgm:cxn modelId="{BDC833F2-9DC8-4F10-A882-01B12F99DF56}" type="presOf" srcId="{DDA367F2-EC86-48C1-B6FD-924E5B84F85E}" destId="{5BE33673-2983-41DC-8A15-B0610BD0C02E}" srcOrd="0" destOrd="0" presId="urn:microsoft.com/office/officeart/2005/8/layout/orgChart1"/>
    <dgm:cxn modelId="{99A64546-EC03-417D-B1EA-A20C5AC851B5}" type="presParOf" srcId="{8F3D8CF7-B6CE-4BB7-B670-8D41882F7C1A}" destId="{6C50D987-F5BE-43F6-940E-AE49C82A17BB}" srcOrd="0" destOrd="0" presId="urn:microsoft.com/office/officeart/2005/8/layout/orgChart1"/>
    <dgm:cxn modelId="{157F9457-859C-414D-9691-34D117DDBB3D}" type="presParOf" srcId="{6C50D987-F5BE-43F6-940E-AE49C82A17BB}" destId="{0284EF0F-973D-4BF9-867F-7A035B159F6B}" srcOrd="0" destOrd="0" presId="urn:microsoft.com/office/officeart/2005/8/layout/orgChart1"/>
    <dgm:cxn modelId="{1DB5DF60-8352-4D04-8890-10C127D9AFEA}" type="presParOf" srcId="{0284EF0F-973D-4BF9-867F-7A035B159F6B}" destId="{5BE33673-2983-41DC-8A15-B0610BD0C02E}" srcOrd="0" destOrd="0" presId="urn:microsoft.com/office/officeart/2005/8/layout/orgChart1"/>
    <dgm:cxn modelId="{CA5CE417-CE5F-4415-B622-CD5D5F189758}" type="presParOf" srcId="{0284EF0F-973D-4BF9-867F-7A035B159F6B}" destId="{DBED6832-BCB0-4DF1-AC83-0FE812E2F477}" srcOrd="1" destOrd="0" presId="urn:microsoft.com/office/officeart/2005/8/layout/orgChart1"/>
    <dgm:cxn modelId="{419F6B35-9510-4970-9288-DBF98773A043}" type="presParOf" srcId="{6C50D987-F5BE-43F6-940E-AE49C82A17BB}" destId="{B7E8D87B-A819-42F9-A6A7-F2A5225AAEC1}" srcOrd="1" destOrd="0" presId="urn:microsoft.com/office/officeart/2005/8/layout/orgChart1"/>
    <dgm:cxn modelId="{90FC775A-7A30-42B5-B10A-BA06ECC5EF63}" type="presParOf" srcId="{B7E8D87B-A819-42F9-A6A7-F2A5225AAEC1}" destId="{80CAFCDF-BDE2-47E4-85DE-D12F36853A6E}" srcOrd="0" destOrd="0" presId="urn:microsoft.com/office/officeart/2005/8/layout/orgChart1"/>
    <dgm:cxn modelId="{0FF9812E-FD85-48C2-A0D7-EA27C4560804}" type="presParOf" srcId="{B7E8D87B-A819-42F9-A6A7-F2A5225AAEC1}" destId="{02E22D47-4BCF-42A1-B23E-10FF9C6EA212}" srcOrd="1" destOrd="0" presId="urn:microsoft.com/office/officeart/2005/8/layout/orgChart1"/>
    <dgm:cxn modelId="{5A5DB5A5-A4F8-4F69-B786-0090714E5455}" type="presParOf" srcId="{02E22D47-4BCF-42A1-B23E-10FF9C6EA212}" destId="{F9A8C2A1-B06F-459C-B1A1-C17EA848ADEC}" srcOrd="0" destOrd="0" presId="urn:microsoft.com/office/officeart/2005/8/layout/orgChart1"/>
    <dgm:cxn modelId="{7C9897D7-36A6-4906-991F-1D94169D7084}" type="presParOf" srcId="{F9A8C2A1-B06F-459C-B1A1-C17EA848ADEC}" destId="{B0C40F40-D82A-49E5-ABBA-0B31E44F6892}" srcOrd="0" destOrd="0" presId="urn:microsoft.com/office/officeart/2005/8/layout/orgChart1"/>
    <dgm:cxn modelId="{E5327E20-2738-48D1-9BE9-62897221CE73}" type="presParOf" srcId="{F9A8C2A1-B06F-459C-B1A1-C17EA848ADEC}" destId="{D342C9B7-5F51-4A7B-B13A-39B0E98CECEE}" srcOrd="1" destOrd="0" presId="urn:microsoft.com/office/officeart/2005/8/layout/orgChart1"/>
    <dgm:cxn modelId="{A9158421-D326-4724-9FD4-04E67C67F3EB}" type="presParOf" srcId="{02E22D47-4BCF-42A1-B23E-10FF9C6EA212}" destId="{655FD385-5802-41CF-BC3B-6A529AFEDF4E}" srcOrd="1" destOrd="0" presId="urn:microsoft.com/office/officeart/2005/8/layout/orgChart1"/>
    <dgm:cxn modelId="{F64939DF-9395-417D-903B-96E36F92021F}" type="presParOf" srcId="{02E22D47-4BCF-42A1-B23E-10FF9C6EA212}" destId="{58A153B7-C02E-4814-A59F-81C9232857C0}" srcOrd="2" destOrd="0" presId="urn:microsoft.com/office/officeart/2005/8/layout/orgChart1"/>
    <dgm:cxn modelId="{2C060D18-4AE7-48D2-BBF2-289124DAE200}" type="presParOf" srcId="{B7E8D87B-A819-42F9-A6A7-F2A5225AAEC1}" destId="{CA005B3A-3838-4D5B-BF95-51EB5085118B}" srcOrd="2" destOrd="0" presId="urn:microsoft.com/office/officeart/2005/8/layout/orgChart1"/>
    <dgm:cxn modelId="{4265A63A-68E2-42FF-B823-FF606F7F5E0E}" type="presParOf" srcId="{B7E8D87B-A819-42F9-A6A7-F2A5225AAEC1}" destId="{73CFC4C4-B289-467E-8819-A6342EBF27A7}" srcOrd="3" destOrd="0" presId="urn:microsoft.com/office/officeart/2005/8/layout/orgChart1"/>
    <dgm:cxn modelId="{D1AE5FC6-3214-4485-AB5D-77C7892735AB}" type="presParOf" srcId="{73CFC4C4-B289-467E-8819-A6342EBF27A7}" destId="{3A0FB014-0E78-4DEF-B3DF-48BA2FF7D31A}" srcOrd="0" destOrd="0" presId="urn:microsoft.com/office/officeart/2005/8/layout/orgChart1"/>
    <dgm:cxn modelId="{74A0F080-13D0-4A02-AB74-0A46DE50BB8E}" type="presParOf" srcId="{3A0FB014-0E78-4DEF-B3DF-48BA2FF7D31A}" destId="{1D80D9DD-0BBA-489F-A366-E0E9B296CBD7}" srcOrd="0" destOrd="0" presId="urn:microsoft.com/office/officeart/2005/8/layout/orgChart1"/>
    <dgm:cxn modelId="{02D17741-EC03-4298-8F22-B2BE4EAEC9F6}" type="presParOf" srcId="{3A0FB014-0E78-4DEF-B3DF-48BA2FF7D31A}" destId="{45F89547-52CF-43E8-BAB8-C180B534A1EE}" srcOrd="1" destOrd="0" presId="urn:microsoft.com/office/officeart/2005/8/layout/orgChart1"/>
    <dgm:cxn modelId="{25F759B4-F3DD-495B-935A-35A34D564235}" type="presParOf" srcId="{73CFC4C4-B289-467E-8819-A6342EBF27A7}" destId="{8A50D92E-2DCC-45F2-8E08-C0186904B7B9}" srcOrd="1" destOrd="0" presId="urn:microsoft.com/office/officeart/2005/8/layout/orgChart1"/>
    <dgm:cxn modelId="{CF3C3EE4-0A3C-4143-8D05-C3165B404D91}" type="presParOf" srcId="{73CFC4C4-B289-467E-8819-A6342EBF27A7}" destId="{2DB63C2C-03B5-48AE-BC6C-E800FEB44783}" srcOrd="2" destOrd="0" presId="urn:microsoft.com/office/officeart/2005/8/layout/orgChart1"/>
    <dgm:cxn modelId="{25579EC5-44E2-4147-9B14-146FC8610885}" type="presParOf" srcId="{6C50D987-F5BE-43F6-940E-AE49C82A17BB}" destId="{C387B4CA-C48F-402D-BAD5-634775BC74A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Υπότιτλο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Τίτλο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Στυλ κύριου τίτλου</a:t>
            </a:r>
            <a:endParaRPr kumimoji="0" lang="en-US"/>
          </a:p>
        </p:txBody>
      </p:sp>
      <p:cxnSp>
        <p:nvCxnSpPr>
          <p:cNvPr id="8" name="Ευθεία γραμμή σύνδεσης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Έλλειψη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Θέση ημερομηνίας 14"/>
          <p:cNvSpPr>
            <a:spLocks noGrp="1"/>
          </p:cNvSpPr>
          <p:nvPr>
            <p:ph type="dt" sz="half" idx="10"/>
          </p:nvPr>
        </p:nvSpPr>
        <p:spPr/>
        <p:txBody>
          <a:bodyPr/>
          <a:lstStyle/>
          <a:p>
            <a:fld id="{1D8BD707-D9CF-40AE-B4C6-C98DA3205C09}" type="datetimeFigureOut">
              <a:rPr lang="en-US" smtClean="0"/>
              <a:pPr/>
              <a:t>6/4/2015</a:t>
            </a:fld>
            <a:endParaRPr lang="en-US"/>
          </a:p>
        </p:txBody>
      </p:sp>
      <p:sp>
        <p:nvSpPr>
          <p:cNvPr id="16" name="Θέση αριθμού διαφάνειας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Θέση υποσέλιδου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1D8BD707-D9CF-40AE-B4C6-C98DA3205C09}" type="datetimeFigureOut">
              <a:rPr lang="en-US" smtClean="0"/>
              <a:pPr/>
              <a:t>6/4/2015</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1D8BD707-D9CF-40AE-B4C6-C98DA3205C09}" type="datetimeFigureOut">
              <a:rPr lang="en-US" smtClean="0"/>
              <a:pPr/>
              <a:t>6/4/2015</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3" name="Date Placeholder 2"/>
          <p:cNvSpPr>
            <a:spLocks noGrp="1"/>
          </p:cNvSpPr>
          <p:nvPr>
            <p:ph type="dt" sz="half" idx="10"/>
          </p:nvPr>
        </p:nvSpPr>
        <p:spPr>
          <a:xfrm>
            <a:off x="457200" y="6356350"/>
            <a:ext cx="2133600" cy="365125"/>
          </a:xfrm>
        </p:spPr>
        <p:txBody>
          <a:bodyPr/>
          <a:lstStyle>
            <a:lvl1pPr>
              <a:defRPr/>
            </a:lvl1pPr>
          </a:lstStyle>
          <a:p>
            <a:pPr>
              <a:defRPr/>
            </a:pPr>
            <a:fld id="{2635F066-B273-438C-AC61-9B71D7ED0560}" type="datetimeFigureOut">
              <a:rPr lang="en-US"/>
              <a:pPr>
                <a:defRPr/>
              </a:pPr>
              <a:t>6/4/2015</a:t>
            </a:fld>
            <a:endParaRPr lang="en-US"/>
          </a:p>
        </p:txBody>
      </p:sp>
      <p:sp>
        <p:nvSpPr>
          <p:cNvPr id="4" name="Footer Placeholder 3"/>
          <p:cNvSpPr>
            <a:spLocks noGrp="1"/>
          </p:cNvSpPr>
          <p:nvPr>
            <p:ph type="ftr" sz="quarter" idx="11"/>
          </p:nvPr>
        </p:nvSpPr>
        <p:spPr>
          <a:xfrm>
            <a:off x="3124200" y="6356350"/>
            <a:ext cx="2895600" cy="365125"/>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p:spPr>
        <p:txBody>
          <a:bodyPr/>
          <a:lstStyle>
            <a:lvl1pPr>
              <a:defRPr/>
            </a:lvl1pPr>
          </a:lstStyle>
          <a:p>
            <a:pPr>
              <a:defRPr/>
            </a:pPr>
            <a:fld id="{BE693880-65E2-4BED-BA65-F62C6385D3AB}" type="slidenum">
              <a:rPr lang="en-US"/>
              <a:pPr>
                <a:defRPr/>
              </a:pPr>
              <a:t>‹#›</a:t>
            </a:fld>
            <a:endParaRPr lang="en-US"/>
          </a:p>
        </p:txBody>
      </p:sp>
    </p:spTree>
    <p:extLst>
      <p:ext uri="{BB962C8B-B14F-4D97-AF65-F5344CB8AC3E}">
        <p14:creationId xmlns:p14="http://schemas.microsoft.com/office/powerpoint/2010/main" xmlns="" val="3569305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9" name="Θέση περιεχομένου 8"/>
          <p:cNvSpPr>
            <a:spLocks noGrp="1"/>
          </p:cNvSpPr>
          <p:nvPr>
            <p:ph idx="1"/>
          </p:nvPr>
        </p:nvSpPr>
        <p:spPr>
          <a:xfrm>
            <a:off x="457200" y="1524000"/>
            <a:ext cx="8229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Θέση ημερομηνίας 13"/>
          <p:cNvSpPr>
            <a:spLocks noGrp="1"/>
          </p:cNvSpPr>
          <p:nvPr>
            <p:ph type="dt" sz="half" idx="14"/>
          </p:nvPr>
        </p:nvSpPr>
        <p:spPr/>
        <p:txBody>
          <a:bodyPr/>
          <a:lstStyle/>
          <a:p>
            <a:fld id="{1D8BD707-D9CF-40AE-B4C6-C98DA3205C09}" type="datetimeFigureOut">
              <a:rPr lang="en-US" smtClean="0"/>
              <a:pPr/>
              <a:t>6/4/2015</a:t>
            </a:fld>
            <a:endParaRPr lang="en-US"/>
          </a:p>
        </p:txBody>
      </p:sp>
      <p:sp>
        <p:nvSpPr>
          <p:cNvPr id="15" name="Θέση αριθμού διαφάνειας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Θέση υποσέλιδου 15"/>
          <p:cNvSpPr>
            <a:spLocks noGrp="1"/>
          </p:cNvSpPr>
          <p:nvPr>
            <p:ph type="ftr" sz="quarter" idx="16"/>
          </p:nvPr>
        </p:nvSpPr>
        <p:spPr/>
        <p:txBody>
          <a:bodyPr/>
          <a:lstStyle/>
          <a:p>
            <a:endParaRPr lang="en-US"/>
          </a:p>
        </p:txBody>
      </p:sp>
      <p:sp>
        <p:nvSpPr>
          <p:cNvPr id="17" name="Τίτλος 16"/>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Θέση ημερομηνίας 3"/>
          <p:cNvSpPr>
            <a:spLocks noGrp="1"/>
          </p:cNvSpPr>
          <p:nvPr>
            <p:ph type="dt" sz="half" idx="10"/>
          </p:nvPr>
        </p:nvSpPr>
        <p:spPr/>
        <p:txBody>
          <a:bodyPr/>
          <a:lstStyle/>
          <a:p>
            <a:fld id="{1D8BD707-D9CF-40AE-B4C6-C98DA3205C09}" type="datetimeFigureOut">
              <a:rPr lang="en-US" smtClean="0"/>
              <a:pPr/>
              <a:t>6/4/2015</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B6F15528-21DE-4FAA-801E-634DDDAF4B2B}" type="slidenum">
              <a:rPr lang="en-US" smtClean="0"/>
              <a:pPr/>
              <a:t>‹#›</a:t>
            </a:fld>
            <a:endParaRPr lang="en-US"/>
          </a:p>
        </p:txBody>
      </p:sp>
      <p:sp>
        <p:nvSpPr>
          <p:cNvPr id="2" name="Τίτλο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cxnSp>
        <p:nvCxnSpPr>
          <p:cNvPr id="7" name="Ευθεία γραμμή σύνδεσης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fld id="{1D8BD707-D9CF-40AE-B4C6-C98DA3205C09}" type="datetimeFigureOut">
              <a:rPr lang="en-US" smtClean="0"/>
              <a:pPr/>
              <a:t>6/4/2015</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B6F15528-21DE-4FAA-801E-634DDDAF4B2B}" type="slidenum">
              <a:rPr lang="en-US" smtClean="0"/>
              <a:pPr/>
              <a:t>‹#›</a:t>
            </a:fld>
            <a:endParaRPr lang="en-US"/>
          </a:p>
        </p:txBody>
      </p:sp>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11" name="Θέση περιεχομένου 10"/>
          <p:cNvSpPr>
            <a:spLocks noGrp="1"/>
          </p:cNvSpPr>
          <p:nvPr>
            <p:ph sz="half" idx="1"/>
          </p:nvPr>
        </p:nvSpPr>
        <p:spPr>
          <a:xfrm>
            <a:off x="457200" y="1524000"/>
            <a:ext cx="4059936"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2"/>
          </p:nvPr>
        </p:nvSpPr>
        <p:spPr>
          <a:xfrm>
            <a:off x="4648200" y="1524000"/>
            <a:ext cx="4059936"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Θέση αριθμού διαφάνειας 8"/>
          <p:cNvSpPr>
            <a:spLocks noGrp="1"/>
          </p:cNvSpPr>
          <p:nvPr>
            <p:ph type="sldNum" sz="quarter" idx="12"/>
          </p:nvPr>
        </p:nvSpPr>
        <p:spPr/>
        <p:txBody>
          <a:bodyPr/>
          <a:lstStyle/>
          <a:p>
            <a:fld id="{B6F15528-21DE-4FAA-801E-634DDDAF4B2B}" type="slidenum">
              <a:rPr lang="en-US" smtClean="0"/>
              <a:pPr/>
              <a:t>‹#›</a:t>
            </a:fld>
            <a:endParaRPr lang="en-US"/>
          </a:p>
        </p:txBody>
      </p:sp>
      <p:sp>
        <p:nvSpPr>
          <p:cNvPr id="8" name="Θέση υποσέλιδου 7"/>
          <p:cNvSpPr>
            <a:spLocks noGrp="1"/>
          </p:cNvSpPr>
          <p:nvPr>
            <p:ph type="ftr" sz="quarter" idx="11"/>
          </p:nvPr>
        </p:nvSpPr>
        <p:spPr/>
        <p:txBody>
          <a:bodyPr/>
          <a:lstStyle/>
          <a:p>
            <a:endParaRPr lang="en-US"/>
          </a:p>
        </p:txBody>
      </p:sp>
      <p:sp>
        <p:nvSpPr>
          <p:cNvPr id="7" name="Θέση ημερομηνίας 6"/>
          <p:cNvSpPr>
            <a:spLocks noGrp="1"/>
          </p:cNvSpPr>
          <p:nvPr>
            <p:ph type="dt" sz="half" idx="10"/>
          </p:nvPr>
        </p:nvSpPr>
        <p:spPr/>
        <p:txBody>
          <a:bodyPr/>
          <a:lstStyle/>
          <a:p>
            <a:fld id="{1D8BD707-D9CF-40AE-B4C6-C98DA3205C09}" type="datetimeFigureOut">
              <a:rPr lang="en-US" smtClean="0"/>
              <a:pPr/>
              <a:t>6/4/2015</a:t>
            </a:fld>
            <a:endParaRPr lang="en-US"/>
          </a:p>
        </p:txBody>
      </p:sp>
      <p:sp>
        <p:nvSpPr>
          <p:cNvPr id="3" name="Θέση κειμένου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32" name="Θέση περιεχομένου 31"/>
          <p:cNvSpPr>
            <a:spLocks noGrp="1"/>
          </p:cNvSpPr>
          <p:nvPr>
            <p:ph sz="half" idx="2"/>
          </p:nvPr>
        </p:nvSpPr>
        <p:spPr>
          <a:xfrm>
            <a:off x="457200" y="2201896"/>
            <a:ext cx="4038600" cy="391363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Θέση περιεχομένου 33"/>
          <p:cNvSpPr>
            <a:spLocks noGrp="1"/>
          </p:cNvSpPr>
          <p:nvPr>
            <p:ph sz="quarter" idx="4"/>
          </p:nvPr>
        </p:nvSpPr>
        <p:spPr>
          <a:xfrm>
            <a:off x="4649788" y="2201896"/>
            <a:ext cx="4038600" cy="391363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Τίτλος 1"/>
          <p:cNvSpPr>
            <a:spLocks noGrp="1"/>
          </p:cNvSpPr>
          <p:nvPr>
            <p:ph type="title"/>
          </p:nvPr>
        </p:nvSpPr>
        <p:spPr>
          <a:xfrm>
            <a:off x="457200" y="155448"/>
            <a:ext cx="8229600" cy="1143000"/>
          </a:xfrm>
        </p:spPr>
        <p:txBody>
          <a:bodyPr anchor="b" anchorCtr="0"/>
          <a:lstStyle>
            <a:lvl1pPr>
              <a:defRPr/>
            </a:lvl1pPr>
          </a:lstStyle>
          <a:p>
            <a:r>
              <a:rPr kumimoji="0" lang="el-GR" smtClean="0"/>
              <a:t>Στυλ κύριου τίτλου</a:t>
            </a:r>
            <a:endParaRPr kumimoji="0" lang="en-US"/>
          </a:p>
        </p:txBody>
      </p:sp>
      <p:sp>
        <p:nvSpPr>
          <p:cNvPr id="12" name="Θέση κειμένου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cxnSp>
        <p:nvCxnSpPr>
          <p:cNvPr id="10" name="Ευθεία γραμμή σύνδεσης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1D8BD707-D9CF-40AE-B4C6-C98DA3205C09}" type="datetimeFigureOut">
              <a:rPr lang="en-US" smtClean="0"/>
              <a:pPr/>
              <a:t>6/4/2015</a:t>
            </a:fld>
            <a:endParaRPr lang="en-US"/>
          </a:p>
        </p:txBody>
      </p:sp>
      <p:sp>
        <p:nvSpPr>
          <p:cNvPr id="4" name="Θέση υποσέλιδου 3"/>
          <p:cNvSpPr>
            <a:spLocks noGrp="1"/>
          </p:cNvSpPr>
          <p:nvPr>
            <p:ph type="ftr" sz="quarter" idx="11"/>
          </p:nvPr>
        </p:nvSpPr>
        <p:spPr/>
        <p:txBody>
          <a:bodyPr/>
          <a:lstStyle/>
          <a:p>
            <a:endParaRPr lang="en-US"/>
          </a:p>
        </p:txBody>
      </p:sp>
      <p:sp>
        <p:nvSpPr>
          <p:cNvPr id="5" name="Θέση αριθμού διαφάνειας 4"/>
          <p:cNvSpPr>
            <a:spLocks noGrp="1"/>
          </p:cNvSpPr>
          <p:nvPr>
            <p:ph type="sldNum" sz="quarter" idx="12"/>
          </p:nvPr>
        </p:nvSpPr>
        <p:spPr/>
        <p:txBody>
          <a:bodyPr/>
          <a:lstStyle/>
          <a:p>
            <a:fld id="{B6F15528-21DE-4FAA-801E-634DDDAF4B2B}" type="slidenum">
              <a:rPr lang="en-US" smtClean="0"/>
              <a:pPr/>
              <a:t>‹#›</a:t>
            </a:fld>
            <a:endParaRPr lang="en-US"/>
          </a:p>
        </p:txBody>
      </p:sp>
      <p:sp>
        <p:nvSpPr>
          <p:cNvPr id="2" name="Τίτλος 1"/>
          <p:cNvSpPr>
            <a:spLocks noGrp="1"/>
          </p:cNvSpPr>
          <p:nvPr>
            <p:ph type="title"/>
          </p:nvPr>
        </p:nvSpPr>
        <p:spPr/>
        <p:txBody>
          <a:bodyPr/>
          <a:lstStyle/>
          <a:p>
            <a:r>
              <a:rPr kumimoji="0" lang="el-GR" smtClean="0"/>
              <a:t>Στυλ κύριου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D8BD707-D9CF-40AE-B4C6-C98DA3205C09}" type="datetimeFigureOut">
              <a:rPr lang="en-US" smtClean="0"/>
              <a:pPr/>
              <a:t>6/4/2015</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Θέση περιεχομένου 28"/>
          <p:cNvSpPr>
            <a:spLocks noGrp="1"/>
          </p:cNvSpPr>
          <p:nvPr>
            <p:ph sz="quarter" idx="1"/>
          </p:nvPr>
        </p:nvSpPr>
        <p:spPr>
          <a:xfrm>
            <a:off x="457200" y="457200"/>
            <a:ext cx="6248400" cy="5715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Θέση κειμένου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31" name="Τίτλο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Στυλ κύριου τίτλου</a:t>
            </a:r>
            <a:endParaRPr kumimoji="0" lang="en-US"/>
          </a:p>
        </p:txBody>
      </p:sp>
      <p:sp>
        <p:nvSpPr>
          <p:cNvPr id="8" name="Θέση ημερομηνίας 7"/>
          <p:cNvSpPr>
            <a:spLocks noGrp="1"/>
          </p:cNvSpPr>
          <p:nvPr>
            <p:ph type="dt" sz="half" idx="14"/>
          </p:nvPr>
        </p:nvSpPr>
        <p:spPr/>
        <p:txBody>
          <a:bodyPr/>
          <a:lstStyle/>
          <a:p>
            <a:fld id="{1D8BD707-D9CF-40AE-B4C6-C98DA3205C09}" type="datetimeFigureOut">
              <a:rPr lang="en-US" smtClean="0"/>
              <a:pPr/>
              <a:t>6/4/2015</a:t>
            </a:fld>
            <a:endParaRPr lang="en-US"/>
          </a:p>
        </p:txBody>
      </p:sp>
      <p:sp>
        <p:nvSpPr>
          <p:cNvPr id="9" name="Θέση αριθμού διαφάνειας 8"/>
          <p:cNvSpPr>
            <a:spLocks noGrp="1"/>
          </p:cNvSpPr>
          <p:nvPr>
            <p:ph type="sldNum" sz="quarter" idx="15"/>
          </p:nvPr>
        </p:nvSpPr>
        <p:spPr/>
        <p:txBody>
          <a:bodyPr/>
          <a:lstStyle/>
          <a:p>
            <a:fld id="{B6F15528-21DE-4FAA-801E-634DDDAF4B2B}" type="slidenum">
              <a:rPr lang="en-US" smtClean="0"/>
              <a:pPr/>
              <a:t>‹#›</a:t>
            </a:fld>
            <a:endParaRPr lang="en-US"/>
          </a:p>
        </p:txBody>
      </p:sp>
      <p:sp>
        <p:nvSpPr>
          <p:cNvPr id="10" name="Θέση υποσέλιδου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Θέση κειμένου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8" name="Θέση ημερομηνίας 7"/>
          <p:cNvSpPr>
            <a:spLocks noGrp="1"/>
          </p:cNvSpPr>
          <p:nvPr>
            <p:ph type="dt" sz="half" idx="10"/>
          </p:nvPr>
        </p:nvSpPr>
        <p:spPr/>
        <p:txBody>
          <a:bodyPr/>
          <a:lstStyle/>
          <a:p>
            <a:fld id="{1D8BD707-D9CF-40AE-B4C6-C98DA3205C09}" type="datetimeFigureOut">
              <a:rPr lang="en-US" smtClean="0"/>
              <a:pPr/>
              <a:t>6/4/2015</a:t>
            </a:fld>
            <a:endParaRPr lang="en-US"/>
          </a:p>
        </p:txBody>
      </p:sp>
      <p:sp>
        <p:nvSpPr>
          <p:cNvPr id="9" name="Θέση αριθμού διαφάνειας 8"/>
          <p:cNvSpPr>
            <a:spLocks noGrp="1"/>
          </p:cNvSpPr>
          <p:nvPr>
            <p:ph type="sldNum" sz="quarter" idx="11"/>
          </p:nvPr>
        </p:nvSpPr>
        <p:spPr/>
        <p:txBody>
          <a:bodyPr/>
          <a:lstStyle/>
          <a:p>
            <a:fld id="{B6F15528-21DE-4FAA-801E-634DDDAF4B2B}" type="slidenum">
              <a:rPr lang="en-US" smtClean="0"/>
              <a:pPr/>
              <a:t>‹#›</a:t>
            </a:fld>
            <a:endParaRPr lang="en-US"/>
          </a:p>
        </p:txBody>
      </p:sp>
      <p:sp>
        <p:nvSpPr>
          <p:cNvPr id="10" name="Θέση υποσέλιδου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Θέση κειμένου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Θέση ημερομηνίας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6/4/2015</a:t>
            </a:fld>
            <a:endParaRPr lang="en-US"/>
          </a:p>
        </p:txBody>
      </p:sp>
      <p:sp>
        <p:nvSpPr>
          <p:cNvPr id="10" name="Θέση υποσέλιδου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Θέση αριθμού διαφάνειας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Θέση τίτλου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Στυλ κύριου τίτλου</a:t>
            </a:r>
            <a:endParaRPr kumimoji="0" lang="en-US"/>
          </a:p>
        </p:txBody>
      </p:sp>
    </p:spTree>
  </p:cSld>
  <p:clrMap bg1="dk1" tx1="lt1" bg2="dk2" tx2="lt2" accent1="accent1" accent2="accent2" accent3="accent3" accent4="accent4" accent5="accent5" accent6="accent6" hlink="hlink" folHlink="folHlink"/>
  <p:sldLayoutIdLst>
    <p:sldLayoutId id="2147484076" r:id="rId1"/>
    <p:sldLayoutId id="2147484077" r:id="rId2"/>
    <p:sldLayoutId id="2147484078" r:id="rId3"/>
    <p:sldLayoutId id="2147484079" r:id="rId4"/>
    <p:sldLayoutId id="2147484080" r:id="rId5"/>
    <p:sldLayoutId id="2147484081" r:id="rId6"/>
    <p:sldLayoutId id="2147484082" r:id="rId7"/>
    <p:sldLayoutId id="2147484083" r:id="rId8"/>
    <p:sldLayoutId id="2147484084" r:id="rId9"/>
    <p:sldLayoutId id="2147484085" r:id="rId10"/>
    <p:sldLayoutId id="2147484086" r:id="rId11"/>
    <p:sldLayoutId id="2147484087"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143000"/>
            <a:ext cx="8077200" cy="3505200"/>
          </a:xfrm>
        </p:spPr>
        <p:txBody>
          <a:bodyPr>
            <a:normAutofit lnSpcReduction="10000"/>
          </a:bodyPr>
          <a:lstStyle/>
          <a:p>
            <a:r>
              <a:rPr lang="el-GR" sz="2800" dirty="0" smtClean="0"/>
              <a:t>Τάξη: Α΄4</a:t>
            </a:r>
          </a:p>
          <a:p>
            <a:endParaRPr lang="el-GR" sz="2800" dirty="0" smtClean="0"/>
          </a:p>
          <a:p>
            <a:r>
              <a:rPr lang="el-GR" sz="2800" dirty="0" smtClean="0"/>
              <a:t>Θέμα: </a:t>
            </a:r>
          </a:p>
          <a:p>
            <a:endParaRPr lang="el-GR" sz="2800" dirty="0" smtClean="0"/>
          </a:p>
          <a:p>
            <a:r>
              <a:rPr lang="el-GR" sz="2800" dirty="0" smtClean="0"/>
              <a:t>Σχ. Έτος : 2015</a:t>
            </a:r>
          </a:p>
          <a:p>
            <a:endParaRPr lang="el-GR" sz="2800" dirty="0" smtClean="0"/>
          </a:p>
          <a:p>
            <a:r>
              <a:rPr lang="el-GR" sz="2800" dirty="0" smtClean="0"/>
              <a:t>Β’τετράμηνο</a:t>
            </a:r>
          </a:p>
          <a:p>
            <a:endParaRPr lang="el-GR" sz="2800" dirty="0" smtClean="0"/>
          </a:p>
        </p:txBody>
      </p:sp>
      <p:sp>
        <p:nvSpPr>
          <p:cNvPr id="2" name="Title 1"/>
          <p:cNvSpPr>
            <a:spLocks noGrp="1"/>
          </p:cNvSpPr>
          <p:nvPr>
            <p:ph type="ctrTitle"/>
          </p:nvPr>
        </p:nvSpPr>
        <p:spPr>
          <a:xfrm>
            <a:off x="228600" y="0"/>
            <a:ext cx="8077200" cy="1673352"/>
          </a:xfrm>
        </p:spPr>
        <p:txBody>
          <a:bodyPr/>
          <a:lstStyle/>
          <a:p>
            <a:r>
              <a:rPr lang="el-GR" dirty="0" smtClean="0"/>
              <a:t>       ΕΡΕΥΝΗΤΙΚΗ ΕΡΓΑΣΙΑ</a:t>
            </a:r>
            <a:endParaRPr lang="el-GR" dirty="0"/>
          </a:p>
        </p:txBody>
      </p:sp>
      <p:sp>
        <p:nvSpPr>
          <p:cNvPr id="5" name="Rectangle 4"/>
          <p:cNvSpPr/>
          <p:nvPr/>
        </p:nvSpPr>
        <p:spPr>
          <a:xfrm>
            <a:off x="1752600" y="1905000"/>
            <a:ext cx="6934200" cy="923330"/>
          </a:xfrm>
          <a:prstGeom prst="rect">
            <a:avLst/>
          </a:prstGeom>
          <a:noFill/>
        </p:spPr>
        <p:txBody>
          <a:bodyPr wrap="square" lIns="91440" tIns="45720" rIns="91440" bIns="45720">
            <a:spAutoFit/>
          </a:bodyPr>
          <a:lstStyle/>
          <a:p>
            <a:pPr algn="ctr"/>
            <a:r>
              <a:rPr lang="el-G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ΕΓΚΛΗΜΑΤΙΚΟΤΗΤΑ</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3563938" y="476250"/>
            <a:ext cx="2297112" cy="376238"/>
          </a:xfrm>
          <a:prstGeom prst="rect">
            <a:avLst/>
          </a:prstGeom>
          <a:solidFill>
            <a:schemeClr val="accent1"/>
          </a:solidFill>
          <a:ln w="9525">
            <a:solidFill>
              <a:schemeClr val="tx1"/>
            </a:solidFill>
            <a:miter lim="800000"/>
            <a:headEnd/>
            <a:tailEnd/>
          </a:ln>
        </p:spPr>
        <p:txBody>
          <a:bodyPr wrap="none">
            <a:spAutoFit/>
          </a:bodyPr>
          <a:lstStyle/>
          <a:p>
            <a:pPr eaLnBrk="1" hangingPunct="1"/>
            <a:r>
              <a:rPr lang="el-GR">
                <a:latin typeface="Tahoma" charset="0"/>
              </a:rPr>
              <a:t>ΤΥΧΕΡΑ ΠΑΙΧΝΙΔΙΑ</a:t>
            </a:r>
          </a:p>
        </p:txBody>
      </p:sp>
      <p:sp>
        <p:nvSpPr>
          <p:cNvPr id="22534" name="Rectangle 6"/>
          <p:cNvSpPr>
            <a:spLocks noChangeArrowheads="1"/>
          </p:cNvSpPr>
          <p:nvPr/>
        </p:nvSpPr>
        <p:spPr bwMode="auto">
          <a:xfrm>
            <a:off x="1187450" y="2457450"/>
            <a:ext cx="7200900" cy="2838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eaLnBrk="1" hangingPunct="1">
              <a:buFontTx/>
              <a:buChar char="•"/>
            </a:pPr>
            <a:r>
              <a:rPr lang="en-US" i="1"/>
              <a:t> </a:t>
            </a:r>
            <a:r>
              <a:rPr lang="el-GR" i="1"/>
              <a:t>Η ενασχόληση του ανθρώπου με τα τυχερά παιχνίδια βασίζεται στην προσδοκία για εύκολο και γρήγορο κέρδος. Είναι ένα κοινωνικό φαινόμενο που ξεκινά ως διασκέδαση και καταλήγει σε παθολογία.</a:t>
            </a:r>
            <a:endParaRPr lang="en-US" i="1"/>
          </a:p>
          <a:p>
            <a:pPr eaLnBrk="1" hangingPunct="1">
              <a:buFontTx/>
              <a:buChar char="•"/>
            </a:pPr>
            <a:endParaRPr lang="el-GR" i="1"/>
          </a:p>
          <a:p>
            <a:pPr eaLnBrk="1" hangingPunct="1">
              <a:buFontTx/>
              <a:buChar char="•"/>
            </a:pPr>
            <a:r>
              <a:rPr lang="en-US" i="1"/>
              <a:t> </a:t>
            </a:r>
            <a:r>
              <a:rPr lang="el-GR" i="1"/>
              <a:t> Πίσω από τα παιχνίδια αυτά κρύβεται μια βιομηχανία κρατική ή ιδιωτική, που στόχο έχει να μεγιστοποιήσει τα κέρδη της με κάθε μέσο και τρόπο.</a:t>
            </a:r>
            <a:endParaRPr lang="en-US" i="1"/>
          </a:p>
          <a:p>
            <a:pPr eaLnBrk="1" hangingPunct="1">
              <a:buFontTx/>
              <a:buChar char="•"/>
            </a:pPr>
            <a:endParaRPr lang="el-GR" i="1"/>
          </a:p>
          <a:p>
            <a:pPr eaLnBrk="1" hangingPunct="1">
              <a:buFontTx/>
              <a:buChar char="•"/>
            </a:pPr>
            <a:r>
              <a:rPr lang="en-US" i="1"/>
              <a:t> </a:t>
            </a:r>
            <a:r>
              <a:rPr lang="el-GR" i="1"/>
              <a:t> Τα παιχνίδια αυτά παίζονται νόμιμα ή παράνομα σε πρακτορεία, σε καζίνο, λέσχες, καφενεία, σπίτι και διαδικτυακά.</a:t>
            </a:r>
          </a:p>
        </p:txBody>
      </p:sp>
    </p:spTree>
    <p:extLst>
      <p:ext uri="{BB962C8B-B14F-4D97-AF65-F5344CB8AC3E}">
        <p14:creationId xmlns:p14="http://schemas.microsoft.com/office/powerpoint/2010/main" xmlns="" val="3728655956"/>
      </p:ext>
    </p:extLst>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checkerboard(across)">
                                      <p:cBhvr>
                                        <p:cTn id="7" dur="500"/>
                                        <p:tgtEl>
                                          <p:spTgt spid="22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nodeType="clickEffect">
                                  <p:stCondLst>
                                    <p:cond delay="0"/>
                                  </p:stCondLst>
                                  <p:childTnLst>
                                    <p:set>
                                      <p:cBhvr>
                                        <p:cTn id="11" dur="1" fill="hold">
                                          <p:stCondLst>
                                            <p:cond delay="0"/>
                                          </p:stCondLst>
                                        </p:cTn>
                                        <p:tgtEl>
                                          <p:spTgt spid="22534">
                                            <p:txEl>
                                              <p:pRg st="0" end="0"/>
                                            </p:txEl>
                                          </p:spTgt>
                                        </p:tgtEl>
                                        <p:attrNameLst>
                                          <p:attrName>style.visibility</p:attrName>
                                        </p:attrNameLst>
                                      </p:cBhvr>
                                      <p:to>
                                        <p:strVal val="visible"/>
                                      </p:to>
                                    </p:set>
                                    <p:animEffect transition="in" filter="fade">
                                      <p:cBhvr>
                                        <p:cTn id="12" dur="2000"/>
                                        <p:tgtEl>
                                          <p:spTgt spid="22534">
                                            <p:txEl>
                                              <p:pRg st="0" end="0"/>
                                            </p:txEl>
                                          </p:spTgt>
                                        </p:tgtEl>
                                      </p:cBhvr>
                                    </p:animEffect>
                                    <p:anim calcmode="lin" valueType="num">
                                      <p:cBhvr>
                                        <p:cTn id="13" dur="2000" fill="hold"/>
                                        <p:tgtEl>
                                          <p:spTgt spid="22534">
                                            <p:txEl>
                                              <p:pRg st="0" end="0"/>
                                            </p:txEl>
                                          </p:spTgt>
                                        </p:tgtEl>
                                        <p:attrNameLst>
                                          <p:attrName>style.rotation</p:attrName>
                                        </p:attrNameLst>
                                      </p:cBhvr>
                                      <p:tavLst>
                                        <p:tav tm="0">
                                          <p:val>
                                            <p:fltVal val="720"/>
                                          </p:val>
                                        </p:tav>
                                        <p:tav tm="100000">
                                          <p:val>
                                            <p:fltVal val="0"/>
                                          </p:val>
                                        </p:tav>
                                      </p:tavLst>
                                    </p:anim>
                                    <p:anim calcmode="lin" valueType="num">
                                      <p:cBhvr>
                                        <p:cTn id="14" dur="2000" fill="hold"/>
                                        <p:tgtEl>
                                          <p:spTgt spid="22534">
                                            <p:txEl>
                                              <p:pRg st="0" end="0"/>
                                            </p:txEl>
                                          </p:spTgt>
                                        </p:tgtEl>
                                        <p:attrNameLst>
                                          <p:attrName>ppt_h</p:attrName>
                                        </p:attrNameLst>
                                      </p:cBhvr>
                                      <p:tavLst>
                                        <p:tav tm="0">
                                          <p:val>
                                            <p:fltVal val="0"/>
                                          </p:val>
                                        </p:tav>
                                        <p:tav tm="100000">
                                          <p:val>
                                            <p:strVal val="#ppt_h"/>
                                          </p:val>
                                        </p:tav>
                                      </p:tavLst>
                                    </p:anim>
                                    <p:anim calcmode="lin" valueType="num">
                                      <p:cBhvr>
                                        <p:cTn id="15" dur="2000" fill="hold"/>
                                        <p:tgtEl>
                                          <p:spTgt spid="22534">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0" presetClass="entr" presetSubtype="0" fill="hold" nodeType="clickEffect">
                                  <p:stCondLst>
                                    <p:cond delay="0"/>
                                  </p:stCondLst>
                                  <p:childTnLst>
                                    <p:set>
                                      <p:cBhvr>
                                        <p:cTn id="19" dur="1" fill="hold">
                                          <p:stCondLst>
                                            <p:cond delay="0"/>
                                          </p:stCondLst>
                                        </p:cTn>
                                        <p:tgtEl>
                                          <p:spTgt spid="22534">
                                            <p:txEl>
                                              <p:pRg st="2" end="2"/>
                                            </p:txEl>
                                          </p:spTgt>
                                        </p:tgtEl>
                                        <p:attrNameLst>
                                          <p:attrName>style.visibility</p:attrName>
                                        </p:attrNameLst>
                                      </p:cBhvr>
                                      <p:to>
                                        <p:strVal val="visible"/>
                                      </p:to>
                                    </p:set>
                                    <p:animEffect transition="in" filter="fade">
                                      <p:cBhvr>
                                        <p:cTn id="20" dur="800" decel="100000"/>
                                        <p:tgtEl>
                                          <p:spTgt spid="22534">
                                            <p:txEl>
                                              <p:pRg st="2" end="2"/>
                                            </p:txEl>
                                          </p:spTgt>
                                        </p:tgtEl>
                                      </p:cBhvr>
                                    </p:animEffect>
                                    <p:anim calcmode="lin" valueType="num">
                                      <p:cBhvr>
                                        <p:cTn id="21" dur="800" decel="100000" fill="hold"/>
                                        <p:tgtEl>
                                          <p:spTgt spid="22534">
                                            <p:txEl>
                                              <p:pRg st="2" end="2"/>
                                            </p:txEl>
                                          </p:spTgt>
                                        </p:tgtEl>
                                        <p:attrNameLst>
                                          <p:attrName>style.rotation</p:attrName>
                                        </p:attrNameLst>
                                      </p:cBhvr>
                                      <p:tavLst>
                                        <p:tav tm="0">
                                          <p:val>
                                            <p:fltVal val="-90"/>
                                          </p:val>
                                        </p:tav>
                                        <p:tav tm="100000">
                                          <p:val>
                                            <p:fltVal val="0"/>
                                          </p:val>
                                        </p:tav>
                                      </p:tavLst>
                                    </p:anim>
                                    <p:anim calcmode="lin" valueType="num">
                                      <p:cBhvr>
                                        <p:cTn id="22" dur="800" decel="100000" fill="hold"/>
                                        <p:tgtEl>
                                          <p:spTgt spid="22534">
                                            <p:txEl>
                                              <p:pRg st="2" end="2"/>
                                            </p:txEl>
                                          </p:spTgt>
                                        </p:tgtEl>
                                        <p:attrNameLst>
                                          <p:attrName>ppt_x</p:attrName>
                                        </p:attrNameLst>
                                      </p:cBhvr>
                                      <p:tavLst>
                                        <p:tav tm="0">
                                          <p:val>
                                            <p:strVal val="#ppt_x+0.4"/>
                                          </p:val>
                                        </p:tav>
                                        <p:tav tm="100000">
                                          <p:val>
                                            <p:strVal val="#ppt_x-0.05"/>
                                          </p:val>
                                        </p:tav>
                                      </p:tavLst>
                                    </p:anim>
                                    <p:anim calcmode="lin" valueType="num">
                                      <p:cBhvr>
                                        <p:cTn id="23" dur="800" decel="100000" fill="hold"/>
                                        <p:tgtEl>
                                          <p:spTgt spid="22534">
                                            <p:txEl>
                                              <p:pRg st="2" end="2"/>
                                            </p:txEl>
                                          </p:spTgt>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22534">
                                            <p:txEl>
                                              <p:pRg st="2" end="2"/>
                                            </p:txEl>
                                          </p:spTgt>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22534">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7" presetClass="entr" presetSubtype="0" fill="hold" nodeType="clickEffect">
                                  <p:stCondLst>
                                    <p:cond delay="0"/>
                                  </p:stCondLst>
                                  <p:childTnLst>
                                    <p:set>
                                      <p:cBhvr>
                                        <p:cTn id="29" dur="1" fill="hold">
                                          <p:stCondLst>
                                            <p:cond delay="0"/>
                                          </p:stCondLst>
                                        </p:cTn>
                                        <p:tgtEl>
                                          <p:spTgt spid="22534">
                                            <p:txEl>
                                              <p:pRg st="4" end="4"/>
                                            </p:txEl>
                                          </p:spTgt>
                                        </p:tgtEl>
                                        <p:attrNameLst>
                                          <p:attrName>style.visibility</p:attrName>
                                        </p:attrNameLst>
                                      </p:cBhvr>
                                      <p:to>
                                        <p:strVal val="visible"/>
                                      </p:to>
                                    </p:set>
                                    <p:animEffect transition="in" filter="fade">
                                      <p:cBhvr>
                                        <p:cTn id="30" dur="1000"/>
                                        <p:tgtEl>
                                          <p:spTgt spid="22534">
                                            <p:txEl>
                                              <p:pRg st="4" end="4"/>
                                            </p:txEl>
                                          </p:spTgt>
                                        </p:tgtEl>
                                      </p:cBhvr>
                                    </p:animEffect>
                                    <p:anim calcmode="lin" valueType="num">
                                      <p:cBhvr>
                                        <p:cTn id="31" dur="1000" fill="hold"/>
                                        <p:tgtEl>
                                          <p:spTgt spid="22534">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2253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1763713" y="620713"/>
            <a:ext cx="5564187" cy="366712"/>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ctr"/>
            <a:r>
              <a:rPr lang="el-GR">
                <a:latin typeface="Tahoma" charset="0"/>
              </a:rPr>
              <a:t>ΔΙΑΔΙΚΤΥΑΚΟ ΕΓΚΛΗΜΑ ΚΑΙ ΚΥΒΕΡΝΟΕΓΚΛΗΜΑ</a:t>
            </a:r>
          </a:p>
        </p:txBody>
      </p:sp>
      <p:sp>
        <p:nvSpPr>
          <p:cNvPr id="23557" name="Rectangle 5"/>
          <p:cNvSpPr>
            <a:spLocks noChangeArrowheads="1"/>
          </p:cNvSpPr>
          <p:nvPr/>
        </p:nvSpPr>
        <p:spPr bwMode="auto">
          <a:xfrm>
            <a:off x="539750" y="1939925"/>
            <a:ext cx="8407400" cy="448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eaLnBrk="1" hangingPunct="1">
              <a:buFontTx/>
              <a:buChar char="•"/>
            </a:pPr>
            <a:r>
              <a:rPr lang="en-US" i="1"/>
              <a:t>  </a:t>
            </a:r>
            <a:r>
              <a:rPr lang="el-GR" i="1"/>
              <a:t>Η παιδική πορνογραφία, οι απάτες μέσω διαδικτύου, η πειρατεία λογισμικού, το έγκλημα στους ‘’χώρους επικοινωνίας’’,  η κλοπή πιστωτικών καρτών ανήκουν στα διαδικτυακά εγκλήματα.</a:t>
            </a:r>
            <a:endParaRPr lang="en-US" i="1"/>
          </a:p>
          <a:p>
            <a:pPr eaLnBrk="1" hangingPunct="1">
              <a:buFontTx/>
              <a:buChar char="•"/>
            </a:pPr>
            <a:endParaRPr lang="el-GR" i="1"/>
          </a:p>
          <a:p>
            <a:pPr eaLnBrk="1" hangingPunct="1">
              <a:buFontTx/>
              <a:buChar char="•"/>
            </a:pPr>
            <a:r>
              <a:rPr lang="en-US" i="1"/>
              <a:t> </a:t>
            </a:r>
            <a:r>
              <a:rPr lang="el-GR" i="1"/>
              <a:t> Η Ελλάδα συνεργάζεται με άλλα Ευρωπαϊκά Κράτη και το Συμβούλιο της Ευρώπης καθώς και με Διεθνείς οργανισμούς για την αντιμετώπιση σχετικών θεμάτων.</a:t>
            </a:r>
            <a:endParaRPr lang="en-US" i="1"/>
          </a:p>
          <a:p>
            <a:pPr eaLnBrk="1" hangingPunct="1">
              <a:buFontTx/>
              <a:buChar char="•"/>
            </a:pPr>
            <a:endParaRPr lang="el-GR" i="1"/>
          </a:p>
          <a:p>
            <a:pPr eaLnBrk="1" hangingPunct="1">
              <a:buFontTx/>
              <a:buChar char="•"/>
            </a:pPr>
            <a:r>
              <a:rPr lang="en-US" i="1"/>
              <a:t>  </a:t>
            </a:r>
            <a:r>
              <a:rPr lang="el-GR" i="1"/>
              <a:t>Έχει  θεσπιστεί  η Αρχή Διασφάλισης Απορρήτων των Επικοινωνιών   η οποία ασχολείται με την άρση του απορρήτου των επικοινωνιών αλλά και τη διασφάλισή του όταν αυτό απαιτείται.</a:t>
            </a:r>
            <a:endParaRPr lang="en-US" i="1"/>
          </a:p>
          <a:p>
            <a:pPr eaLnBrk="1" hangingPunct="1">
              <a:buFontTx/>
              <a:buChar char="•"/>
            </a:pPr>
            <a:endParaRPr lang="el-GR" i="1"/>
          </a:p>
          <a:p>
            <a:pPr eaLnBrk="1" hangingPunct="1">
              <a:buFontTx/>
              <a:buChar char="•"/>
            </a:pPr>
            <a:r>
              <a:rPr lang="el-GR" i="1"/>
              <a:t> Το Κυβερνοέγκλημα  είναι γρήγορο, πολλές φορές δεν το αντιλαμβάνεται το θύμα ενώ τα ίχνη του είναι ψηφιακά. Για την τέλεσή του απαιτούνται εξειδικευμένες γνώσεις.</a:t>
            </a:r>
          </a:p>
          <a:p>
            <a:endParaRPr lang="el-GR" i="1"/>
          </a:p>
        </p:txBody>
      </p:sp>
    </p:spTree>
    <p:extLst>
      <p:ext uri="{BB962C8B-B14F-4D97-AF65-F5344CB8AC3E}">
        <p14:creationId xmlns:p14="http://schemas.microsoft.com/office/powerpoint/2010/main" xmlns="" val="3999896491"/>
      </p:ext>
    </p:extLst>
  </p:cSld>
  <p:clrMapOvr>
    <a:masterClrMapping/>
  </p:clrMapOvr>
  <p:transition>
    <p:split orient="vert" dir="in"/>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checkerboard(across)">
                                      <p:cBhvr>
                                        <p:cTn id="7" dur="500"/>
                                        <p:tgtEl>
                                          <p:spTgt spid="235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23557">
                                            <p:txEl>
                                              <p:pRg st="0" end="0"/>
                                            </p:txEl>
                                          </p:spTgt>
                                        </p:tgtEl>
                                        <p:attrNameLst>
                                          <p:attrName>style.visibility</p:attrName>
                                        </p:attrNameLst>
                                      </p:cBhvr>
                                      <p:to>
                                        <p:strVal val="visible"/>
                                      </p:to>
                                    </p:set>
                                    <p:animEffect transition="in" filter="wipe(down)">
                                      <p:cBhvr>
                                        <p:cTn id="12" dur="580">
                                          <p:stCondLst>
                                            <p:cond delay="0"/>
                                          </p:stCondLst>
                                        </p:cTn>
                                        <p:tgtEl>
                                          <p:spTgt spid="23557">
                                            <p:txEl>
                                              <p:pRg st="0" end="0"/>
                                            </p:txEl>
                                          </p:spTgt>
                                        </p:tgtEl>
                                      </p:cBhvr>
                                    </p:animEffect>
                                    <p:anim calcmode="lin" valueType="num">
                                      <p:cBhvr>
                                        <p:cTn id="13" dur="1822" tmFilter="0,0; 0.14,0.36; 0.43,0.73; 0.71,0.91; 1.0,1.0">
                                          <p:stCondLst>
                                            <p:cond delay="0"/>
                                          </p:stCondLst>
                                        </p:cTn>
                                        <p:tgtEl>
                                          <p:spTgt spid="23557">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3557">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3557">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3557">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3557">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3557">
                                            <p:txEl>
                                              <p:pRg st="0" end="0"/>
                                            </p:txEl>
                                          </p:spTgt>
                                        </p:tgtEl>
                                      </p:cBhvr>
                                      <p:to x="100000" y="60000"/>
                                    </p:animScale>
                                    <p:animScale>
                                      <p:cBhvr>
                                        <p:cTn id="19" dur="166" decel="50000">
                                          <p:stCondLst>
                                            <p:cond delay="676"/>
                                          </p:stCondLst>
                                        </p:cTn>
                                        <p:tgtEl>
                                          <p:spTgt spid="23557">
                                            <p:txEl>
                                              <p:pRg st="0" end="0"/>
                                            </p:txEl>
                                          </p:spTgt>
                                        </p:tgtEl>
                                      </p:cBhvr>
                                      <p:to x="100000" y="100000"/>
                                    </p:animScale>
                                    <p:animScale>
                                      <p:cBhvr>
                                        <p:cTn id="20" dur="26">
                                          <p:stCondLst>
                                            <p:cond delay="1312"/>
                                          </p:stCondLst>
                                        </p:cTn>
                                        <p:tgtEl>
                                          <p:spTgt spid="23557">
                                            <p:txEl>
                                              <p:pRg st="0" end="0"/>
                                            </p:txEl>
                                          </p:spTgt>
                                        </p:tgtEl>
                                      </p:cBhvr>
                                      <p:to x="100000" y="80000"/>
                                    </p:animScale>
                                    <p:animScale>
                                      <p:cBhvr>
                                        <p:cTn id="21" dur="166" decel="50000">
                                          <p:stCondLst>
                                            <p:cond delay="1338"/>
                                          </p:stCondLst>
                                        </p:cTn>
                                        <p:tgtEl>
                                          <p:spTgt spid="23557">
                                            <p:txEl>
                                              <p:pRg st="0" end="0"/>
                                            </p:txEl>
                                          </p:spTgt>
                                        </p:tgtEl>
                                      </p:cBhvr>
                                      <p:to x="100000" y="100000"/>
                                    </p:animScale>
                                    <p:animScale>
                                      <p:cBhvr>
                                        <p:cTn id="22" dur="26">
                                          <p:stCondLst>
                                            <p:cond delay="1642"/>
                                          </p:stCondLst>
                                        </p:cTn>
                                        <p:tgtEl>
                                          <p:spTgt spid="23557">
                                            <p:txEl>
                                              <p:pRg st="0" end="0"/>
                                            </p:txEl>
                                          </p:spTgt>
                                        </p:tgtEl>
                                      </p:cBhvr>
                                      <p:to x="100000" y="90000"/>
                                    </p:animScale>
                                    <p:animScale>
                                      <p:cBhvr>
                                        <p:cTn id="23" dur="166" decel="50000">
                                          <p:stCondLst>
                                            <p:cond delay="1668"/>
                                          </p:stCondLst>
                                        </p:cTn>
                                        <p:tgtEl>
                                          <p:spTgt spid="23557">
                                            <p:txEl>
                                              <p:pRg st="0" end="0"/>
                                            </p:txEl>
                                          </p:spTgt>
                                        </p:tgtEl>
                                      </p:cBhvr>
                                      <p:to x="100000" y="100000"/>
                                    </p:animScale>
                                    <p:animScale>
                                      <p:cBhvr>
                                        <p:cTn id="24" dur="26">
                                          <p:stCondLst>
                                            <p:cond delay="1808"/>
                                          </p:stCondLst>
                                        </p:cTn>
                                        <p:tgtEl>
                                          <p:spTgt spid="23557">
                                            <p:txEl>
                                              <p:pRg st="0" end="0"/>
                                            </p:txEl>
                                          </p:spTgt>
                                        </p:tgtEl>
                                      </p:cBhvr>
                                      <p:to x="100000" y="95000"/>
                                    </p:animScale>
                                    <p:animScale>
                                      <p:cBhvr>
                                        <p:cTn id="25" dur="166" decel="50000">
                                          <p:stCondLst>
                                            <p:cond delay="1834"/>
                                          </p:stCondLst>
                                        </p:cTn>
                                        <p:tgtEl>
                                          <p:spTgt spid="23557">
                                            <p:txEl>
                                              <p:pRg st="0" end="0"/>
                                            </p:txEl>
                                          </p:spTgt>
                                        </p:tgtEl>
                                      </p:cBhvr>
                                      <p:to x="100000" y="100000"/>
                                    </p:animScale>
                                  </p:childTnLst>
                                </p:cTn>
                              </p:par>
                            </p:childTnLst>
                          </p:cTn>
                        </p:par>
                      </p:childTnLst>
                    </p:cTn>
                  </p:par>
                  <p:par>
                    <p:cTn id="26" fill="hold" nodeType="clickPar">
                      <p:stCondLst>
                        <p:cond delay="indefinite"/>
                      </p:stCondLst>
                      <p:childTnLst>
                        <p:par>
                          <p:cTn id="27" fill="hold" nodeType="withGroup">
                            <p:stCondLst>
                              <p:cond delay="0"/>
                            </p:stCondLst>
                            <p:childTnLst>
                              <p:par>
                                <p:cTn id="28" presetID="54" presetClass="entr" presetSubtype="0" accel="100000" fill="hold" nodeType="clickEffect">
                                  <p:stCondLst>
                                    <p:cond delay="0"/>
                                  </p:stCondLst>
                                  <p:childTnLst>
                                    <p:set>
                                      <p:cBhvr>
                                        <p:cTn id="29" dur="1" fill="hold">
                                          <p:stCondLst>
                                            <p:cond delay="0"/>
                                          </p:stCondLst>
                                        </p:cTn>
                                        <p:tgtEl>
                                          <p:spTgt spid="23557">
                                            <p:txEl>
                                              <p:pRg st="2" end="2"/>
                                            </p:txEl>
                                          </p:spTgt>
                                        </p:tgtEl>
                                        <p:attrNameLst>
                                          <p:attrName>style.visibility</p:attrName>
                                        </p:attrNameLst>
                                      </p:cBhvr>
                                      <p:to>
                                        <p:strVal val="visible"/>
                                      </p:to>
                                    </p:set>
                                    <p:anim calcmode="lin" valueType="num">
                                      <p:cBhvr>
                                        <p:cTn id="30" dur="500" fill="hold"/>
                                        <p:tgtEl>
                                          <p:spTgt spid="23557">
                                            <p:txEl>
                                              <p:pRg st="2" end="2"/>
                                            </p:txEl>
                                          </p:spTgt>
                                        </p:tgtEl>
                                        <p:attrNameLst>
                                          <p:attrName>ppt_w</p:attrName>
                                        </p:attrNameLst>
                                      </p:cBhvr>
                                      <p:tavLst>
                                        <p:tav tm="0">
                                          <p:val>
                                            <p:strVal val="#ppt_w*0.05"/>
                                          </p:val>
                                        </p:tav>
                                        <p:tav tm="100000">
                                          <p:val>
                                            <p:strVal val="#ppt_w"/>
                                          </p:val>
                                        </p:tav>
                                      </p:tavLst>
                                    </p:anim>
                                    <p:anim calcmode="lin" valueType="num">
                                      <p:cBhvr>
                                        <p:cTn id="31" dur="500" fill="hold"/>
                                        <p:tgtEl>
                                          <p:spTgt spid="23557">
                                            <p:txEl>
                                              <p:pRg st="2" end="2"/>
                                            </p:txEl>
                                          </p:spTgt>
                                        </p:tgtEl>
                                        <p:attrNameLst>
                                          <p:attrName>ppt_h</p:attrName>
                                        </p:attrNameLst>
                                      </p:cBhvr>
                                      <p:tavLst>
                                        <p:tav tm="0">
                                          <p:val>
                                            <p:strVal val="#ppt_h"/>
                                          </p:val>
                                        </p:tav>
                                        <p:tav tm="100000">
                                          <p:val>
                                            <p:strVal val="#ppt_h"/>
                                          </p:val>
                                        </p:tav>
                                      </p:tavLst>
                                    </p:anim>
                                    <p:anim calcmode="lin" valueType="num">
                                      <p:cBhvr>
                                        <p:cTn id="32" dur="500" fill="hold"/>
                                        <p:tgtEl>
                                          <p:spTgt spid="23557">
                                            <p:txEl>
                                              <p:pRg st="2" end="2"/>
                                            </p:txEl>
                                          </p:spTgt>
                                        </p:tgtEl>
                                        <p:attrNameLst>
                                          <p:attrName>ppt_x</p:attrName>
                                        </p:attrNameLst>
                                      </p:cBhvr>
                                      <p:tavLst>
                                        <p:tav tm="0">
                                          <p:val>
                                            <p:strVal val="#ppt_x-.2"/>
                                          </p:val>
                                        </p:tav>
                                        <p:tav tm="100000">
                                          <p:val>
                                            <p:strVal val="#ppt_x"/>
                                          </p:val>
                                        </p:tav>
                                      </p:tavLst>
                                    </p:anim>
                                    <p:anim calcmode="lin" valueType="num">
                                      <p:cBhvr>
                                        <p:cTn id="33" dur="500" fill="hold"/>
                                        <p:tgtEl>
                                          <p:spTgt spid="23557">
                                            <p:txEl>
                                              <p:pRg st="2" end="2"/>
                                            </p:txEl>
                                          </p:spTgt>
                                        </p:tgtEl>
                                        <p:attrNameLst>
                                          <p:attrName>ppt_y</p:attrName>
                                        </p:attrNameLst>
                                      </p:cBhvr>
                                      <p:tavLst>
                                        <p:tav tm="0">
                                          <p:val>
                                            <p:strVal val="#ppt_y"/>
                                          </p:val>
                                        </p:tav>
                                        <p:tav tm="100000">
                                          <p:val>
                                            <p:strVal val="#ppt_y"/>
                                          </p:val>
                                        </p:tav>
                                      </p:tavLst>
                                    </p:anim>
                                    <p:animEffect transition="in" filter="fade">
                                      <p:cBhvr>
                                        <p:cTn id="34" dur="500"/>
                                        <p:tgtEl>
                                          <p:spTgt spid="23557">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5" presetClass="entr" presetSubtype="0" fill="hold" nodeType="clickEffect">
                                  <p:stCondLst>
                                    <p:cond delay="0"/>
                                  </p:stCondLst>
                                  <p:childTnLst>
                                    <p:set>
                                      <p:cBhvr>
                                        <p:cTn id="38" dur="1" fill="hold">
                                          <p:stCondLst>
                                            <p:cond delay="0"/>
                                          </p:stCondLst>
                                        </p:cTn>
                                        <p:tgtEl>
                                          <p:spTgt spid="23557">
                                            <p:txEl>
                                              <p:pRg st="4" end="4"/>
                                            </p:txEl>
                                          </p:spTgt>
                                        </p:tgtEl>
                                        <p:attrNameLst>
                                          <p:attrName>style.visibility</p:attrName>
                                        </p:attrNameLst>
                                      </p:cBhvr>
                                      <p:to>
                                        <p:strVal val="visible"/>
                                      </p:to>
                                    </p:set>
                                    <p:anim calcmode="lin" valueType="num">
                                      <p:cBhvr>
                                        <p:cTn id="39" dur="500" decel="50000" fill="hold">
                                          <p:stCondLst>
                                            <p:cond delay="0"/>
                                          </p:stCondLst>
                                        </p:cTn>
                                        <p:tgtEl>
                                          <p:spTgt spid="23557">
                                            <p:txEl>
                                              <p:pRg st="4" end="4"/>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23557">
                                            <p:txEl>
                                              <p:pRg st="4" end="4"/>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23557">
                                            <p:txEl>
                                              <p:pRg st="4" end="4"/>
                                            </p:txEl>
                                          </p:spTgt>
                                        </p:tgtEl>
                                        <p:attrNameLst>
                                          <p:attrName>ppt_w</p:attrName>
                                        </p:attrNameLst>
                                      </p:cBhvr>
                                      <p:tavLst>
                                        <p:tav tm="0">
                                          <p:val>
                                            <p:strVal val="#ppt_w*.05"/>
                                          </p:val>
                                        </p:tav>
                                        <p:tav tm="100000">
                                          <p:val>
                                            <p:strVal val="#ppt_w"/>
                                          </p:val>
                                        </p:tav>
                                      </p:tavLst>
                                    </p:anim>
                                    <p:anim calcmode="lin" valueType="num">
                                      <p:cBhvr>
                                        <p:cTn id="42" dur="1000" fill="hold"/>
                                        <p:tgtEl>
                                          <p:spTgt spid="23557">
                                            <p:txEl>
                                              <p:pRg st="4" end="4"/>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23557">
                                            <p:txEl>
                                              <p:pRg st="4" end="4"/>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23557">
                                            <p:txEl>
                                              <p:pRg st="4" end="4"/>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23557">
                                            <p:txEl>
                                              <p:pRg st="4" end="4"/>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23557">
                                            <p:txEl>
                                              <p:pRg st="4" end="4"/>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4" presetClass="entr" presetSubtype="0" fill="hold" nodeType="clickEffect">
                                  <p:stCondLst>
                                    <p:cond delay="0"/>
                                  </p:stCondLst>
                                  <p:childTnLst>
                                    <p:set>
                                      <p:cBhvr>
                                        <p:cTn id="50" dur="1" fill="hold">
                                          <p:stCondLst>
                                            <p:cond delay="0"/>
                                          </p:stCondLst>
                                        </p:cTn>
                                        <p:tgtEl>
                                          <p:spTgt spid="23557">
                                            <p:txEl>
                                              <p:pRg st="6" end="6"/>
                                            </p:txEl>
                                          </p:spTgt>
                                        </p:tgtEl>
                                        <p:attrNameLst>
                                          <p:attrName>style.visibility</p:attrName>
                                        </p:attrNameLst>
                                      </p:cBhvr>
                                      <p:to>
                                        <p:strVal val="visible"/>
                                      </p:to>
                                    </p:set>
                                    <p:anim from="(-#ppt_w/2)" to="(#ppt_x)" calcmode="lin" valueType="num">
                                      <p:cBhvr>
                                        <p:cTn id="51" dur="600" fill="hold">
                                          <p:stCondLst>
                                            <p:cond delay="0"/>
                                          </p:stCondLst>
                                        </p:cTn>
                                        <p:tgtEl>
                                          <p:spTgt spid="23557">
                                            <p:txEl>
                                              <p:pRg st="6" end="6"/>
                                            </p:txEl>
                                          </p:spTgt>
                                        </p:tgtEl>
                                        <p:attrNameLst>
                                          <p:attrName>ppt_x</p:attrName>
                                        </p:attrNameLst>
                                      </p:cBhvr>
                                    </p:anim>
                                    <p:anim from="0" to="-1.0" calcmode="lin" valueType="num">
                                      <p:cBhvr>
                                        <p:cTn id="52" dur="200" decel="50000" autoRev="1" fill="hold">
                                          <p:stCondLst>
                                            <p:cond delay="600"/>
                                          </p:stCondLst>
                                        </p:cTn>
                                        <p:tgtEl>
                                          <p:spTgt spid="23557">
                                            <p:txEl>
                                              <p:pRg st="6" end="6"/>
                                            </p:txEl>
                                          </p:spTgt>
                                        </p:tgtEl>
                                        <p:attrNameLst>
                                          <p:attrName>xshear</p:attrName>
                                        </p:attrNameLst>
                                      </p:cBhvr>
                                    </p:anim>
                                    <p:animScale>
                                      <p:cBhvr>
                                        <p:cTn id="53" dur="200" decel="100000" autoRev="1" fill="hold">
                                          <p:stCondLst>
                                            <p:cond delay="600"/>
                                          </p:stCondLst>
                                        </p:cTn>
                                        <p:tgtEl>
                                          <p:spTgt spid="23557">
                                            <p:txEl>
                                              <p:pRg st="6" end="6"/>
                                            </p:txEl>
                                          </p:spTgt>
                                        </p:tgtEl>
                                      </p:cBhvr>
                                      <p:from x="100000" y="100000"/>
                                      <p:to x="80000" y="100000"/>
                                    </p:animScale>
                                    <p:anim by="(#ppt_h/3+#ppt_w*0.1)" calcmode="lin" valueType="num">
                                      <p:cBhvr additive="sum">
                                        <p:cTn id="54" dur="200" decel="100000" autoRev="1" fill="hold">
                                          <p:stCondLst>
                                            <p:cond delay="600"/>
                                          </p:stCondLst>
                                        </p:cTn>
                                        <p:tgtEl>
                                          <p:spTgt spid="23557">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2268538" y="765175"/>
            <a:ext cx="4430712" cy="366713"/>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lgn="ctr"/>
            <a:r>
              <a:rPr lang="el-GR">
                <a:latin typeface="Tahoma" charset="0"/>
              </a:rPr>
              <a:t>ΠΑΙΔΟΦΙΛΙΑ – ΠΑΙΔΙΚΗ ΠΟΡΝΟΓΡΑΦΙΑ</a:t>
            </a:r>
          </a:p>
        </p:txBody>
      </p:sp>
      <p:sp>
        <p:nvSpPr>
          <p:cNvPr id="24581" name="Rectangle 5"/>
          <p:cNvSpPr>
            <a:spLocks noChangeArrowheads="1"/>
          </p:cNvSpPr>
          <p:nvPr/>
        </p:nvSpPr>
        <p:spPr bwMode="auto">
          <a:xfrm>
            <a:off x="468313" y="2147888"/>
            <a:ext cx="7991475" cy="3113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eaLnBrk="1" hangingPunct="1">
              <a:buFontTx/>
              <a:buChar char="•"/>
            </a:pPr>
            <a:r>
              <a:rPr lang="el-GR" i="1"/>
              <a:t> </a:t>
            </a:r>
            <a:r>
              <a:rPr lang="en-US" i="1"/>
              <a:t> </a:t>
            </a:r>
            <a:r>
              <a:rPr lang="el-GR" i="1"/>
              <a:t>Οι παιδόφιλοι είναι άτομα που δεν διστάζουν να εκμεταλλευτούν τη θέση τους αλλά και τη σχέση τους (συγγενείς, διευθυντές  κ.λ.π. ) για να ικανοποιήσουν το πάθος τους.</a:t>
            </a:r>
            <a:endParaRPr lang="en-US" i="1"/>
          </a:p>
          <a:p>
            <a:pPr eaLnBrk="1" hangingPunct="1">
              <a:buFontTx/>
              <a:buChar char="•"/>
            </a:pPr>
            <a:endParaRPr lang="el-GR" i="1"/>
          </a:p>
          <a:p>
            <a:pPr eaLnBrk="1" hangingPunct="1">
              <a:buFontTx/>
              <a:buChar char="•"/>
            </a:pPr>
            <a:r>
              <a:rPr lang="el-GR" i="1"/>
              <a:t> </a:t>
            </a:r>
            <a:r>
              <a:rPr lang="en-US" i="1"/>
              <a:t> </a:t>
            </a:r>
            <a:r>
              <a:rPr lang="el-GR" i="1"/>
              <a:t>Οι δράστες έχουν ηλικία από   15 – 72  ετών,  ενώ τα θύματά τους από 2 μηνών!!</a:t>
            </a:r>
            <a:endParaRPr lang="en-US" i="1"/>
          </a:p>
          <a:p>
            <a:pPr eaLnBrk="1" hangingPunct="1"/>
            <a:endParaRPr lang="el-GR" i="1"/>
          </a:p>
          <a:p>
            <a:pPr eaLnBrk="1" hangingPunct="1">
              <a:buFontTx/>
              <a:buChar char="•"/>
            </a:pPr>
            <a:r>
              <a:rPr lang="en-US" i="1"/>
              <a:t> </a:t>
            </a:r>
            <a:r>
              <a:rPr lang="el-GR" i="1"/>
              <a:t>Παιδική Πορνογραφία είναι η με οποιαδήποτε τρόπο απεικόνιση ενός παιδιού που συμμετέχει σε πραγματικές ή εικονικές σεξουαλικές δραστηριότητες με κίνητρο την ικανοποίηση σεξουαλικών σκοπών αλλά και το οικονομικό όφελος.</a:t>
            </a:r>
          </a:p>
        </p:txBody>
      </p:sp>
    </p:spTree>
    <p:extLst>
      <p:ext uri="{BB962C8B-B14F-4D97-AF65-F5344CB8AC3E}">
        <p14:creationId xmlns:p14="http://schemas.microsoft.com/office/powerpoint/2010/main" xmlns="" val="426834269"/>
      </p:ext>
    </p:extLst>
  </p:cSld>
  <p:clrMapOvr>
    <a:masterClrMapping/>
  </p:clrMapOvr>
  <p:transition>
    <p:pull dir="ld"/>
    <p:sndAc>
      <p:stSnd>
        <p:snd r:embed="rId2"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checkerboard(across)">
                                      <p:cBhvr>
                                        <p:cTn id="7" dur="500"/>
                                        <p:tgtEl>
                                          <p:spTgt spid="245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nodeType="clickEffect">
                                  <p:stCondLst>
                                    <p:cond delay="0"/>
                                  </p:stCondLst>
                                  <p:childTnLst>
                                    <p:set>
                                      <p:cBhvr>
                                        <p:cTn id="11" dur="1" fill="hold">
                                          <p:stCondLst>
                                            <p:cond delay="0"/>
                                          </p:stCondLst>
                                        </p:cTn>
                                        <p:tgtEl>
                                          <p:spTgt spid="24581">
                                            <p:txEl>
                                              <p:pRg st="0" end="0"/>
                                            </p:txEl>
                                          </p:spTgt>
                                        </p:tgtEl>
                                        <p:attrNameLst>
                                          <p:attrName>style.visibility</p:attrName>
                                        </p:attrNameLst>
                                      </p:cBhvr>
                                      <p:to>
                                        <p:strVal val="visible"/>
                                      </p:to>
                                    </p:set>
                                    <p:animEffect transition="in" filter="fade">
                                      <p:cBhvr>
                                        <p:cTn id="12" dur="2000"/>
                                        <p:tgtEl>
                                          <p:spTgt spid="24581">
                                            <p:txEl>
                                              <p:pRg st="0" end="0"/>
                                            </p:txEl>
                                          </p:spTgt>
                                        </p:tgtEl>
                                      </p:cBhvr>
                                    </p:animEffect>
                                    <p:anim calcmode="lin" valueType="num">
                                      <p:cBhvr>
                                        <p:cTn id="13" dur="2000" fill="hold"/>
                                        <p:tgtEl>
                                          <p:spTgt spid="24581">
                                            <p:txEl>
                                              <p:pRg st="0" end="0"/>
                                            </p:txEl>
                                          </p:spTgt>
                                        </p:tgtEl>
                                        <p:attrNameLst>
                                          <p:attrName>style.rotation</p:attrName>
                                        </p:attrNameLst>
                                      </p:cBhvr>
                                      <p:tavLst>
                                        <p:tav tm="0">
                                          <p:val>
                                            <p:fltVal val="720"/>
                                          </p:val>
                                        </p:tav>
                                        <p:tav tm="100000">
                                          <p:val>
                                            <p:fltVal val="0"/>
                                          </p:val>
                                        </p:tav>
                                      </p:tavLst>
                                    </p:anim>
                                    <p:anim calcmode="lin" valueType="num">
                                      <p:cBhvr>
                                        <p:cTn id="14" dur="2000" fill="hold"/>
                                        <p:tgtEl>
                                          <p:spTgt spid="24581">
                                            <p:txEl>
                                              <p:pRg st="0" end="0"/>
                                            </p:txEl>
                                          </p:spTgt>
                                        </p:tgtEl>
                                        <p:attrNameLst>
                                          <p:attrName>ppt_h</p:attrName>
                                        </p:attrNameLst>
                                      </p:cBhvr>
                                      <p:tavLst>
                                        <p:tav tm="0">
                                          <p:val>
                                            <p:fltVal val="0"/>
                                          </p:val>
                                        </p:tav>
                                        <p:tav tm="100000">
                                          <p:val>
                                            <p:strVal val="#ppt_h"/>
                                          </p:val>
                                        </p:tav>
                                      </p:tavLst>
                                    </p:anim>
                                    <p:anim calcmode="lin" valueType="num">
                                      <p:cBhvr>
                                        <p:cTn id="15" dur="2000" fill="hold"/>
                                        <p:tgtEl>
                                          <p:spTgt spid="24581">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50" presetClass="entr" presetSubtype="0" decel="100000" fill="hold" nodeType="clickEffect">
                                  <p:stCondLst>
                                    <p:cond delay="0"/>
                                  </p:stCondLst>
                                  <p:childTnLst>
                                    <p:set>
                                      <p:cBhvr>
                                        <p:cTn id="19" dur="1" fill="hold">
                                          <p:stCondLst>
                                            <p:cond delay="0"/>
                                          </p:stCondLst>
                                        </p:cTn>
                                        <p:tgtEl>
                                          <p:spTgt spid="24581">
                                            <p:txEl>
                                              <p:pRg st="2" end="2"/>
                                            </p:txEl>
                                          </p:spTgt>
                                        </p:tgtEl>
                                        <p:attrNameLst>
                                          <p:attrName>style.visibility</p:attrName>
                                        </p:attrNameLst>
                                      </p:cBhvr>
                                      <p:to>
                                        <p:strVal val="visible"/>
                                      </p:to>
                                    </p:set>
                                    <p:anim calcmode="lin" valueType="num">
                                      <p:cBhvr>
                                        <p:cTn id="20" dur="1000" fill="hold"/>
                                        <p:tgtEl>
                                          <p:spTgt spid="24581">
                                            <p:txEl>
                                              <p:pRg st="2" end="2"/>
                                            </p:txEl>
                                          </p:spTgt>
                                        </p:tgtEl>
                                        <p:attrNameLst>
                                          <p:attrName>ppt_w</p:attrName>
                                        </p:attrNameLst>
                                      </p:cBhvr>
                                      <p:tavLst>
                                        <p:tav tm="0">
                                          <p:val>
                                            <p:strVal val="#ppt_w+.3"/>
                                          </p:val>
                                        </p:tav>
                                        <p:tav tm="100000">
                                          <p:val>
                                            <p:strVal val="#ppt_w"/>
                                          </p:val>
                                        </p:tav>
                                      </p:tavLst>
                                    </p:anim>
                                    <p:anim calcmode="lin" valueType="num">
                                      <p:cBhvr>
                                        <p:cTn id="21" dur="1000" fill="hold"/>
                                        <p:tgtEl>
                                          <p:spTgt spid="24581">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2458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3" presetClass="entr" presetSubtype="0" fill="hold" nodeType="clickEffect">
                                  <p:stCondLst>
                                    <p:cond delay="0"/>
                                  </p:stCondLst>
                                  <p:childTnLst>
                                    <p:set>
                                      <p:cBhvr>
                                        <p:cTn id="26" dur="1" fill="hold">
                                          <p:stCondLst>
                                            <p:cond delay="0"/>
                                          </p:stCondLst>
                                        </p:cTn>
                                        <p:tgtEl>
                                          <p:spTgt spid="24581">
                                            <p:txEl>
                                              <p:pRg st="4" end="4"/>
                                            </p:txEl>
                                          </p:spTgt>
                                        </p:tgtEl>
                                        <p:attrNameLst>
                                          <p:attrName>style.visibility</p:attrName>
                                        </p:attrNameLst>
                                      </p:cBhvr>
                                      <p:to>
                                        <p:strVal val="visible"/>
                                      </p:to>
                                    </p:set>
                                    <p:animEffect transition="in" filter="fade">
                                      <p:cBhvr>
                                        <p:cTn id="27" dur="100"/>
                                        <p:tgtEl>
                                          <p:spTgt spid="24581">
                                            <p:txEl>
                                              <p:pRg st="4" end="4"/>
                                            </p:txEl>
                                          </p:spTgt>
                                        </p:tgtEl>
                                      </p:cBhvr>
                                    </p:animEffect>
                                    <p:anim calcmode="lin" valueType="num">
                                      <p:cBhvr>
                                        <p:cTn id="28" dur="400" fill="hold"/>
                                        <p:tgtEl>
                                          <p:spTgt spid="24581">
                                            <p:txEl>
                                              <p:pRg st="4" end="4"/>
                                            </p:txEl>
                                          </p:spTgt>
                                        </p:tgtEl>
                                        <p:attrNameLst>
                                          <p:attrName>ppt_x</p:attrName>
                                        </p:attrNameLst>
                                      </p:cBhvr>
                                      <p:tavLst>
                                        <p:tav tm="0">
                                          <p:val>
                                            <p:strVal val="#ppt_x"/>
                                          </p:val>
                                        </p:tav>
                                        <p:tav tm="100000">
                                          <p:val>
                                            <p:strVal val="#ppt_x"/>
                                          </p:val>
                                        </p:tav>
                                      </p:tavLst>
                                    </p:anim>
                                    <p:anim calcmode="lin" valueType="num">
                                      <p:cBhvr>
                                        <p:cTn id="29" dur="400" fill="hold"/>
                                        <p:tgtEl>
                                          <p:spTgt spid="24581">
                                            <p:txEl>
                                              <p:pRg st="4" end="4"/>
                                            </p:txEl>
                                          </p:spTgt>
                                        </p:tgtEl>
                                        <p:attrNameLst>
                                          <p:attrName>ppt_y</p:attrName>
                                        </p:attrNameLst>
                                      </p:cBhvr>
                                      <p:tavLst>
                                        <p:tav tm="0">
                                          <p:val>
                                            <p:strVal val="#ppt_y+0.31"/>
                                          </p:val>
                                        </p:tav>
                                        <p:tav tm="100000">
                                          <p:val>
                                            <p:strVal val="#ppt_y+0.31"/>
                                          </p:val>
                                        </p:tav>
                                      </p:tavLst>
                                    </p:anim>
                                    <p:anim calcmode="lin" valueType="num">
                                      <p:cBhvr>
                                        <p:cTn id="30" dur="600" decel="50000" fill="hold">
                                          <p:stCondLst>
                                            <p:cond delay="400"/>
                                          </p:stCondLst>
                                        </p:cTn>
                                        <p:tgtEl>
                                          <p:spTgt spid="24581">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1" dur="600" decel="50000" fill="hold">
                                          <p:stCondLst>
                                            <p:cond delay="400"/>
                                          </p:stCondLst>
                                        </p:cTn>
                                        <p:tgtEl>
                                          <p:spTgt spid="24581">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3276600" y="404813"/>
            <a:ext cx="1941513" cy="366712"/>
          </a:xfrm>
          <a:prstGeom prst="rect">
            <a:avLst/>
          </a:prstGeom>
          <a:solidFill>
            <a:srgbClr val="37CA1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lgn="ctr"/>
            <a:r>
              <a:rPr lang="el-GR">
                <a:latin typeface="Tahoma" charset="0"/>
              </a:rPr>
              <a:t>ΠΛΑΣΤΟΓΡΑΦΙΑ</a:t>
            </a:r>
          </a:p>
        </p:txBody>
      </p:sp>
      <p:sp>
        <p:nvSpPr>
          <p:cNvPr id="25606" name="Rectangle 6"/>
          <p:cNvSpPr>
            <a:spLocks noChangeArrowheads="1"/>
          </p:cNvSpPr>
          <p:nvPr/>
        </p:nvSpPr>
        <p:spPr bwMode="auto">
          <a:xfrm>
            <a:off x="684213" y="2160588"/>
            <a:ext cx="7848600" cy="2563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eaLnBrk="1" hangingPunct="1">
              <a:buFontTx/>
              <a:buChar char="•"/>
            </a:pPr>
            <a:r>
              <a:rPr lang="en-US" i="1"/>
              <a:t> </a:t>
            </a:r>
            <a:r>
              <a:rPr lang="el-GR" i="1"/>
              <a:t> Πλαστογραφία υπάρχει όταν κάποιος καταρτίζει εξ αρχής πλαστό έγγραφο ή νοθεύει ένα γνήσιο με σκοπό να παραπλανήσει με τη χρήση του, που μπορεί να έχει συνέπειες.</a:t>
            </a:r>
            <a:endParaRPr lang="en-US" i="1"/>
          </a:p>
          <a:p>
            <a:pPr eaLnBrk="1" hangingPunct="1"/>
            <a:endParaRPr lang="el-GR" i="1"/>
          </a:p>
          <a:p>
            <a:pPr eaLnBrk="1" hangingPunct="1">
              <a:buFontTx/>
              <a:buChar char="•"/>
            </a:pPr>
            <a:r>
              <a:rPr lang="en-US" i="1"/>
              <a:t>  </a:t>
            </a:r>
            <a:r>
              <a:rPr lang="el-GR" i="1"/>
              <a:t>Πλαστογραφία έργων τέχνης πραγματοποιείται όταν δημιουργούνται αντίγραφα έργων πιστά στα πρότυπα.</a:t>
            </a:r>
            <a:endParaRPr lang="en-US" i="1"/>
          </a:p>
          <a:p>
            <a:pPr eaLnBrk="1" hangingPunct="1"/>
            <a:endParaRPr lang="el-GR" i="1"/>
          </a:p>
          <a:p>
            <a:pPr eaLnBrk="1" hangingPunct="1">
              <a:buFontTx/>
              <a:buChar char="•"/>
            </a:pPr>
            <a:r>
              <a:rPr lang="en-US" i="1"/>
              <a:t>  </a:t>
            </a:r>
            <a:r>
              <a:rPr lang="el-GR" i="1"/>
              <a:t>Σήμερα η πλαστογραφία έργων τέχνης έχει εξελιχθεί τόσο που πολλές φορές οι ίδιοι οι ζωγράφοι δεν μπορούν να αντιληφθούν το πλαστό έργο.</a:t>
            </a:r>
          </a:p>
        </p:txBody>
      </p:sp>
    </p:spTree>
    <p:extLst>
      <p:ext uri="{BB962C8B-B14F-4D97-AF65-F5344CB8AC3E}">
        <p14:creationId xmlns:p14="http://schemas.microsoft.com/office/powerpoint/2010/main" xmlns="" val="4009380441"/>
      </p:ext>
    </p:extLst>
  </p:cSld>
  <p:clrMapOvr>
    <a:masterClrMapping/>
  </p:clrMapOvr>
  <p:transition spd="slow">
    <p:pull dir="lu"/>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checkerboard(across)">
                                      <p:cBhvr>
                                        <p:cTn id="7" dur="500"/>
                                        <p:tgtEl>
                                          <p:spTgt spid="256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25606">
                                            <p:txEl>
                                              <p:pRg st="0" end="0"/>
                                            </p:txEl>
                                          </p:spTgt>
                                        </p:tgtEl>
                                        <p:attrNameLst>
                                          <p:attrName>style.visibility</p:attrName>
                                        </p:attrNameLst>
                                      </p:cBhvr>
                                      <p:to>
                                        <p:strVal val="visible"/>
                                      </p:to>
                                    </p:set>
                                    <p:animEffect transition="in" filter="fade">
                                      <p:cBhvr>
                                        <p:cTn id="12" dur="1000"/>
                                        <p:tgtEl>
                                          <p:spTgt spid="25606">
                                            <p:txEl>
                                              <p:pRg st="0" end="0"/>
                                            </p:txEl>
                                          </p:spTgt>
                                        </p:tgtEl>
                                      </p:cBhvr>
                                    </p:animEffect>
                                    <p:anim calcmode="lin" valueType="num">
                                      <p:cBhvr>
                                        <p:cTn id="13" dur="1000" fill="hold"/>
                                        <p:tgtEl>
                                          <p:spTgt spid="2560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56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25606">
                                            <p:txEl>
                                              <p:pRg st="2" end="2"/>
                                            </p:txEl>
                                          </p:spTgt>
                                        </p:tgtEl>
                                        <p:attrNameLst>
                                          <p:attrName>style.visibility</p:attrName>
                                        </p:attrNameLst>
                                      </p:cBhvr>
                                      <p:to>
                                        <p:strVal val="visible"/>
                                      </p:to>
                                    </p:set>
                                    <p:animEffect transition="in" filter="fade">
                                      <p:cBhvr>
                                        <p:cTn id="19" dur="1000"/>
                                        <p:tgtEl>
                                          <p:spTgt spid="25606">
                                            <p:txEl>
                                              <p:pRg st="2" end="2"/>
                                            </p:txEl>
                                          </p:spTgt>
                                        </p:tgtEl>
                                      </p:cBhvr>
                                    </p:animEffect>
                                    <p:anim calcmode="lin" valueType="num">
                                      <p:cBhvr>
                                        <p:cTn id="20" dur="1000" fill="hold"/>
                                        <p:tgtEl>
                                          <p:spTgt spid="2560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560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9" presetClass="entr" presetSubtype="0" decel="100000" fill="hold" nodeType="clickEffect">
                                  <p:stCondLst>
                                    <p:cond delay="0"/>
                                  </p:stCondLst>
                                  <p:childTnLst>
                                    <p:set>
                                      <p:cBhvr>
                                        <p:cTn id="25" dur="1" fill="hold">
                                          <p:stCondLst>
                                            <p:cond delay="0"/>
                                          </p:stCondLst>
                                        </p:cTn>
                                        <p:tgtEl>
                                          <p:spTgt spid="25606">
                                            <p:txEl>
                                              <p:pRg st="4" end="4"/>
                                            </p:txEl>
                                          </p:spTgt>
                                        </p:tgtEl>
                                        <p:attrNameLst>
                                          <p:attrName>style.visibility</p:attrName>
                                        </p:attrNameLst>
                                      </p:cBhvr>
                                      <p:to>
                                        <p:strVal val="visible"/>
                                      </p:to>
                                    </p:set>
                                    <p:anim calcmode="lin" valueType="num">
                                      <p:cBhvr>
                                        <p:cTn id="26" dur="500" fill="hold"/>
                                        <p:tgtEl>
                                          <p:spTgt spid="25606">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25606">
                                            <p:txEl>
                                              <p:pRg st="4" end="4"/>
                                            </p:txEl>
                                          </p:spTgt>
                                        </p:tgtEl>
                                        <p:attrNameLst>
                                          <p:attrName>ppt_h</p:attrName>
                                        </p:attrNameLst>
                                      </p:cBhvr>
                                      <p:tavLst>
                                        <p:tav tm="0">
                                          <p:val>
                                            <p:fltVal val="0"/>
                                          </p:val>
                                        </p:tav>
                                        <p:tav tm="100000">
                                          <p:val>
                                            <p:strVal val="#ppt_h"/>
                                          </p:val>
                                        </p:tav>
                                      </p:tavLst>
                                    </p:anim>
                                    <p:anim calcmode="lin" valueType="num">
                                      <p:cBhvr>
                                        <p:cTn id="28" dur="500" fill="hold"/>
                                        <p:tgtEl>
                                          <p:spTgt spid="25606">
                                            <p:txEl>
                                              <p:pRg st="4" end="4"/>
                                            </p:txEl>
                                          </p:spTgt>
                                        </p:tgtEl>
                                        <p:attrNameLst>
                                          <p:attrName>style.rotation</p:attrName>
                                        </p:attrNameLst>
                                      </p:cBhvr>
                                      <p:tavLst>
                                        <p:tav tm="0">
                                          <p:val>
                                            <p:fltVal val="360"/>
                                          </p:val>
                                        </p:tav>
                                        <p:tav tm="100000">
                                          <p:val>
                                            <p:fltVal val="0"/>
                                          </p:val>
                                        </p:tav>
                                      </p:tavLst>
                                    </p:anim>
                                    <p:animEffect transition="in" filter="fade">
                                      <p:cBhvr>
                                        <p:cTn id="29" dur="500"/>
                                        <p:tgtEl>
                                          <p:spTgt spid="256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3419475" y="692150"/>
            <a:ext cx="1916113" cy="366713"/>
          </a:xfrm>
          <a:prstGeom prst="rect">
            <a:avLst/>
          </a:prstGeom>
          <a:solidFill>
            <a:schemeClr va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lgn="ctr"/>
            <a:r>
              <a:rPr lang="el-GR" b="1">
                <a:latin typeface="Tahoma" charset="0"/>
              </a:rPr>
              <a:t>ΦΟΡΟΔΙΑΦΥΓΗ</a:t>
            </a:r>
          </a:p>
        </p:txBody>
      </p:sp>
      <p:sp>
        <p:nvSpPr>
          <p:cNvPr id="28677" name="Rectangle 5"/>
          <p:cNvSpPr>
            <a:spLocks noChangeArrowheads="1"/>
          </p:cNvSpPr>
          <p:nvPr/>
        </p:nvSpPr>
        <p:spPr bwMode="auto">
          <a:xfrm>
            <a:off x="755650" y="2060575"/>
            <a:ext cx="7488238" cy="448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eaLnBrk="1" hangingPunct="1">
              <a:buFontTx/>
              <a:buChar char="•"/>
            </a:pPr>
            <a:r>
              <a:rPr lang="en-US" i="1"/>
              <a:t>  </a:t>
            </a:r>
            <a:r>
              <a:rPr lang="el-GR" i="1"/>
              <a:t>Φοροδιαφυγή είναι η απόκρυψη φορολογητέας  ύλης ενός φορολογούμενου φυσικού ή νομικού προσώπου από τις φορολογικές αρχές.</a:t>
            </a:r>
            <a:endParaRPr lang="en-US" i="1"/>
          </a:p>
          <a:p>
            <a:pPr eaLnBrk="1" hangingPunct="1">
              <a:buFontTx/>
              <a:buChar char="•"/>
            </a:pPr>
            <a:endParaRPr lang="el-GR" i="1"/>
          </a:p>
          <a:p>
            <a:pPr eaLnBrk="1" hangingPunct="1">
              <a:buFontTx/>
              <a:buChar char="•"/>
            </a:pPr>
            <a:r>
              <a:rPr lang="en-US" i="1"/>
              <a:t>  </a:t>
            </a:r>
            <a:r>
              <a:rPr lang="el-GR" i="1"/>
              <a:t> Η φοροδιαφυγή μπορεί να αφορά απόκρυψη εισοδήματος, εμφάνιση πλαστών δαπανών, δημιουργία πλαστών εταιρειών, κ.λ.π. </a:t>
            </a:r>
            <a:endParaRPr lang="en-US" i="1"/>
          </a:p>
          <a:p>
            <a:pPr eaLnBrk="1" hangingPunct="1"/>
            <a:endParaRPr lang="el-GR" i="1"/>
          </a:p>
          <a:p>
            <a:pPr eaLnBrk="1" hangingPunct="1">
              <a:buFontTx/>
              <a:buChar char="•"/>
            </a:pPr>
            <a:r>
              <a:rPr lang="en-US" i="1"/>
              <a:t>  </a:t>
            </a:r>
            <a:r>
              <a:rPr lang="el-GR" i="1"/>
              <a:t> Η φοροδιαφυγή αποτελεί σοβαρό αδίκημα και υπάρχουν βαριές κυρώσεις.</a:t>
            </a:r>
            <a:endParaRPr lang="en-US" i="1"/>
          </a:p>
          <a:p>
            <a:pPr eaLnBrk="1" hangingPunct="1">
              <a:buFontTx/>
              <a:buChar char="•"/>
            </a:pPr>
            <a:endParaRPr lang="el-GR" i="1"/>
          </a:p>
          <a:p>
            <a:pPr eaLnBrk="1" hangingPunct="1">
              <a:buFontTx/>
              <a:buChar char="•"/>
            </a:pPr>
            <a:r>
              <a:rPr lang="en-US" i="1"/>
              <a:t>  </a:t>
            </a:r>
            <a:r>
              <a:rPr lang="el-GR" i="1"/>
              <a:t> Στην Ελλάδα θεωρείται ότι η φοροδιαφυγή έχει συμβάλλει κατά πολύ στην οικονομική  κρίση που βιώνει η χώρα.</a:t>
            </a:r>
            <a:endParaRPr lang="en-US" i="1"/>
          </a:p>
          <a:p>
            <a:pPr eaLnBrk="1" hangingPunct="1"/>
            <a:endParaRPr lang="el-GR" i="1"/>
          </a:p>
          <a:p>
            <a:pPr eaLnBrk="1" hangingPunct="1">
              <a:buFontTx/>
              <a:buChar char="•"/>
            </a:pPr>
            <a:r>
              <a:rPr lang="en-US" i="1"/>
              <a:t>  </a:t>
            </a:r>
            <a:r>
              <a:rPr lang="el-GR" i="1"/>
              <a:t> Για την αντιμετώπιση των οικονομικών εγκλημάτων υπάρχει ειδικός ελεγκτικός κλάδος στου Υπουργείου Οικονομικών, το Σώμα Δίωξης Οικονομικού Εγκλήματος (ΣΔΟΕ).</a:t>
            </a:r>
          </a:p>
        </p:txBody>
      </p:sp>
    </p:spTree>
    <p:extLst>
      <p:ext uri="{BB962C8B-B14F-4D97-AF65-F5344CB8AC3E}">
        <p14:creationId xmlns:p14="http://schemas.microsoft.com/office/powerpoint/2010/main" xmlns="" val="1816673787"/>
      </p:ext>
    </p:extLst>
  </p:cSld>
  <p:clrMapOvr>
    <a:masterClrMapping/>
  </p:clrMapOvr>
  <p:transition spd="slow">
    <p:newsflash/>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fade">
                                      <p:cBhvr>
                                        <p:cTn id="7" dur="1000"/>
                                        <p:tgtEl>
                                          <p:spTgt spid="28676"/>
                                        </p:tgtEl>
                                      </p:cBhvr>
                                    </p:animEffect>
                                    <p:anim calcmode="lin" valueType="num">
                                      <p:cBhvr>
                                        <p:cTn id="8" dur="1000" fill="hold"/>
                                        <p:tgtEl>
                                          <p:spTgt spid="28676"/>
                                        </p:tgtEl>
                                        <p:attrNameLst>
                                          <p:attrName>ppt_x</p:attrName>
                                        </p:attrNameLst>
                                      </p:cBhvr>
                                      <p:tavLst>
                                        <p:tav tm="0">
                                          <p:val>
                                            <p:strVal val="#ppt_x"/>
                                          </p:val>
                                        </p:tav>
                                        <p:tav tm="100000">
                                          <p:val>
                                            <p:strVal val="#ppt_x"/>
                                          </p:val>
                                        </p:tav>
                                      </p:tavLst>
                                    </p:anim>
                                    <p:anim calcmode="lin" valueType="num">
                                      <p:cBhvr>
                                        <p:cTn id="9" dur="1000" fill="hold"/>
                                        <p:tgtEl>
                                          <p:spTgt spid="2867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3" presetClass="entr" presetSubtype="0" fill="hold" nodeType="clickEffect">
                                  <p:stCondLst>
                                    <p:cond delay="0"/>
                                  </p:stCondLst>
                                  <p:childTnLst>
                                    <p:set>
                                      <p:cBhvr>
                                        <p:cTn id="13" dur="1" fill="hold">
                                          <p:stCondLst>
                                            <p:cond delay="0"/>
                                          </p:stCondLst>
                                        </p:cTn>
                                        <p:tgtEl>
                                          <p:spTgt spid="28677">
                                            <p:txEl>
                                              <p:pRg st="0" end="0"/>
                                            </p:txEl>
                                          </p:spTgt>
                                        </p:tgtEl>
                                        <p:attrNameLst>
                                          <p:attrName>style.visibility</p:attrName>
                                        </p:attrNameLst>
                                      </p:cBhvr>
                                      <p:to>
                                        <p:strVal val="visible"/>
                                      </p:to>
                                    </p:set>
                                    <p:animEffect transition="in" filter="fade">
                                      <p:cBhvr>
                                        <p:cTn id="14" dur="100"/>
                                        <p:tgtEl>
                                          <p:spTgt spid="28677">
                                            <p:txEl>
                                              <p:pRg st="0" end="0"/>
                                            </p:txEl>
                                          </p:spTgt>
                                        </p:tgtEl>
                                      </p:cBhvr>
                                    </p:animEffect>
                                    <p:anim calcmode="lin" valueType="num">
                                      <p:cBhvr>
                                        <p:cTn id="15" dur="400" fill="hold"/>
                                        <p:tgtEl>
                                          <p:spTgt spid="28677">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28677">
                                            <p:txEl>
                                              <p:pRg st="0" end="0"/>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2867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2867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nodeType="clickEffect">
                                  <p:stCondLst>
                                    <p:cond delay="0"/>
                                  </p:stCondLst>
                                  <p:childTnLst>
                                    <p:set>
                                      <p:cBhvr>
                                        <p:cTn id="22" dur="1" fill="hold">
                                          <p:stCondLst>
                                            <p:cond delay="0"/>
                                          </p:stCondLst>
                                        </p:cTn>
                                        <p:tgtEl>
                                          <p:spTgt spid="28677">
                                            <p:txEl>
                                              <p:pRg st="2" end="2"/>
                                            </p:txEl>
                                          </p:spTgt>
                                        </p:tgtEl>
                                        <p:attrNameLst>
                                          <p:attrName>style.visibility</p:attrName>
                                        </p:attrNameLst>
                                      </p:cBhvr>
                                      <p:to>
                                        <p:strVal val="visible"/>
                                      </p:to>
                                    </p:set>
                                    <p:anim calcmode="lin" valueType="num">
                                      <p:cBhvr>
                                        <p:cTn id="23" dur="500" fill="hold"/>
                                        <p:tgtEl>
                                          <p:spTgt spid="2867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867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2" presetClass="entr" presetSubtype="0" fill="hold" nodeType="clickEffect">
                                  <p:stCondLst>
                                    <p:cond delay="0"/>
                                  </p:stCondLst>
                                  <p:childTnLst>
                                    <p:set>
                                      <p:cBhvr>
                                        <p:cTn id="28" dur="1" fill="hold">
                                          <p:stCondLst>
                                            <p:cond delay="0"/>
                                          </p:stCondLst>
                                        </p:cTn>
                                        <p:tgtEl>
                                          <p:spTgt spid="28677">
                                            <p:txEl>
                                              <p:pRg st="4" end="4"/>
                                            </p:txEl>
                                          </p:spTgt>
                                        </p:tgtEl>
                                        <p:attrNameLst>
                                          <p:attrName>style.visibility</p:attrName>
                                        </p:attrNameLst>
                                      </p:cBhvr>
                                      <p:to>
                                        <p:strVal val="visible"/>
                                      </p:to>
                                    </p:set>
                                    <p:animScale>
                                      <p:cBhvr>
                                        <p:cTn id="29" dur="1000" decel="50000" fill="hold">
                                          <p:stCondLst>
                                            <p:cond delay="0"/>
                                          </p:stCondLst>
                                        </p:cTn>
                                        <p:tgtEl>
                                          <p:spTgt spid="2867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28677">
                                            <p:txEl>
                                              <p:pRg st="4" end="4"/>
                                            </p:txEl>
                                          </p:spTgt>
                                        </p:tgtEl>
                                        <p:attrNameLst>
                                          <p:attrName>ppt_x</p:attrName>
                                          <p:attrName>ppt_y</p:attrName>
                                        </p:attrNameLst>
                                      </p:cBhvr>
                                    </p:animMotion>
                                    <p:animEffect transition="in" filter="fade">
                                      <p:cBhvr>
                                        <p:cTn id="31" dur="1000"/>
                                        <p:tgtEl>
                                          <p:spTgt spid="28677">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6" presetClass="entr" presetSubtype="0" fill="hold" nodeType="clickEffect">
                                  <p:stCondLst>
                                    <p:cond delay="0"/>
                                  </p:stCondLst>
                                  <p:childTnLst>
                                    <p:set>
                                      <p:cBhvr>
                                        <p:cTn id="35" dur="1" fill="hold">
                                          <p:stCondLst>
                                            <p:cond delay="0"/>
                                          </p:stCondLst>
                                        </p:cTn>
                                        <p:tgtEl>
                                          <p:spTgt spid="28677">
                                            <p:txEl>
                                              <p:pRg st="6" end="6"/>
                                            </p:txEl>
                                          </p:spTgt>
                                        </p:tgtEl>
                                        <p:attrNameLst>
                                          <p:attrName>style.visibility</p:attrName>
                                        </p:attrNameLst>
                                      </p:cBhvr>
                                      <p:to>
                                        <p:strVal val="visible"/>
                                      </p:to>
                                    </p:set>
                                    <p:animEffect transition="in" filter="wipe(down)">
                                      <p:cBhvr>
                                        <p:cTn id="36" dur="580">
                                          <p:stCondLst>
                                            <p:cond delay="0"/>
                                          </p:stCondLst>
                                        </p:cTn>
                                        <p:tgtEl>
                                          <p:spTgt spid="28677">
                                            <p:txEl>
                                              <p:pRg st="6" end="6"/>
                                            </p:txEl>
                                          </p:spTgt>
                                        </p:tgtEl>
                                      </p:cBhvr>
                                    </p:animEffect>
                                    <p:anim calcmode="lin" valueType="num">
                                      <p:cBhvr>
                                        <p:cTn id="37" dur="1822" tmFilter="0,0; 0.14,0.36; 0.43,0.73; 0.71,0.91; 1.0,1.0">
                                          <p:stCondLst>
                                            <p:cond delay="0"/>
                                          </p:stCondLst>
                                        </p:cTn>
                                        <p:tgtEl>
                                          <p:spTgt spid="28677">
                                            <p:txEl>
                                              <p:pRg st="6" end="6"/>
                                            </p:txEl>
                                          </p:spTgt>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28677">
                                            <p:txEl>
                                              <p:pRg st="6" end="6"/>
                                            </p:txEl>
                                          </p:spTgt>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28677">
                                            <p:txEl>
                                              <p:pRg st="6" end="6"/>
                                            </p:txEl>
                                          </p:spTgt>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28677">
                                            <p:txEl>
                                              <p:pRg st="6" end="6"/>
                                            </p:txEl>
                                          </p:spTgt>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28677">
                                            <p:txEl>
                                              <p:pRg st="6" end="6"/>
                                            </p:txEl>
                                          </p:spTgt>
                                        </p:tgtEl>
                                        <p:attrNameLst>
                                          <p:attrName>ppt_y</p:attrName>
                                        </p:attrNameLst>
                                      </p:cBhvr>
                                      <p:tavLst>
                                        <p:tav tm="0" fmla="#ppt_y-sin(pi*$)/81">
                                          <p:val>
                                            <p:fltVal val="0"/>
                                          </p:val>
                                        </p:tav>
                                        <p:tav tm="100000">
                                          <p:val>
                                            <p:fltVal val="1"/>
                                          </p:val>
                                        </p:tav>
                                      </p:tavLst>
                                    </p:anim>
                                    <p:animScale>
                                      <p:cBhvr>
                                        <p:cTn id="42" dur="26">
                                          <p:stCondLst>
                                            <p:cond delay="650"/>
                                          </p:stCondLst>
                                        </p:cTn>
                                        <p:tgtEl>
                                          <p:spTgt spid="28677">
                                            <p:txEl>
                                              <p:pRg st="6" end="6"/>
                                            </p:txEl>
                                          </p:spTgt>
                                        </p:tgtEl>
                                      </p:cBhvr>
                                      <p:to x="100000" y="60000"/>
                                    </p:animScale>
                                    <p:animScale>
                                      <p:cBhvr>
                                        <p:cTn id="43" dur="166" decel="50000">
                                          <p:stCondLst>
                                            <p:cond delay="676"/>
                                          </p:stCondLst>
                                        </p:cTn>
                                        <p:tgtEl>
                                          <p:spTgt spid="28677">
                                            <p:txEl>
                                              <p:pRg st="6" end="6"/>
                                            </p:txEl>
                                          </p:spTgt>
                                        </p:tgtEl>
                                      </p:cBhvr>
                                      <p:to x="100000" y="100000"/>
                                    </p:animScale>
                                    <p:animScale>
                                      <p:cBhvr>
                                        <p:cTn id="44" dur="26">
                                          <p:stCondLst>
                                            <p:cond delay="1312"/>
                                          </p:stCondLst>
                                        </p:cTn>
                                        <p:tgtEl>
                                          <p:spTgt spid="28677">
                                            <p:txEl>
                                              <p:pRg st="6" end="6"/>
                                            </p:txEl>
                                          </p:spTgt>
                                        </p:tgtEl>
                                      </p:cBhvr>
                                      <p:to x="100000" y="80000"/>
                                    </p:animScale>
                                    <p:animScale>
                                      <p:cBhvr>
                                        <p:cTn id="45" dur="166" decel="50000">
                                          <p:stCondLst>
                                            <p:cond delay="1338"/>
                                          </p:stCondLst>
                                        </p:cTn>
                                        <p:tgtEl>
                                          <p:spTgt spid="28677">
                                            <p:txEl>
                                              <p:pRg st="6" end="6"/>
                                            </p:txEl>
                                          </p:spTgt>
                                        </p:tgtEl>
                                      </p:cBhvr>
                                      <p:to x="100000" y="100000"/>
                                    </p:animScale>
                                    <p:animScale>
                                      <p:cBhvr>
                                        <p:cTn id="46" dur="26">
                                          <p:stCondLst>
                                            <p:cond delay="1642"/>
                                          </p:stCondLst>
                                        </p:cTn>
                                        <p:tgtEl>
                                          <p:spTgt spid="28677">
                                            <p:txEl>
                                              <p:pRg st="6" end="6"/>
                                            </p:txEl>
                                          </p:spTgt>
                                        </p:tgtEl>
                                      </p:cBhvr>
                                      <p:to x="100000" y="90000"/>
                                    </p:animScale>
                                    <p:animScale>
                                      <p:cBhvr>
                                        <p:cTn id="47" dur="166" decel="50000">
                                          <p:stCondLst>
                                            <p:cond delay="1668"/>
                                          </p:stCondLst>
                                        </p:cTn>
                                        <p:tgtEl>
                                          <p:spTgt spid="28677">
                                            <p:txEl>
                                              <p:pRg st="6" end="6"/>
                                            </p:txEl>
                                          </p:spTgt>
                                        </p:tgtEl>
                                      </p:cBhvr>
                                      <p:to x="100000" y="100000"/>
                                    </p:animScale>
                                    <p:animScale>
                                      <p:cBhvr>
                                        <p:cTn id="48" dur="26">
                                          <p:stCondLst>
                                            <p:cond delay="1808"/>
                                          </p:stCondLst>
                                        </p:cTn>
                                        <p:tgtEl>
                                          <p:spTgt spid="28677">
                                            <p:txEl>
                                              <p:pRg st="6" end="6"/>
                                            </p:txEl>
                                          </p:spTgt>
                                        </p:tgtEl>
                                      </p:cBhvr>
                                      <p:to x="100000" y="95000"/>
                                    </p:animScale>
                                    <p:animScale>
                                      <p:cBhvr>
                                        <p:cTn id="49" dur="166" decel="50000">
                                          <p:stCondLst>
                                            <p:cond delay="1834"/>
                                          </p:stCondLst>
                                        </p:cTn>
                                        <p:tgtEl>
                                          <p:spTgt spid="28677">
                                            <p:txEl>
                                              <p:pRg st="6" end="6"/>
                                            </p:txEl>
                                          </p:spTgt>
                                        </p:tgtEl>
                                      </p:cBhvr>
                                      <p:to x="100000" y="100000"/>
                                    </p:animScale>
                                  </p:childTnLst>
                                </p:cTn>
                              </p:par>
                            </p:childTnLst>
                          </p:cTn>
                        </p:par>
                      </p:childTnLst>
                    </p:cTn>
                  </p:par>
                  <p:par>
                    <p:cTn id="50" fill="hold" nodeType="clickPar">
                      <p:stCondLst>
                        <p:cond delay="indefinite"/>
                      </p:stCondLst>
                      <p:childTnLst>
                        <p:par>
                          <p:cTn id="51" fill="hold" nodeType="withGroup">
                            <p:stCondLst>
                              <p:cond delay="0"/>
                            </p:stCondLst>
                            <p:childTnLst>
                              <p:par>
                                <p:cTn id="52" presetID="34" presetClass="entr" presetSubtype="0" fill="hold" nodeType="clickEffect">
                                  <p:stCondLst>
                                    <p:cond delay="0"/>
                                  </p:stCondLst>
                                  <p:childTnLst>
                                    <p:set>
                                      <p:cBhvr>
                                        <p:cTn id="53" dur="1" fill="hold">
                                          <p:stCondLst>
                                            <p:cond delay="0"/>
                                          </p:stCondLst>
                                        </p:cTn>
                                        <p:tgtEl>
                                          <p:spTgt spid="28677">
                                            <p:txEl>
                                              <p:pRg st="8" end="8"/>
                                            </p:txEl>
                                          </p:spTgt>
                                        </p:tgtEl>
                                        <p:attrNameLst>
                                          <p:attrName>style.visibility</p:attrName>
                                        </p:attrNameLst>
                                      </p:cBhvr>
                                      <p:to>
                                        <p:strVal val="visible"/>
                                      </p:to>
                                    </p:set>
                                    <p:anim from="(-#ppt_w/2)" to="(#ppt_x)" calcmode="lin" valueType="num">
                                      <p:cBhvr>
                                        <p:cTn id="54" dur="600" fill="hold">
                                          <p:stCondLst>
                                            <p:cond delay="0"/>
                                          </p:stCondLst>
                                        </p:cTn>
                                        <p:tgtEl>
                                          <p:spTgt spid="28677">
                                            <p:txEl>
                                              <p:pRg st="8" end="8"/>
                                            </p:txEl>
                                          </p:spTgt>
                                        </p:tgtEl>
                                        <p:attrNameLst>
                                          <p:attrName>ppt_x</p:attrName>
                                        </p:attrNameLst>
                                      </p:cBhvr>
                                    </p:anim>
                                    <p:anim from="0" to="-1.0" calcmode="lin" valueType="num">
                                      <p:cBhvr>
                                        <p:cTn id="55" dur="200" decel="50000" autoRev="1" fill="hold">
                                          <p:stCondLst>
                                            <p:cond delay="600"/>
                                          </p:stCondLst>
                                        </p:cTn>
                                        <p:tgtEl>
                                          <p:spTgt spid="28677">
                                            <p:txEl>
                                              <p:pRg st="8" end="8"/>
                                            </p:txEl>
                                          </p:spTgt>
                                        </p:tgtEl>
                                        <p:attrNameLst>
                                          <p:attrName>xshear</p:attrName>
                                        </p:attrNameLst>
                                      </p:cBhvr>
                                    </p:anim>
                                    <p:animScale>
                                      <p:cBhvr>
                                        <p:cTn id="56" dur="200" decel="100000" autoRev="1" fill="hold">
                                          <p:stCondLst>
                                            <p:cond delay="600"/>
                                          </p:stCondLst>
                                        </p:cTn>
                                        <p:tgtEl>
                                          <p:spTgt spid="28677">
                                            <p:txEl>
                                              <p:pRg st="8" end="8"/>
                                            </p:txEl>
                                          </p:spTgt>
                                        </p:tgtEl>
                                      </p:cBhvr>
                                      <p:from x="100000" y="100000"/>
                                      <p:to x="80000" y="100000"/>
                                    </p:animScale>
                                    <p:anim by="(#ppt_h/3+#ppt_w*0.1)" calcmode="lin" valueType="num">
                                      <p:cBhvr additive="sum">
                                        <p:cTn id="57" dur="200" decel="100000" autoRev="1" fill="hold">
                                          <p:stCondLst>
                                            <p:cond delay="600"/>
                                          </p:stCondLst>
                                        </p:cTn>
                                        <p:tgtEl>
                                          <p:spTgt spid="28677">
                                            <p:txEl>
                                              <p:pRg st="8" end="8"/>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79388" y="2133600"/>
            <a:ext cx="8496300" cy="4391025"/>
          </a:xfrm>
        </p:spPr>
        <p:txBody>
          <a:bodyPr>
            <a:normAutofit/>
          </a:bodyPr>
          <a:lstStyle/>
          <a:p>
            <a:pPr fontAlgn="auto">
              <a:spcAft>
                <a:spcPts val="0"/>
              </a:spcAft>
              <a:buFont typeface="Wingdings 2"/>
              <a:buNone/>
              <a:defRPr/>
            </a:pPr>
            <a:r>
              <a:rPr lang="el-GR" smtClean="0"/>
              <a:t>ΕΓΚΛΗΜΑΤΑ ΚΑΤΑ ΤΟΥ ΑΝΘΡΩΠΟΥ </a:t>
            </a:r>
          </a:p>
          <a:p>
            <a:pPr fontAlgn="auto">
              <a:spcAft>
                <a:spcPts val="0"/>
              </a:spcAft>
              <a:buFont typeface="Wingdings 2"/>
              <a:buNone/>
              <a:defRPr/>
            </a:pPr>
            <a:r>
              <a:rPr lang="el-GR" smtClean="0"/>
              <a:t>ΕΡΓΆΣΤΗΚΑΝ ΟΙ:</a:t>
            </a:r>
          </a:p>
          <a:p>
            <a:pPr fontAlgn="auto">
              <a:spcAft>
                <a:spcPts val="0"/>
              </a:spcAft>
              <a:buFont typeface="Wingdings 2"/>
              <a:buNone/>
              <a:defRPr/>
            </a:pPr>
            <a:r>
              <a:rPr lang="el-GR" smtClean="0"/>
              <a:t>Τσιλίδης Δημήτρης </a:t>
            </a:r>
          </a:p>
          <a:p>
            <a:pPr fontAlgn="auto">
              <a:spcAft>
                <a:spcPts val="0"/>
              </a:spcAft>
              <a:buFont typeface="Wingdings 2"/>
              <a:buNone/>
              <a:defRPr/>
            </a:pPr>
            <a:r>
              <a:rPr lang="el-GR" smtClean="0"/>
              <a:t>Νικηφόρος Τσιαντούλας</a:t>
            </a:r>
          </a:p>
          <a:p>
            <a:pPr fontAlgn="auto">
              <a:spcAft>
                <a:spcPts val="0"/>
              </a:spcAft>
              <a:buFont typeface="Wingdings 2"/>
              <a:buNone/>
              <a:defRPr/>
            </a:pPr>
            <a:r>
              <a:rPr lang="el-GR" smtClean="0"/>
              <a:t>Μαρία Σιαπέρα</a:t>
            </a:r>
          </a:p>
          <a:p>
            <a:pPr fontAlgn="auto">
              <a:spcAft>
                <a:spcPts val="0"/>
              </a:spcAft>
              <a:buFont typeface="Wingdings 2"/>
              <a:buNone/>
              <a:defRPr/>
            </a:pPr>
            <a:r>
              <a:rPr lang="el-GR" smtClean="0"/>
              <a:t>Γεωργία Ρέβελου </a:t>
            </a:r>
          </a:p>
          <a:p>
            <a:pPr fontAlgn="auto">
              <a:spcAft>
                <a:spcPts val="0"/>
              </a:spcAft>
              <a:buFont typeface="Wingdings 2"/>
              <a:buNone/>
              <a:defRPr/>
            </a:pPr>
            <a:r>
              <a:rPr lang="el-GR" smtClean="0"/>
              <a:t>Μαρία Χρυσανθακοπούλου  </a:t>
            </a:r>
          </a:p>
        </p:txBody>
      </p:sp>
      <p:sp>
        <p:nvSpPr>
          <p:cNvPr id="2050" name="Rectangle 2"/>
          <p:cNvSpPr>
            <a:spLocks noGrp="1" noChangeArrowheads="1"/>
          </p:cNvSpPr>
          <p:nvPr>
            <p:ph type="ctrTitle"/>
          </p:nvPr>
        </p:nvSpPr>
        <p:spPr>
          <a:xfrm>
            <a:off x="827088" y="476250"/>
            <a:ext cx="7772400" cy="1470025"/>
          </a:xfrm>
        </p:spPr>
        <p:txBody>
          <a:bodyPr/>
          <a:lstStyle/>
          <a:p>
            <a:pPr fontAlgn="auto">
              <a:spcAft>
                <a:spcPts val="0"/>
              </a:spcAft>
              <a:defRPr/>
            </a:pPr>
            <a:r>
              <a:rPr lang="el-GR" smtClean="0"/>
              <a:t>ΚΕΦΑΛΑΙΟ 3</a:t>
            </a:r>
          </a:p>
        </p:txBody>
      </p:sp>
    </p:spTree>
    <p:extLst>
      <p:ext uri="{BB962C8B-B14F-4D97-AF65-F5344CB8AC3E}">
        <p14:creationId xmlns:p14="http://schemas.microsoft.com/office/powerpoint/2010/main" xmlns="" val="3824487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a:buFont typeface="Wingdings" pitchFamily="2" charset="2"/>
              <a:buNone/>
            </a:pPr>
            <a:r>
              <a:rPr lang="el-GR" smtClean="0"/>
              <a:t>                 «</a:t>
            </a:r>
            <a:r>
              <a:rPr lang="en-US" smtClean="0"/>
              <a:t>CRIMINAL MIDS</a:t>
            </a:r>
            <a:r>
              <a:rPr lang="el-GR" smtClean="0"/>
              <a:t>» </a:t>
            </a:r>
          </a:p>
        </p:txBody>
      </p:sp>
      <p:sp>
        <p:nvSpPr>
          <p:cNvPr id="3074" name="Rectangle 2"/>
          <p:cNvSpPr>
            <a:spLocks noGrp="1" noChangeArrowheads="1"/>
          </p:cNvSpPr>
          <p:nvPr>
            <p:ph type="title"/>
          </p:nvPr>
        </p:nvSpPr>
        <p:spPr/>
        <p:txBody>
          <a:bodyPr>
            <a:normAutofit/>
          </a:bodyPr>
          <a:lstStyle/>
          <a:p>
            <a:pPr fontAlgn="auto">
              <a:spcAft>
                <a:spcPts val="0"/>
              </a:spcAft>
              <a:defRPr/>
            </a:pPr>
            <a:r>
              <a:rPr lang="el-GR" smtClean="0"/>
              <a:t>ΠΟΥ ΑΠΟΤΕΛΟΥΝ ΤΗΝ ΟΜΑΔΑ: </a:t>
            </a:r>
          </a:p>
        </p:txBody>
      </p:sp>
    </p:spTree>
    <p:extLst>
      <p:ext uri="{BB962C8B-B14F-4D97-AF65-F5344CB8AC3E}">
        <p14:creationId xmlns:p14="http://schemas.microsoft.com/office/powerpoint/2010/main" xmlns="" val="3120228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r>
              <a:rPr lang="el-GR" smtClean="0"/>
              <a:t>Είναι ο φόνος ενός ανθρώπου που διαπράττει με δόλο κατόπιν σχεδίου, εγκληματικής αμέλειας ή αδιαφορίας για την αξία της ζωής. </a:t>
            </a:r>
          </a:p>
        </p:txBody>
      </p:sp>
      <p:sp>
        <p:nvSpPr>
          <p:cNvPr id="7170" name="Rectangle 2"/>
          <p:cNvSpPr>
            <a:spLocks noGrp="1" noChangeArrowheads="1"/>
          </p:cNvSpPr>
          <p:nvPr>
            <p:ph type="title"/>
          </p:nvPr>
        </p:nvSpPr>
        <p:spPr/>
        <p:txBody>
          <a:bodyPr/>
          <a:lstStyle/>
          <a:p>
            <a:pPr fontAlgn="auto">
              <a:spcAft>
                <a:spcPts val="0"/>
              </a:spcAft>
              <a:defRPr/>
            </a:pPr>
            <a:r>
              <a:rPr lang="el-GR" smtClean="0"/>
              <a:t>ΔΟΛΟΦΟΝΙΑ </a:t>
            </a:r>
          </a:p>
        </p:txBody>
      </p:sp>
    </p:spTree>
    <p:extLst>
      <p:ext uri="{BB962C8B-B14F-4D97-AF65-F5344CB8AC3E}">
        <p14:creationId xmlns:p14="http://schemas.microsoft.com/office/powerpoint/2010/main" xmlns="" val="1295480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normAutofit/>
          </a:bodyPr>
          <a:lstStyle/>
          <a:p>
            <a:pPr>
              <a:lnSpc>
                <a:spcPct val="90000"/>
              </a:lnSpc>
            </a:pPr>
            <a:r>
              <a:rPr lang="el-GR" sz="2700" smtClean="0"/>
              <a:t>Περιλαμβάνει κάθε είδους τραυματισμούς ή κακώσεις διαφορετικής σοβαρότητας και διαφορετικών ηλικιών που δεν οφείλονται σε ατυχήματα</a:t>
            </a:r>
          </a:p>
          <a:p>
            <a:pPr>
              <a:lnSpc>
                <a:spcPct val="90000"/>
              </a:lnSpc>
            </a:pPr>
            <a:r>
              <a:rPr lang="el-GR" sz="2700" smtClean="0"/>
              <a:t>Σεξουαλική παραβίαση ή συμμετοχή ή η έκθεση παιδιών και εφήβων σε πράξεις με σεξουαλικό περιεχόμενο, υποκινούμενες από ενήλικα </a:t>
            </a:r>
          </a:p>
          <a:p>
            <a:pPr>
              <a:lnSpc>
                <a:spcPct val="90000"/>
              </a:lnSpc>
            </a:pPr>
            <a:r>
              <a:rPr lang="el-GR" sz="2700" smtClean="0"/>
              <a:t>Σωματική παιδική κακοποίηση είναι η χρήση βίας με σκόπιμη πρόκληση τραυματισμού με στόχο την τιμωρία </a:t>
            </a:r>
          </a:p>
        </p:txBody>
      </p:sp>
      <p:sp>
        <p:nvSpPr>
          <p:cNvPr id="8194" name="Rectangle 2"/>
          <p:cNvSpPr>
            <a:spLocks noGrp="1" noChangeArrowheads="1"/>
          </p:cNvSpPr>
          <p:nvPr>
            <p:ph type="title"/>
          </p:nvPr>
        </p:nvSpPr>
        <p:spPr/>
        <p:txBody>
          <a:bodyPr/>
          <a:lstStyle/>
          <a:p>
            <a:pPr fontAlgn="auto">
              <a:spcAft>
                <a:spcPts val="0"/>
              </a:spcAft>
              <a:defRPr/>
            </a:pPr>
            <a:r>
              <a:rPr lang="el-GR" smtClean="0"/>
              <a:t>ΣΩΜΑΤΙΚΗ ΚΑΚΟΠΟΙΗΣΗ </a:t>
            </a:r>
          </a:p>
        </p:txBody>
      </p:sp>
    </p:spTree>
    <p:extLst>
      <p:ext uri="{BB962C8B-B14F-4D97-AF65-F5344CB8AC3E}">
        <p14:creationId xmlns:p14="http://schemas.microsoft.com/office/powerpoint/2010/main" xmlns="" val="2665191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pPr>
              <a:buFont typeface="Wingdings" pitchFamily="2" charset="2"/>
              <a:buNone/>
            </a:pPr>
            <a:r>
              <a:rPr lang="el-GR" smtClean="0"/>
              <a:t>Ένδειξη κακοποιήμενων θυμάτων </a:t>
            </a:r>
          </a:p>
          <a:p>
            <a:r>
              <a:rPr lang="el-GR" smtClean="0"/>
              <a:t>Παραμελημένη εμφάνιση και υγιεινή </a:t>
            </a:r>
          </a:p>
          <a:p>
            <a:r>
              <a:rPr lang="el-GR" smtClean="0"/>
              <a:t>Επιβραδυμένη σωματική ανάπτυξη λόγω ελλειπούς διατροφής </a:t>
            </a:r>
          </a:p>
          <a:p>
            <a:r>
              <a:rPr lang="el-GR" smtClean="0"/>
              <a:t>Χαμηλή σχολική επίδοση</a:t>
            </a:r>
          </a:p>
          <a:p>
            <a:r>
              <a:rPr lang="el-GR" smtClean="0"/>
              <a:t>Χρήση οινοπνευματωδών ποτών ή τοξικών ουσιών </a:t>
            </a:r>
          </a:p>
        </p:txBody>
      </p:sp>
      <p:sp>
        <p:nvSpPr>
          <p:cNvPr id="9218" name="Rectangle 2"/>
          <p:cNvSpPr>
            <a:spLocks noGrp="1" noChangeArrowheads="1"/>
          </p:cNvSpPr>
          <p:nvPr>
            <p:ph type="title"/>
          </p:nvPr>
        </p:nvSpPr>
        <p:spPr/>
        <p:txBody>
          <a:bodyPr/>
          <a:lstStyle/>
          <a:p>
            <a:pPr fontAlgn="auto">
              <a:spcAft>
                <a:spcPts val="0"/>
              </a:spcAft>
              <a:defRPr/>
            </a:pPr>
            <a:r>
              <a:rPr lang="el-GR" smtClean="0"/>
              <a:t>ΠΑΙΔΙΚΗ ΚΑΚΟΠΟΙΗΣΗ </a:t>
            </a:r>
          </a:p>
        </p:txBody>
      </p:sp>
    </p:spTree>
    <p:extLst>
      <p:ext uri="{BB962C8B-B14F-4D97-AF65-F5344CB8AC3E}">
        <p14:creationId xmlns:p14="http://schemas.microsoft.com/office/powerpoint/2010/main" xmlns="" val="1559142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
            <a:ext cx="8229600" cy="6400801"/>
          </a:xfrm>
        </p:spPr>
        <p:txBody>
          <a:bodyPr>
            <a:normAutofit lnSpcReduction="10000"/>
          </a:bodyPr>
          <a:lstStyle/>
          <a:p>
            <a:pPr>
              <a:buNone/>
            </a:pPr>
            <a:r>
              <a:rPr lang="el-GR" dirty="0" smtClean="0">
                <a:latin typeface="Comic Sans MS" pitchFamily="66" charset="0"/>
              </a:rPr>
              <a:t>                          Κεφ. 1</a:t>
            </a:r>
          </a:p>
          <a:p>
            <a:pPr>
              <a:buNone/>
            </a:pPr>
            <a:r>
              <a:rPr lang="el-GR" dirty="0" smtClean="0">
                <a:latin typeface="Comic Sans MS" pitchFamily="66" charset="0"/>
              </a:rPr>
              <a:t>               θΥΤΕΣ &amp; ΘΥΜΑΤΑ</a:t>
            </a:r>
          </a:p>
          <a:p>
            <a:endParaRPr lang="el-GR" dirty="0" smtClean="0">
              <a:latin typeface="Comic Sans MS" pitchFamily="66" charset="0"/>
            </a:endParaRPr>
          </a:p>
          <a:p>
            <a:pPr>
              <a:buNone/>
            </a:pPr>
            <a:r>
              <a:rPr lang="el-GR" dirty="0" smtClean="0">
                <a:solidFill>
                  <a:srgbClr val="FFFF00"/>
                </a:solidFill>
                <a:latin typeface="Comic Sans MS" pitchFamily="66" charset="0"/>
              </a:rPr>
              <a:t>ΕΡΓΑΣΤΗΚΑΝ ΟΙ:</a:t>
            </a:r>
          </a:p>
          <a:p>
            <a:pPr>
              <a:buNone/>
            </a:pPr>
            <a:endParaRPr lang="el-GR" dirty="0" smtClean="0">
              <a:solidFill>
                <a:srgbClr val="FFFF00"/>
              </a:solidFill>
              <a:latin typeface="Comic Sans MS" pitchFamily="66" charset="0"/>
            </a:endParaRPr>
          </a:p>
          <a:p>
            <a:r>
              <a:rPr lang="el-GR" sz="2400" dirty="0" smtClean="0">
                <a:solidFill>
                  <a:srgbClr val="FFFF00"/>
                </a:solidFill>
                <a:latin typeface="Comic Sans MS" pitchFamily="66" charset="0"/>
              </a:rPr>
              <a:t>Σοφία Φλώρου   </a:t>
            </a:r>
          </a:p>
          <a:p>
            <a:r>
              <a:rPr lang="el-GR" sz="2400" dirty="0" smtClean="0">
                <a:solidFill>
                  <a:srgbClr val="FFFF00"/>
                </a:solidFill>
                <a:latin typeface="Comic Sans MS" pitchFamily="66" charset="0"/>
              </a:rPr>
              <a:t>Άγγελος Σάσο</a:t>
            </a:r>
          </a:p>
          <a:p>
            <a:r>
              <a:rPr lang="el-GR" sz="2400" dirty="0" smtClean="0">
                <a:solidFill>
                  <a:srgbClr val="FFFF00"/>
                </a:solidFill>
                <a:latin typeface="Comic Sans MS" pitchFamily="66" charset="0"/>
              </a:rPr>
              <a:t>Ξενοφών Χαρμαλιάς </a:t>
            </a:r>
          </a:p>
          <a:p>
            <a:r>
              <a:rPr lang="el-GR" sz="2400" dirty="0" smtClean="0">
                <a:solidFill>
                  <a:srgbClr val="FFFF00"/>
                </a:solidFill>
                <a:latin typeface="Comic Sans MS" pitchFamily="66" charset="0"/>
              </a:rPr>
              <a:t>Ελευθερία Τσακίρη </a:t>
            </a:r>
          </a:p>
          <a:p>
            <a:r>
              <a:rPr lang="el-GR" sz="2400" dirty="0" smtClean="0">
                <a:solidFill>
                  <a:srgbClr val="FFFF00"/>
                </a:solidFill>
                <a:latin typeface="Comic Sans MS" pitchFamily="66" charset="0"/>
              </a:rPr>
              <a:t>Κωνσταντίνος Τσουρέκας </a:t>
            </a:r>
          </a:p>
          <a:p>
            <a:r>
              <a:rPr lang="el-GR" sz="2400" dirty="0" smtClean="0">
                <a:solidFill>
                  <a:srgbClr val="FFFF00"/>
                </a:solidFill>
                <a:latin typeface="Comic Sans MS" pitchFamily="66" charset="0"/>
              </a:rPr>
              <a:t>Βασίλης Ραφαήλ</a:t>
            </a:r>
          </a:p>
          <a:p>
            <a:pPr>
              <a:buNone/>
            </a:pPr>
            <a:r>
              <a:rPr lang="el-GR" sz="2800" dirty="0" smtClean="0">
                <a:solidFill>
                  <a:srgbClr val="FFFF00"/>
                </a:solidFill>
                <a:latin typeface="Comic Sans MS" pitchFamily="66" charset="0"/>
              </a:rPr>
              <a:t>               </a:t>
            </a:r>
          </a:p>
          <a:p>
            <a:pPr>
              <a:buNone/>
            </a:pPr>
            <a:r>
              <a:rPr lang="el-GR" sz="2800" dirty="0" smtClean="0">
                <a:solidFill>
                  <a:srgbClr val="FFFF00"/>
                </a:solidFill>
                <a:latin typeface="Comic Sans MS" pitchFamily="66" charset="0"/>
              </a:rPr>
              <a:t>               Που αποτελούν την ομάδα  </a:t>
            </a:r>
          </a:p>
          <a:p>
            <a:pPr>
              <a:buNone/>
            </a:pPr>
            <a:r>
              <a:rPr lang="el-GR" sz="2800" dirty="0" smtClean="0">
                <a:solidFill>
                  <a:srgbClr val="FFFF00"/>
                </a:solidFill>
                <a:latin typeface="Comic Sans MS" pitchFamily="66" charset="0"/>
              </a:rPr>
              <a:t>    &lt;&lt;ΤΡΟΜΟΚΡΑΤΗΜΕΝΟΙ ΤΡΟΜΟΚΡΑΤΕΣ&gt;&gt;</a:t>
            </a:r>
          </a:p>
        </p:txBody>
      </p:sp>
      <p:sp>
        <p:nvSpPr>
          <p:cNvPr id="2" name="Title 1"/>
          <p:cNvSpPr>
            <a:spLocks noGrp="1"/>
          </p:cNvSpPr>
          <p:nvPr>
            <p:ph type="title"/>
          </p:nvPr>
        </p:nvSpPr>
        <p:spPr>
          <a:xfrm>
            <a:off x="457200" y="0"/>
            <a:ext cx="8229600" cy="1408176"/>
          </a:xfrm>
        </p:spPr>
        <p:txBody>
          <a:bodyPr>
            <a:normAutofit/>
          </a:bodyPr>
          <a:lstStyle/>
          <a:p>
            <a:r>
              <a:rPr lang="el-GR" sz="1600" dirty="0" smtClean="0"/>
              <a:t/>
            </a:r>
            <a:br>
              <a:rPr lang="el-GR" sz="1600" dirty="0" smtClean="0"/>
            </a:br>
            <a:endParaRPr lang="el-GR" sz="1600"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normAutofit/>
          </a:bodyPr>
          <a:lstStyle/>
          <a:p>
            <a:pPr>
              <a:lnSpc>
                <a:spcPct val="90000"/>
              </a:lnSpc>
              <a:buFont typeface="Wingdings" pitchFamily="2" charset="2"/>
              <a:buNone/>
            </a:pPr>
            <a:r>
              <a:rPr lang="el-GR" sz="2700" smtClean="0"/>
              <a:t>Ενδείξεις σωματικής- σεξουαλικής κακοποίησης  </a:t>
            </a:r>
          </a:p>
          <a:p>
            <a:pPr>
              <a:lnSpc>
                <a:spcPct val="90000"/>
              </a:lnSpc>
            </a:pPr>
            <a:r>
              <a:rPr lang="el-GR" sz="2700" smtClean="0"/>
              <a:t>Σημάδια στο σώμα ( μελανιές, εξαρθρώσεις, καψίματα από τσιγάρο κ.λ.π.</a:t>
            </a:r>
          </a:p>
          <a:p>
            <a:pPr>
              <a:lnSpc>
                <a:spcPct val="90000"/>
              </a:lnSpc>
            </a:pPr>
            <a:r>
              <a:rPr lang="el-GR" sz="2700" smtClean="0"/>
              <a:t>Τραυλισμός </a:t>
            </a:r>
          </a:p>
          <a:p>
            <a:pPr>
              <a:lnSpc>
                <a:spcPct val="90000"/>
              </a:lnSpc>
            </a:pPr>
            <a:r>
              <a:rPr lang="el-GR" sz="2700" smtClean="0"/>
              <a:t>Εγκεφαλικές βλάβες</a:t>
            </a:r>
          </a:p>
          <a:p>
            <a:pPr>
              <a:lnSpc>
                <a:spcPct val="90000"/>
              </a:lnSpc>
            </a:pPr>
            <a:r>
              <a:rPr lang="el-GR" sz="2700" smtClean="0"/>
              <a:t>΄Αρνηση του παιδιού να εκθέσει το σώμα του σε αθλητικές δραστηριότητες </a:t>
            </a:r>
          </a:p>
          <a:p>
            <a:pPr>
              <a:lnSpc>
                <a:spcPct val="90000"/>
              </a:lnSpc>
            </a:pPr>
            <a:r>
              <a:rPr lang="el-GR" sz="2700" smtClean="0"/>
              <a:t>Άρνηση του παιδιού να αγγίξουν το σώμα του ακόμα κι όταν είναι απαραίτητο ( ιατρική εξέταση)  </a:t>
            </a:r>
          </a:p>
        </p:txBody>
      </p:sp>
      <p:sp>
        <p:nvSpPr>
          <p:cNvPr id="10242" name="Rectangle 2"/>
          <p:cNvSpPr>
            <a:spLocks noGrp="1" noChangeArrowheads="1"/>
          </p:cNvSpPr>
          <p:nvPr>
            <p:ph type="title"/>
          </p:nvPr>
        </p:nvSpPr>
        <p:spPr/>
        <p:txBody>
          <a:bodyPr/>
          <a:lstStyle/>
          <a:p>
            <a:pPr fontAlgn="auto">
              <a:spcAft>
                <a:spcPts val="0"/>
              </a:spcAft>
              <a:defRPr/>
            </a:pPr>
            <a:r>
              <a:rPr lang="el-GR" smtClean="0"/>
              <a:t>ΠΑΙΔΙΚΗ ΚΑΚΟΠΟΙΗΣΗ</a:t>
            </a:r>
          </a:p>
        </p:txBody>
      </p:sp>
    </p:spTree>
    <p:extLst>
      <p:ext uri="{BB962C8B-B14F-4D97-AF65-F5344CB8AC3E}">
        <p14:creationId xmlns:p14="http://schemas.microsoft.com/office/powerpoint/2010/main" xmlns="" val="2394520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r>
              <a:rPr lang="el-GR" smtClean="0"/>
              <a:t>Γονείς με σοβαρές ψυχιατρικές διαταραχές </a:t>
            </a:r>
          </a:p>
          <a:p>
            <a:r>
              <a:rPr lang="el-GR" smtClean="0"/>
              <a:t>Ναρκομανείς, αλκοολικοί </a:t>
            </a:r>
          </a:p>
          <a:p>
            <a:r>
              <a:rPr lang="el-GR" smtClean="0"/>
              <a:t>Σωματικά ή διανοητικά ανάπηροι</a:t>
            </a:r>
          </a:p>
          <a:p>
            <a:r>
              <a:rPr lang="el-GR" smtClean="0"/>
              <a:t>Γονείς που δεν αντέχουν τον γονεικό ρόλο  </a:t>
            </a:r>
          </a:p>
        </p:txBody>
      </p:sp>
      <p:sp>
        <p:nvSpPr>
          <p:cNvPr id="11266" name="Rectangle 2"/>
          <p:cNvSpPr>
            <a:spLocks noGrp="1" noChangeArrowheads="1"/>
          </p:cNvSpPr>
          <p:nvPr>
            <p:ph type="title"/>
          </p:nvPr>
        </p:nvSpPr>
        <p:spPr/>
        <p:txBody>
          <a:bodyPr>
            <a:normAutofit fontScale="90000"/>
          </a:bodyPr>
          <a:lstStyle/>
          <a:p>
            <a:pPr fontAlgn="auto">
              <a:spcAft>
                <a:spcPts val="0"/>
              </a:spcAft>
              <a:defRPr/>
            </a:pPr>
            <a:r>
              <a:rPr lang="el-GR" sz="4000" smtClean="0"/>
              <a:t>ΠΙΘΑΝΟΙ ΔΡΑΣΤΕΣ ΠΑΙΔΙΚΗΣ ΚΑΚΟΠΟΙΗΣΗΣ</a:t>
            </a:r>
          </a:p>
        </p:txBody>
      </p:sp>
    </p:spTree>
    <p:extLst>
      <p:ext uri="{BB962C8B-B14F-4D97-AF65-F5344CB8AC3E}">
        <p14:creationId xmlns:p14="http://schemas.microsoft.com/office/powerpoint/2010/main" xmlns="" val="4693239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normAutofit/>
          </a:bodyPr>
          <a:lstStyle/>
          <a:p>
            <a:pPr>
              <a:lnSpc>
                <a:spcPct val="90000"/>
              </a:lnSpc>
            </a:pPr>
            <a:r>
              <a:rPr lang="el-GR" sz="2200" smtClean="0"/>
              <a:t>Είναι η δια της βίας αρπαγή και κατακράτηση  κάποιον με συνήθη απώτερο σκοπό να εξαναγκασθεί το θύμα ή κάποιος τρίτος στη χορήγηση λύτρων </a:t>
            </a:r>
          </a:p>
          <a:p>
            <a:pPr>
              <a:lnSpc>
                <a:spcPct val="90000"/>
              </a:lnSpc>
            </a:pPr>
            <a:r>
              <a:rPr lang="el-GR" sz="2200" smtClean="0"/>
              <a:t>Στην Ελλάδα η απαγωγή είναι κακούργημα και τιμωρείται με 5-20 χρόνια κάθειρξη</a:t>
            </a:r>
          </a:p>
          <a:p>
            <a:pPr>
              <a:lnSpc>
                <a:spcPct val="90000"/>
              </a:lnSpc>
            </a:pPr>
            <a:r>
              <a:rPr lang="el-GR" sz="2200" smtClean="0"/>
              <a:t>Σύνδρομο της Στοκχόλμης  είναι ένα ψυχολογικό φαινόμενο κατά το οποίο τα θύματα της απαγωγής διάκεινται θετικά προς τα θύματα της απαγωγής τους νοιώθοντας αγάπη ή και συμπάθεια προς αυτούς, ενίοτε ταυτιζόμενοι μαζί τους και προσπαθώντας να τους υπαρσπιστούν</a:t>
            </a:r>
          </a:p>
          <a:p>
            <a:pPr>
              <a:lnSpc>
                <a:spcPct val="90000"/>
              </a:lnSpc>
            </a:pPr>
            <a:endParaRPr lang="el-GR" sz="2200" smtClean="0"/>
          </a:p>
        </p:txBody>
      </p:sp>
      <p:sp>
        <p:nvSpPr>
          <p:cNvPr id="12290" name="Rectangle 2"/>
          <p:cNvSpPr>
            <a:spLocks noGrp="1" noChangeArrowheads="1"/>
          </p:cNvSpPr>
          <p:nvPr>
            <p:ph type="title"/>
          </p:nvPr>
        </p:nvSpPr>
        <p:spPr/>
        <p:txBody>
          <a:bodyPr/>
          <a:lstStyle/>
          <a:p>
            <a:pPr fontAlgn="auto">
              <a:spcAft>
                <a:spcPts val="0"/>
              </a:spcAft>
              <a:defRPr/>
            </a:pPr>
            <a:r>
              <a:rPr lang="el-GR" smtClean="0"/>
              <a:t>ΑΠΑΓΩΓΗ </a:t>
            </a:r>
          </a:p>
        </p:txBody>
      </p:sp>
    </p:spTree>
    <p:extLst>
      <p:ext uri="{BB962C8B-B14F-4D97-AF65-F5344CB8AC3E}">
        <p14:creationId xmlns:p14="http://schemas.microsoft.com/office/powerpoint/2010/main" xmlns="" val="32538277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268413"/>
            <a:ext cx="8229600" cy="5256212"/>
          </a:xfrm>
        </p:spPr>
        <p:txBody>
          <a:bodyPr/>
          <a:lstStyle/>
          <a:p>
            <a:pPr>
              <a:lnSpc>
                <a:spcPct val="90000"/>
              </a:lnSpc>
            </a:pPr>
            <a:r>
              <a:rPr lang="el-GR" sz="2200" smtClean="0"/>
              <a:t>Κλοπή είναι η αφαίρεση ξένου κινήτου πράγματος από την κατοχή άλλου με σκοπό τη παράνομη ιδιοποίηση </a:t>
            </a:r>
          </a:p>
          <a:p>
            <a:pPr>
              <a:lnSpc>
                <a:spcPct val="90000"/>
              </a:lnSpc>
            </a:pPr>
            <a:r>
              <a:rPr lang="el-GR" sz="2200" smtClean="0"/>
              <a:t>Είναι έγκλημα </a:t>
            </a:r>
          </a:p>
          <a:p>
            <a:pPr>
              <a:lnSpc>
                <a:spcPct val="90000"/>
              </a:lnSpc>
            </a:pPr>
            <a:r>
              <a:rPr lang="el-GR" sz="2200" smtClean="0"/>
              <a:t>Τιμωρείται από τον ποινικό κώδικα </a:t>
            </a:r>
          </a:p>
          <a:p>
            <a:pPr>
              <a:lnSpc>
                <a:spcPct val="90000"/>
              </a:lnSpc>
            </a:pPr>
            <a:r>
              <a:rPr lang="el-GR" sz="2200" smtClean="0"/>
              <a:t>Στη βασική είναι πλημμέλημα </a:t>
            </a:r>
          </a:p>
          <a:p>
            <a:pPr>
              <a:lnSpc>
                <a:spcPct val="90000"/>
              </a:lnSpc>
            </a:pPr>
            <a:r>
              <a:rPr lang="el-GR" sz="2200" smtClean="0"/>
              <a:t>Τιμωρείται με φυλάκιση τριών μηνών </a:t>
            </a:r>
          </a:p>
          <a:p>
            <a:pPr>
              <a:lnSpc>
                <a:spcPct val="90000"/>
              </a:lnSpc>
            </a:pPr>
            <a:r>
              <a:rPr lang="el-GR" sz="2200" smtClean="0"/>
              <a:t>Υπάρχουν μορφές κλοπής ανάλογα με το αντικείμενο ή τον τρόπο που τιμωρούνται βαρύτερα </a:t>
            </a:r>
          </a:p>
          <a:p>
            <a:pPr>
              <a:lnSpc>
                <a:spcPct val="90000"/>
              </a:lnSpc>
            </a:pPr>
            <a:r>
              <a:rPr lang="el-GR" sz="2200" smtClean="0"/>
              <a:t>Η κλοπή είναι κακούργημα αν το αντικείμενο προοριζόταν  για θρησκευτική λατρεία, ήταν επιστημονικής ή καλλιτεχνικής ή ιστορικής αξίας, αν μεταφερόταν με δημόσιο συγκοινωνιακό μέσο αν η συνολική αξία υπερβαίνει τα 67.000 ευρώ , και τιμωρείται με κάθειρξη ως 10 έτη   </a:t>
            </a:r>
          </a:p>
        </p:txBody>
      </p:sp>
      <p:sp>
        <p:nvSpPr>
          <p:cNvPr id="13314" name="Rectangle 2"/>
          <p:cNvSpPr>
            <a:spLocks noGrp="1" noChangeArrowheads="1"/>
          </p:cNvSpPr>
          <p:nvPr>
            <p:ph type="title"/>
          </p:nvPr>
        </p:nvSpPr>
        <p:spPr/>
        <p:txBody>
          <a:bodyPr/>
          <a:lstStyle/>
          <a:p>
            <a:pPr fontAlgn="auto">
              <a:spcAft>
                <a:spcPts val="0"/>
              </a:spcAft>
              <a:defRPr/>
            </a:pPr>
            <a:r>
              <a:rPr lang="el-GR" smtClean="0"/>
              <a:t>ΚΛΟΠΗ</a:t>
            </a:r>
          </a:p>
        </p:txBody>
      </p:sp>
    </p:spTree>
    <p:extLst>
      <p:ext uri="{BB962C8B-B14F-4D97-AF65-F5344CB8AC3E}">
        <p14:creationId xmlns:p14="http://schemas.microsoft.com/office/powerpoint/2010/main" xmlns="" val="623223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normAutofit/>
          </a:bodyPr>
          <a:lstStyle/>
          <a:p>
            <a:r>
              <a:rPr lang="el-GR" smtClean="0"/>
              <a:t>Η εκβίαση συγγενεύει με τη ληστεία διότι και στις 2 περιπτώσεις ο δράστης με την άρνηση ή την απειλή βίας αποσπά χρήματα ή άλλα περιουσιακά αγαθά</a:t>
            </a:r>
          </a:p>
          <a:p>
            <a:r>
              <a:rPr lang="el-GR" smtClean="0"/>
              <a:t>Η διαφορά από την ληστεία είναι ότι στη ληστεία υπάρχει προσωπική επαφή με το θύμα ενώ στην εκβίαση οι απειλές μπορεί να γίνονται από απόσταση ή μεσω τρίτου </a:t>
            </a:r>
          </a:p>
        </p:txBody>
      </p:sp>
      <p:sp>
        <p:nvSpPr>
          <p:cNvPr id="14338" name="Rectangle 2"/>
          <p:cNvSpPr>
            <a:spLocks noGrp="1" noChangeArrowheads="1"/>
          </p:cNvSpPr>
          <p:nvPr>
            <p:ph type="title"/>
          </p:nvPr>
        </p:nvSpPr>
        <p:spPr/>
        <p:txBody>
          <a:bodyPr/>
          <a:lstStyle/>
          <a:p>
            <a:pPr fontAlgn="auto">
              <a:spcAft>
                <a:spcPts val="0"/>
              </a:spcAft>
              <a:defRPr/>
            </a:pPr>
            <a:r>
              <a:rPr lang="el-GR" smtClean="0"/>
              <a:t>ΕΚΒΙΑΣΜΟΣ</a:t>
            </a:r>
          </a:p>
        </p:txBody>
      </p:sp>
    </p:spTree>
    <p:extLst>
      <p:ext uri="{BB962C8B-B14F-4D97-AF65-F5344CB8AC3E}">
        <p14:creationId xmlns:p14="http://schemas.microsoft.com/office/powerpoint/2010/main" xmlns="" val="38304660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pPr>
              <a:lnSpc>
                <a:spcPct val="90000"/>
              </a:lnSpc>
            </a:pPr>
            <a:r>
              <a:rPr lang="el-GR" smtClean="0"/>
              <a:t>Όταν η εκβίαση τελείται με άμεση σωματική βία τιμωρείται όπως η ληστεία, είναι κακούργημα και επισύρει ποινή κάθειρξης από 5-20 έτη </a:t>
            </a:r>
          </a:p>
          <a:p>
            <a:pPr>
              <a:lnSpc>
                <a:spcPct val="90000"/>
              </a:lnSpc>
            </a:pPr>
            <a:r>
              <a:rPr lang="el-GR" smtClean="0"/>
              <a:t>Μία μεγάλη κατηγορία εκβιασμών είναι γνωστή ως κακούργημα και τιμωρείται όπως η ληστεία, είναι γνωστή ως «προστασία» που παρέχεται σε επαγγελματίες. </a:t>
            </a:r>
          </a:p>
          <a:p>
            <a:pPr>
              <a:lnSpc>
                <a:spcPct val="90000"/>
              </a:lnSpc>
              <a:buFont typeface="Wingdings" pitchFamily="2" charset="2"/>
              <a:buNone/>
            </a:pPr>
            <a:endParaRPr lang="el-GR" smtClean="0"/>
          </a:p>
        </p:txBody>
      </p:sp>
      <p:sp>
        <p:nvSpPr>
          <p:cNvPr id="15362" name="Rectangle 2"/>
          <p:cNvSpPr>
            <a:spLocks noGrp="1" noChangeArrowheads="1"/>
          </p:cNvSpPr>
          <p:nvPr>
            <p:ph type="title"/>
          </p:nvPr>
        </p:nvSpPr>
        <p:spPr/>
        <p:txBody>
          <a:bodyPr/>
          <a:lstStyle/>
          <a:p>
            <a:pPr fontAlgn="auto">
              <a:spcAft>
                <a:spcPts val="0"/>
              </a:spcAft>
              <a:defRPr/>
            </a:pPr>
            <a:r>
              <a:rPr lang="el-GR" smtClean="0"/>
              <a:t>ΕΚΒΙΑΣΜΟΣ</a:t>
            </a:r>
          </a:p>
        </p:txBody>
      </p:sp>
    </p:spTree>
    <p:extLst>
      <p:ext uri="{BB962C8B-B14F-4D97-AF65-F5344CB8AC3E}">
        <p14:creationId xmlns:p14="http://schemas.microsoft.com/office/powerpoint/2010/main" xmlns="" val="29166397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r>
              <a:rPr lang="el-GR" smtClean="0"/>
              <a:t>Η βασική μορφή «προστασίας» είναι πλημμέλημα και τιμωρείται με φυλάκηση 2-5 έτη </a:t>
            </a:r>
          </a:p>
          <a:p>
            <a:r>
              <a:rPr lang="el-GR" smtClean="0"/>
              <a:t>Αν ο δράστης ταυτόχρονα πράττει εκβιασμό , τότε χαρακτηρίζεται κακούργημα και τιμωρείται με 5-10 έτη </a:t>
            </a:r>
          </a:p>
        </p:txBody>
      </p:sp>
      <p:sp>
        <p:nvSpPr>
          <p:cNvPr id="16386" name="Rectangle 2"/>
          <p:cNvSpPr>
            <a:spLocks noGrp="1" noChangeArrowheads="1"/>
          </p:cNvSpPr>
          <p:nvPr>
            <p:ph type="title"/>
          </p:nvPr>
        </p:nvSpPr>
        <p:spPr/>
        <p:txBody>
          <a:bodyPr/>
          <a:lstStyle/>
          <a:p>
            <a:pPr fontAlgn="auto">
              <a:spcAft>
                <a:spcPts val="0"/>
              </a:spcAft>
              <a:defRPr/>
            </a:pPr>
            <a:r>
              <a:rPr lang="el-GR" smtClean="0"/>
              <a:t>ΕΚΒΙΑΣΜΟΣ</a:t>
            </a:r>
          </a:p>
        </p:txBody>
      </p:sp>
    </p:spTree>
    <p:extLst>
      <p:ext uri="{BB962C8B-B14F-4D97-AF65-F5344CB8AC3E}">
        <p14:creationId xmlns:p14="http://schemas.microsoft.com/office/powerpoint/2010/main" xmlns="" val="2126858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r>
              <a:rPr lang="el-GR" smtClean="0"/>
              <a:t>Σωματική κακοποίηση</a:t>
            </a:r>
          </a:p>
          <a:p>
            <a:r>
              <a:rPr lang="el-GR" smtClean="0"/>
              <a:t>Σεξουαλική κακοποίηση </a:t>
            </a:r>
          </a:p>
          <a:p>
            <a:r>
              <a:rPr lang="el-GR" smtClean="0"/>
              <a:t>Αιμομικτικός βιασμός</a:t>
            </a:r>
          </a:p>
          <a:p>
            <a:r>
              <a:rPr lang="el-GR" smtClean="0"/>
              <a:t>Ομαδικός βιασμός </a:t>
            </a:r>
          </a:p>
          <a:p>
            <a:r>
              <a:rPr lang="el-GR" smtClean="0"/>
              <a:t>Εξαναγκασμός σε ασέλγεια </a:t>
            </a:r>
          </a:p>
          <a:p>
            <a:r>
              <a:rPr lang="el-GR" smtClean="0"/>
              <a:t>Σεξουαλικός εκβιασμός στο χώρο εργασίας  </a:t>
            </a:r>
          </a:p>
        </p:txBody>
      </p:sp>
      <p:sp>
        <p:nvSpPr>
          <p:cNvPr id="17410" name="Rectangle 2"/>
          <p:cNvSpPr>
            <a:spLocks noGrp="1" noChangeArrowheads="1"/>
          </p:cNvSpPr>
          <p:nvPr>
            <p:ph type="title"/>
          </p:nvPr>
        </p:nvSpPr>
        <p:spPr/>
        <p:txBody>
          <a:bodyPr/>
          <a:lstStyle/>
          <a:p>
            <a:pPr fontAlgn="auto">
              <a:spcAft>
                <a:spcPts val="0"/>
              </a:spcAft>
              <a:defRPr/>
            </a:pPr>
            <a:r>
              <a:rPr lang="el-GR" smtClean="0"/>
              <a:t>ΚΑΚΟΠΟΙΗΣΗ ΓΥΝΑΙΚΩΝ </a:t>
            </a:r>
          </a:p>
        </p:txBody>
      </p:sp>
    </p:spTree>
    <p:extLst>
      <p:ext uri="{BB962C8B-B14F-4D97-AF65-F5344CB8AC3E}">
        <p14:creationId xmlns:p14="http://schemas.microsoft.com/office/powerpoint/2010/main" xmlns="" val="9926638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771525" y="1444625"/>
            <a:ext cx="8229600" cy="4886325"/>
          </a:xfrm>
        </p:spPr>
        <p:txBody>
          <a:bodyPr/>
          <a:lstStyle/>
          <a:p>
            <a:pPr eaLnBrk="1" hangingPunct="1">
              <a:buFont typeface="Arial" charset="0"/>
              <a:buNone/>
            </a:pPr>
            <a:r>
              <a:rPr lang="el-GR" i="1" smtClean="0">
                <a:latin typeface="Book Antiqua" pitchFamily="18" charset="0"/>
              </a:rPr>
              <a:t>Εργάστηκαν οι</a:t>
            </a:r>
            <a:r>
              <a:rPr lang="en-US" i="1" smtClean="0">
                <a:latin typeface="Book Antiqua" pitchFamily="18" charset="0"/>
              </a:rPr>
              <a:t>:</a:t>
            </a:r>
            <a:endParaRPr lang="el-GR" i="1" smtClean="0">
              <a:latin typeface="Book Antiqua" pitchFamily="18" charset="0"/>
            </a:endParaRPr>
          </a:p>
          <a:p>
            <a:pPr eaLnBrk="1" hangingPunct="1"/>
            <a:r>
              <a:rPr lang="el-GR" i="1" smtClean="0">
                <a:latin typeface="Book Antiqua" pitchFamily="18" charset="0"/>
              </a:rPr>
              <a:t>Μάριος Χάλαρης</a:t>
            </a:r>
          </a:p>
          <a:p>
            <a:pPr eaLnBrk="1" hangingPunct="1"/>
            <a:r>
              <a:rPr lang="el-GR" i="1" smtClean="0">
                <a:latin typeface="Book Antiqua" pitchFamily="18" charset="0"/>
              </a:rPr>
              <a:t>Ερατώ Σταθογιαννοπούλου</a:t>
            </a:r>
          </a:p>
          <a:p>
            <a:pPr eaLnBrk="1" hangingPunct="1"/>
            <a:r>
              <a:rPr lang="el-GR" i="1" smtClean="0">
                <a:latin typeface="Book Antiqua" pitchFamily="18" charset="0"/>
              </a:rPr>
              <a:t>Αντώνης Σταμπουλόπουλος</a:t>
            </a:r>
          </a:p>
          <a:p>
            <a:pPr eaLnBrk="1" hangingPunct="1"/>
            <a:r>
              <a:rPr lang="el-GR" i="1" smtClean="0">
                <a:latin typeface="Book Antiqua" pitchFamily="18" charset="0"/>
              </a:rPr>
              <a:t>Άρτεμις Σκληρού</a:t>
            </a:r>
          </a:p>
          <a:p>
            <a:pPr eaLnBrk="1" hangingPunct="1"/>
            <a:r>
              <a:rPr lang="el-GR" i="1" smtClean="0">
                <a:latin typeface="Book Antiqua" pitchFamily="18" charset="0"/>
              </a:rPr>
              <a:t>Ιωάννα Τρόκα</a:t>
            </a:r>
          </a:p>
          <a:p>
            <a:pPr eaLnBrk="1" hangingPunct="1">
              <a:buFont typeface="Arial" charset="0"/>
              <a:buNone/>
            </a:pPr>
            <a:endParaRPr lang="el-GR" i="1" smtClean="0">
              <a:latin typeface="Book Antiqua" pitchFamily="18" charset="0"/>
            </a:endParaRPr>
          </a:p>
          <a:p>
            <a:pPr eaLnBrk="1" hangingPunct="1">
              <a:buFont typeface="Arial" charset="0"/>
              <a:buNone/>
            </a:pPr>
            <a:r>
              <a:rPr lang="el-GR" i="1" smtClean="0">
                <a:latin typeface="Book Antiqua" pitchFamily="18" charset="0"/>
              </a:rPr>
              <a:t>Όνομα ομάδας</a:t>
            </a:r>
            <a:r>
              <a:rPr lang="en-US" i="1" smtClean="0">
                <a:latin typeface="Book Antiqua" pitchFamily="18" charset="0"/>
              </a:rPr>
              <a:t>:</a:t>
            </a:r>
            <a:r>
              <a:rPr lang="el-GR" i="1" smtClean="0">
                <a:latin typeface="Book Antiqua" pitchFamily="18" charset="0"/>
              </a:rPr>
              <a:t> </a:t>
            </a:r>
            <a:r>
              <a:rPr lang="en-US" i="1" smtClean="0">
                <a:latin typeface="Book Antiqua" pitchFamily="18" charset="0"/>
              </a:rPr>
              <a:t>“ </a:t>
            </a:r>
            <a:r>
              <a:rPr lang="el-GR" i="1" smtClean="0">
                <a:latin typeface="Book Antiqua" pitchFamily="18" charset="0"/>
              </a:rPr>
              <a:t>Το κελί 9</a:t>
            </a:r>
            <a:r>
              <a:rPr lang="en-US" i="1" smtClean="0">
                <a:latin typeface="Book Antiqua" pitchFamily="18" charset="0"/>
              </a:rPr>
              <a:t>”</a:t>
            </a:r>
          </a:p>
          <a:p>
            <a:pPr eaLnBrk="1" hangingPunct="1">
              <a:buFont typeface="Arial" charset="0"/>
              <a:buNone/>
            </a:pPr>
            <a:endParaRPr lang="en-US" smtClean="0"/>
          </a:p>
        </p:txBody>
      </p:sp>
      <p:sp>
        <p:nvSpPr>
          <p:cNvPr id="15361" name="Title 1"/>
          <p:cNvSpPr>
            <a:spLocks noGrp="1"/>
          </p:cNvSpPr>
          <p:nvPr>
            <p:ph type="title"/>
          </p:nvPr>
        </p:nvSpPr>
        <p:spPr>
          <a:xfrm>
            <a:off x="449263" y="222250"/>
            <a:ext cx="7940675" cy="1143000"/>
          </a:xfrm>
        </p:spPr>
        <p:txBody>
          <a:bodyPr>
            <a:normAutofit/>
          </a:bodyPr>
          <a:lstStyle/>
          <a:p>
            <a:pPr eaLnBrk="1" hangingPunct="1"/>
            <a:r>
              <a:rPr lang="el-GR" b="1" i="1" smtClean="0">
                <a:latin typeface="Book Antiqua" pitchFamily="18" charset="0"/>
              </a:rPr>
              <a:t>ΤΟ ΣΩΦΡΟΝΙΣΤΙΚΟ ΣΥΣΤΗΜΑ</a:t>
            </a:r>
            <a:r>
              <a:rPr lang="el-GR" smtClean="0"/>
              <a:t> </a:t>
            </a:r>
            <a:endParaRPr lang="en-US" smtClean="0"/>
          </a:p>
        </p:txBody>
      </p:sp>
    </p:spTree>
    <p:extLst>
      <p:ext uri="{BB962C8B-B14F-4D97-AF65-F5344CB8AC3E}">
        <p14:creationId xmlns:p14="http://schemas.microsoft.com/office/powerpoint/2010/main" xmlns="" val="7988203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1"/>
                                        </p:tgtEl>
                                        <p:attrNameLst>
                                          <p:attrName>style.visibility</p:attrName>
                                        </p:attrNameLst>
                                      </p:cBhvr>
                                      <p:to>
                                        <p:strVal val="visible"/>
                                      </p:to>
                                    </p:set>
                                    <p:animEffect transition="in" filter="fade">
                                      <p:cBhvr>
                                        <p:cTn id="7" dur="2000"/>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4"/>
          <p:cNvSpPr>
            <a:spLocks noGrp="1"/>
          </p:cNvSpPr>
          <p:nvPr>
            <p:ph idx="1"/>
          </p:nvPr>
        </p:nvSpPr>
        <p:spPr>
          <a:xfrm>
            <a:off x="1365250" y="1443038"/>
            <a:ext cx="7481888" cy="5192712"/>
          </a:xfrm>
        </p:spPr>
        <p:txBody>
          <a:bodyPr/>
          <a:lstStyle/>
          <a:p>
            <a:pPr eaLnBrk="1" hangingPunct="1">
              <a:buFont typeface="Arial" charset="0"/>
              <a:buNone/>
            </a:pPr>
            <a:r>
              <a:rPr lang="el-GR" sz="3200" b="1" i="1" u="sng" smtClean="0">
                <a:latin typeface="Book Antiqua" pitchFamily="18" charset="0"/>
              </a:rPr>
              <a:t>Σωφρονιστικό σύστημα</a:t>
            </a:r>
            <a:r>
              <a:rPr lang="el-GR" i="1" smtClean="0">
                <a:latin typeface="Book Antiqua" pitchFamily="18" charset="0"/>
              </a:rPr>
              <a:t> είναι το σύστημα εκείνο μέσω του όποιου θα επιτευχθεί η επανακοινωνικοποίηση του ατόμου που εγκλημάτησε, θα του δώσει μια δεύτερη ευκαιρία και θα το εντάξει και πάλι στην κοινωνία.</a:t>
            </a:r>
            <a:endParaRPr lang="en-US" i="1" smtClean="0">
              <a:latin typeface="Book Antiqua" pitchFamily="18" charset="0"/>
            </a:endParaRPr>
          </a:p>
        </p:txBody>
      </p:sp>
      <p:pic>
        <p:nvPicPr>
          <p:cNvPr id="16390" name="Picture 6" descr="prison2-400x300"/>
          <p:cNvPicPr>
            <a:picLocks noChangeAspect="1" noChangeArrowheads="1"/>
          </p:cNvPicPr>
          <p:nvPr/>
        </p:nvPicPr>
        <p:blipFill>
          <a:blip r:embed="rId2" cstate="print"/>
          <a:srcRect/>
          <a:stretch>
            <a:fillRect/>
          </a:stretch>
        </p:blipFill>
        <p:spPr bwMode="auto">
          <a:xfrm>
            <a:off x="5183188" y="3733800"/>
            <a:ext cx="3810000" cy="2857500"/>
          </a:xfrm>
          <a:prstGeom prst="rect">
            <a:avLst/>
          </a:prstGeom>
          <a:noFill/>
        </p:spPr>
      </p:pic>
    </p:spTree>
    <p:extLst>
      <p:ext uri="{BB962C8B-B14F-4D97-AF65-F5344CB8AC3E}">
        <p14:creationId xmlns:p14="http://schemas.microsoft.com/office/powerpoint/2010/main" xmlns="" val="3393923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2800" dirty="0" smtClean="0">
                <a:solidFill>
                  <a:srgbClr val="FFFF00"/>
                </a:solidFill>
                <a:latin typeface="Comic Sans MS" pitchFamily="66" charset="0"/>
              </a:rPr>
              <a:t>Έλλειψη ψυχικής ισορροπίας.</a:t>
            </a:r>
          </a:p>
          <a:p>
            <a:r>
              <a:rPr lang="el-GR" sz="2800" dirty="0" smtClean="0">
                <a:solidFill>
                  <a:srgbClr val="FFFF00"/>
                </a:solidFill>
                <a:latin typeface="Comic Sans MS" pitchFamily="66" charset="0"/>
              </a:rPr>
              <a:t>Έλλειψη συναισθηματικής ισορροπίας.</a:t>
            </a:r>
          </a:p>
          <a:p>
            <a:r>
              <a:rPr lang="el-GR" sz="2800" dirty="0" smtClean="0">
                <a:solidFill>
                  <a:srgbClr val="FFFF00"/>
                </a:solidFill>
                <a:latin typeface="Comic Sans MS" pitchFamily="66" charset="0"/>
              </a:rPr>
              <a:t>Συναισθηματική ανωριμότητα.</a:t>
            </a:r>
          </a:p>
          <a:p>
            <a:r>
              <a:rPr lang="el-GR" sz="2800" dirty="0" smtClean="0">
                <a:solidFill>
                  <a:srgbClr val="FFFF00"/>
                </a:solidFill>
                <a:latin typeface="Comic Sans MS" pitchFamily="66" charset="0"/>
              </a:rPr>
              <a:t>Παρορμητικότητα.</a:t>
            </a:r>
          </a:p>
          <a:p>
            <a:r>
              <a:rPr lang="el-GR" sz="2800" dirty="0" smtClean="0">
                <a:solidFill>
                  <a:srgbClr val="FFFF00"/>
                </a:solidFill>
                <a:latin typeface="Comic Sans MS" pitchFamily="66" charset="0"/>
              </a:rPr>
              <a:t>Αίσθήματα πάθους, εκδίκησης, αυτοτιμωρίας. </a:t>
            </a:r>
          </a:p>
          <a:p>
            <a:r>
              <a:rPr lang="el-GR" sz="2800" dirty="0" smtClean="0">
                <a:solidFill>
                  <a:srgbClr val="FFFF00"/>
                </a:solidFill>
                <a:latin typeface="Comic Sans MS" pitchFamily="66" charset="0"/>
              </a:rPr>
              <a:t>Φανατισμός. </a:t>
            </a:r>
          </a:p>
          <a:p>
            <a:r>
              <a:rPr lang="el-GR" sz="2800" dirty="0" smtClean="0">
                <a:solidFill>
                  <a:srgbClr val="FFFF00"/>
                </a:solidFill>
                <a:latin typeface="Comic Sans MS" pitchFamily="66" charset="0"/>
              </a:rPr>
              <a:t>Πολιτική και θρησκευτική ιδεολογία.</a:t>
            </a:r>
          </a:p>
          <a:p>
            <a:endParaRPr lang="el-GR" sz="2800" dirty="0" smtClean="0">
              <a:solidFill>
                <a:srgbClr val="FFFF00"/>
              </a:solidFill>
              <a:latin typeface="Comic Sans MS" pitchFamily="66" charset="0"/>
            </a:endParaRPr>
          </a:p>
          <a:p>
            <a:endParaRPr lang="el-GR" sz="2800" dirty="0">
              <a:solidFill>
                <a:srgbClr val="FFFF00"/>
              </a:solidFill>
              <a:latin typeface="Comic Sans MS" pitchFamily="66" charset="0"/>
            </a:endParaRPr>
          </a:p>
        </p:txBody>
      </p:sp>
      <p:sp>
        <p:nvSpPr>
          <p:cNvPr id="2" name="Title 1"/>
          <p:cNvSpPr>
            <a:spLocks noGrp="1"/>
          </p:cNvSpPr>
          <p:nvPr>
            <p:ph type="title"/>
          </p:nvPr>
        </p:nvSpPr>
        <p:spPr/>
        <p:txBody>
          <a:bodyPr>
            <a:normAutofit fontScale="90000"/>
          </a:bodyPr>
          <a:lstStyle/>
          <a:p>
            <a:r>
              <a:rPr lang="el-GR" dirty="0" smtClean="0"/>
              <a:t>  </a:t>
            </a:r>
            <a:r>
              <a:rPr lang="el-GR" sz="3600" dirty="0" smtClean="0">
                <a:latin typeface="Comic Sans MS" pitchFamily="66" charset="0"/>
              </a:rPr>
              <a:t>ΠΑΡΑΓΟΝΤΕΣ ΠΟΥ ΟΔΗΓΟΥΝ ΣΤΟ </a:t>
            </a:r>
            <a:r>
              <a:rPr lang="el-GR" sz="4000" dirty="0" smtClean="0">
                <a:latin typeface="Comic Sans MS" pitchFamily="66" charset="0"/>
              </a:rPr>
              <a:t/>
            </a:r>
            <a:br>
              <a:rPr lang="el-GR" sz="4000" dirty="0" smtClean="0">
                <a:latin typeface="Comic Sans MS" pitchFamily="66" charset="0"/>
              </a:rPr>
            </a:br>
            <a:r>
              <a:rPr lang="el-GR" sz="4000" dirty="0" smtClean="0">
                <a:latin typeface="Comic Sans MS" pitchFamily="66" charset="0"/>
              </a:rPr>
              <a:t>            ΈΓΚΛΗΜΑ</a:t>
            </a:r>
            <a:endParaRPr lang="el-GR" sz="4000" dirty="0">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5"/>
          <p:cNvSpPr>
            <a:spLocks noGrp="1"/>
          </p:cNvSpPr>
          <p:nvPr>
            <p:ph sz="half" idx="2"/>
          </p:nvPr>
        </p:nvSpPr>
        <p:spPr>
          <a:xfrm>
            <a:off x="0" y="1138238"/>
            <a:ext cx="8847138" cy="5345112"/>
          </a:xfrm>
          <a:prstGeom prst="rect">
            <a:avLst/>
          </a:prstGeom>
        </p:spPr>
        <p:txBody>
          <a:bodyPr>
            <a:normAutofit fontScale="92500" lnSpcReduction="10000"/>
          </a:bodyPr>
          <a:lstStyle/>
          <a:p>
            <a:pPr eaLnBrk="1" hangingPunct="1"/>
            <a:r>
              <a:rPr lang="el-GR" i="1" smtClean="0">
                <a:latin typeface="Book Antiqua" pitchFamily="18" charset="0"/>
              </a:rPr>
              <a:t>Είναι ατελές χωρίς ολοκληρωμένο σχεδιασμό</a:t>
            </a:r>
          </a:p>
          <a:p>
            <a:pPr eaLnBrk="1" hangingPunct="1"/>
            <a:r>
              <a:rPr lang="el-GR" i="1" smtClean="0">
                <a:latin typeface="Book Antiqua" pitchFamily="18" charset="0"/>
              </a:rPr>
              <a:t>Ο σωφρονιστικός κώδικας δεν αναφέρετε ρητά στο σωφρονιστικό ρόλο της ποινής και την κοινωνική επανένταξη</a:t>
            </a:r>
          </a:p>
          <a:p>
            <a:pPr eaLnBrk="1" hangingPunct="1"/>
            <a:r>
              <a:rPr lang="el-GR" i="1" smtClean="0">
                <a:latin typeface="Book Antiqua" pitchFamily="18" charset="0"/>
              </a:rPr>
              <a:t>Το καθεστώς της φυλάκισης αποτελεί μια κατάσταση αντικείμενη στην ίδια την ανθρώπινη φύση</a:t>
            </a:r>
          </a:p>
          <a:p>
            <a:pPr eaLnBrk="1" hangingPunct="1"/>
            <a:r>
              <a:rPr lang="el-GR" i="1" smtClean="0">
                <a:latin typeface="Book Antiqua" pitchFamily="18" charset="0"/>
              </a:rPr>
              <a:t>Απουσιάζουν προγράμματα θεραπείας και ψυχολογικής υποστήριξης</a:t>
            </a:r>
          </a:p>
          <a:p>
            <a:pPr eaLnBrk="1" hangingPunct="1"/>
            <a:r>
              <a:rPr lang="el-GR" i="1" smtClean="0">
                <a:latin typeface="Book Antiqua" pitchFamily="18" charset="0"/>
              </a:rPr>
              <a:t>Δεν υπάρχει συνέχεια στους στόχους εργασιακής απασχόλησης</a:t>
            </a:r>
          </a:p>
          <a:p>
            <a:pPr eaLnBrk="1" hangingPunct="1"/>
            <a:r>
              <a:rPr lang="el-GR" i="1" smtClean="0">
                <a:latin typeface="Book Antiqua" pitchFamily="18" charset="0"/>
              </a:rPr>
              <a:t>Η κατάρτιση και η εκπαίδευση των σωφρονιστικών υπαλλήλων είναι ανύπαρκτη</a:t>
            </a:r>
          </a:p>
          <a:p>
            <a:pPr eaLnBrk="1" hangingPunct="1"/>
            <a:r>
              <a:rPr lang="el-GR" i="1" smtClean="0">
                <a:latin typeface="Book Antiqua" pitchFamily="18" charset="0"/>
              </a:rPr>
              <a:t>Δεν υλοποιούνται προγράμματα και σεμινάρια</a:t>
            </a:r>
          </a:p>
          <a:p>
            <a:pPr eaLnBrk="1" hangingPunct="1"/>
            <a:r>
              <a:rPr lang="el-GR" i="1" smtClean="0">
                <a:latin typeface="Book Antiqua" pitchFamily="18" charset="0"/>
              </a:rPr>
              <a:t>Οι χώροι κράτησης είναι χώροι φύλαξης και όχι προετοιμασίας για επανένταξη</a:t>
            </a:r>
          </a:p>
          <a:p>
            <a:pPr eaLnBrk="1" hangingPunct="1"/>
            <a:r>
              <a:rPr lang="el-GR" i="1" smtClean="0">
                <a:latin typeface="Book Antiqua" pitchFamily="18" charset="0"/>
              </a:rPr>
              <a:t>Επικρατούν κάκιστες συνθήκες διαβιώσεις</a:t>
            </a:r>
          </a:p>
          <a:p>
            <a:pPr eaLnBrk="1" hangingPunct="1"/>
            <a:endParaRPr lang="en-US" i="1" smtClean="0">
              <a:latin typeface="Book Antiqua" pitchFamily="18" charset="0"/>
            </a:endParaRPr>
          </a:p>
        </p:txBody>
      </p:sp>
      <p:sp>
        <p:nvSpPr>
          <p:cNvPr id="17409" name="Title 3"/>
          <p:cNvSpPr>
            <a:spLocks noGrp="1"/>
          </p:cNvSpPr>
          <p:nvPr>
            <p:ph type="title"/>
          </p:nvPr>
        </p:nvSpPr>
        <p:spPr>
          <a:xfrm>
            <a:off x="601663" y="222250"/>
            <a:ext cx="8093075" cy="1143000"/>
          </a:xfrm>
        </p:spPr>
        <p:txBody>
          <a:bodyPr/>
          <a:lstStyle/>
          <a:p>
            <a:pPr eaLnBrk="1" hangingPunct="1"/>
            <a:r>
              <a:rPr lang="el-GR" sz="3200" i="1" smtClean="0">
                <a:latin typeface="Book Antiqua" pitchFamily="18" charset="0"/>
              </a:rPr>
              <a:t>ΠΡΟΒΛΗΜΑΤΑ ΣΤΗΝ ΛΕΙΤΟΥΡΓΙΑ ΤΟΥ</a:t>
            </a:r>
            <a:endParaRPr lang="en-US" sz="3200" i="1" smtClean="0">
              <a:latin typeface="Book Antiqua" pitchFamily="18" charset="0"/>
            </a:endParaRPr>
          </a:p>
        </p:txBody>
      </p:sp>
    </p:spTree>
    <p:extLst>
      <p:ext uri="{BB962C8B-B14F-4D97-AF65-F5344CB8AC3E}">
        <p14:creationId xmlns:p14="http://schemas.microsoft.com/office/powerpoint/2010/main" xmlns="" val="6860189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p:cNvSpPr>
          <p:nvPr>
            <p:ph idx="1"/>
          </p:nvPr>
        </p:nvSpPr>
        <p:spPr/>
        <p:txBody>
          <a:bodyPr/>
          <a:lstStyle/>
          <a:p>
            <a:pPr>
              <a:buFont typeface="Arial" charset="0"/>
              <a:buNone/>
            </a:pPr>
            <a:r>
              <a:rPr lang="el-GR" sz="3200" b="1" i="1" u="sng" smtClean="0">
                <a:solidFill>
                  <a:schemeClr val="bg2"/>
                </a:solidFill>
                <a:latin typeface="Book Antiqua" pitchFamily="18" charset="0"/>
              </a:rPr>
              <a:t>Ποινή</a:t>
            </a:r>
            <a:r>
              <a:rPr lang="el-GR" i="1" smtClean="0">
                <a:solidFill>
                  <a:schemeClr val="bg2"/>
                </a:solidFill>
                <a:latin typeface="Book Antiqua" pitchFamily="18" charset="0"/>
              </a:rPr>
              <a:t> είναι η τιμωρία που επιβάλλεται από το δικαστήριο σε αυτόν που διέπραξε το έγκλημα προκειμένου να σωφρονιστεί ο ίδιος και να παραδειγματιστούν όλα τα υπόλοιπα μέλη της κοινωνίας για την αποτροπή παρόμοιων εγκλημάτων</a:t>
            </a:r>
          </a:p>
        </p:txBody>
      </p:sp>
      <p:pic>
        <p:nvPicPr>
          <p:cNvPr id="18437" name="Picture 5" descr="42276C859C2CD667CD30948F437F8E67"/>
          <p:cNvPicPr>
            <a:picLocks noChangeAspect="1" noChangeArrowheads="1"/>
          </p:cNvPicPr>
          <p:nvPr/>
        </p:nvPicPr>
        <p:blipFill>
          <a:blip r:embed="rId2" cstate="print"/>
          <a:srcRect/>
          <a:stretch>
            <a:fillRect/>
          </a:stretch>
        </p:blipFill>
        <p:spPr bwMode="auto">
          <a:xfrm>
            <a:off x="4724400" y="3887788"/>
            <a:ext cx="4122738" cy="2744787"/>
          </a:xfrm>
          <a:prstGeom prst="rect">
            <a:avLst/>
          </a:prstGeom>
          <a:noFill/>
        </p:spPr>
      </p:pic>
    </p:spTree>
    <p:extLst>
      <p:ext uri="{BB962C8B-B14F-4D97-AF65-F5344CB8AC3E}">
        <p14:creationId xmlns:p14="http://schemas.microsoft.com/office/powerpoint/2010/main" xmlns="" val="23405768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Διάγραμμα 1"/>
          <p:cNvGraphicFramePr/>
          <p:nvPr/>
        </p:nvGraphicFramePr>
        <p:xfrm>
          <a:off x="382588" y="228600"/>
          <a:ext cx="8093075" cy="5802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7860571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1" name="Rectangle 17"/>
          <p:cNvSpPr>
            <a:spLocks noGrp="1"/>
          </p:cNvSpPr>
          <p:nvPr>
            <p:ph type="subTitle" idx="1"/>
          </p:nvPr>
        </p:nvSpPr>
        <p:spPr>
          <a:xfrm>
            <a:off x="1365250" y="1749425"/>
            <a:ext cx="6872288" cy="2901950"/>
          </a:xfrm>
        </p:spPr>
        <p:txBody>
          <a:bodyPr/>
          <a:lstStyle/>
          <a:p>
            <a:pPr algn="l"/>
            <a:r>
              <a:rPr lang="el-GR" i="1" u="sng" smtClean="0">
                <a:solidFill>
                  <a:schemeClr val="bg2"/>
                </a:solidFill>
                <a:latin typeface="Book Antiqua" pitchFamily="18" charset="0"/>
              </a:rPr>
              <a:t>Χαρακτηρισμός εγκλήματος</a:t>
            </a:r>
          </a:p>
          <a:p>
            <a:pPr algn="l">
              <a:buFont typeface="Arial" charset="0"/>
              <a:buChar char="•"/>
            </a:pPr>
            <a:r>
              <a:rPr lang="el-GR" i="1" smtClean="0">
                <a:solidFill>
                  <a:schemeClr val="bg2"/>
                </a:solidFill>
                <a:latin typeface="Book Antiqua" pitchFamily="18" charset="0"/>
              </a:rPr>
              <a:t>Κακουργήματα</a:t>
            </a:r>
          </a:p>
          <a:p>
            <a:pPr algn="l">
              <a:buFont typeface="Arial" charset="0"/>
              <a:buChar char="•"/>
            </a:pPr>
            <a:r>
              <a:rPr lang="el-GR" i="1" smtClean="0">
                <a:solidFill>
                  <a:schemeClr val="bg2"/>
                </a:solidFill>
                <a:latin typeface="Book Antiqua" pitchFamily="18" charset="0"/>
              </a:rPr>
              <a:t>Πλημμελήματα</a:t>
            </a:r>
          </a:p>
          <a:p>
            <a:pPr algn="l">
              <a:buFont typeface="Arial" charset="0"/>
              <a:buChar char="•"/>
            </a:pPr>
            <a:r>
              <a:rPr lang="el-GR" i="1" smtClean="0">
                <a:solidFill>
                  <a:schemeClr val="bg2"/>
                </a:solidFill>
                <a:latin typeface="Book Antiqua" pitchFamily="18" charset="0"/>
              </a:rPr>
              <a:t>πταίσματα</a:t>
            </a:r>
          </a:p>
        </p:txBody>
      </p:sp>
    </p:spTree>
    <p:extLst>
      <p:ext uri="{BB962C8B-B14F-4D97-AF65-F5344CB8AC3E}">
        <p14:creationId xmlns:p14="http://schemas.microsoft.com/office/powerpoint/2010/main" xmlns="" val="8251849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p:cNvSpPr>
          <p:nvPr>
            <p:ph idx="1"/>
          </p:nvPr>
        </p:nvSpPr>
        <p:spPr/>
        <p:txBody>
          <a:bodyPr>
            <a:normAutofit/>
          </a:bodyPr>
          <a:lstStyle/>
          <a:p>
            <a:pPr>
              <a:lnSpc>
                <a:spcPct val="90000"/>
              </a:lnSpc>
            </a:pPr>
            <a:r>
              <a:rPr lang="el-GR" i="1" smtClean="0">
                <a:solidFill>
                  <a:schemeClr val="bg2"/>
                </a:solidFill>
                <a:latin typeface="Book Antiqua" pitchFamily="18" charset="0"/>
              </a:rPr>
              <a:t>Είδη δικαστηρίων</a:t>
            </a:r>
            <a:r>
              <a:rPr lang="en-US" i="1" smtClean="0">
                <a:solidFill>
                  <a:schemeClr val="bg2"/>
                </a:solidFill>
                <a:latin typeface="Book Antiqua" pitchFamily="18" charset="0"/>
              </a:rPr>
              <a:t>: </a:t>
            </a:r>
            <a:r>
              <a:rPr lang="el-GR" i="1" smtClean="0">
                <a:solidFill>
                  <a:schemeClr val="bg2"/>
                </a:solidFill>
                <a:latin typeface="Book Antiqua" pitchFamily="18" charset="0"/>
              </a:rPr>
              <a:t>τακτικά, εντατικά, πολιτικά, ποινικά</a:t>
            </a:r>
          </a:p>
          <a:p>
            <a:pPr>
              <a:lnSpc>
                <a:spcPct val="90000"/>
              </a:lnSpc>
            </a:pPr>
            <a:r>
              <a:rPr lang="el-GR" i="1" smtClean="0">
                <a:solidFill>
                  <a:schemeClr val="bg2"/>
                </a:solidFill>
                <a:latin typeface="Book Antiqua" pitchFamily="18" charset="0"/>
              </a:rPr>
              <a:t>Άρειος πάγος</a:t>
            </a:r>
            <a:r>
              <a:rPr lang="en-US" i="1" smtClean="0">
                <a:solidFill>
                  <a:schemeClr val="bg2"/>
                </a:solidFill>
                <a:latin typeface="Book Antiqua" pitchFamily="18" charset="0"/>
              </a:rPr>
              <a:t>:</a:t>
            </a:r>
            <a:r>
              <a:rPr lang="el-GR" i="1" smtClean="0">
                <a:solidFill>
                  <a:schemeClr val="bg2"/>
                </a:solidFill>
                <a:latin typeface="Book Antiqua" pitchFamily="18" charset="0"/>
              </a:rPr>
              <a:t> Το ανώτερο δικαστήριο</a:t>
            </a:r>
          </a:p>
          <a:p>
            <a:pPr>
              <a:lnSpc>
                <a:spcPct val="90000"/>
              </a:lnSpc>
            </a:pPr>
            <a:r>
              <a:rPr lang="el-GR" i="1" smtClean="0">
                <a:solidFill>
                  <a:schemeClr val="bg2"/>
                </a:solidFill>
                <a:latin typeface="Book Antiqua" pitchFamily="18" charset="0"/>
              </a:rPr>
              <a:t>Οι συνεδριάσεις είναι δημόσιες, μόνο σε μερικές περιπτώσεις η συνεδρίαση γίνετε</a:t>
            </a:r>
            <a:r>
              <a:rPr lang="en-US" i="1" smtClean="0">
                <a:solidFill>
                  <a:schemeClr val="bg2"/>
                </a:solidFill>
                <a:latin typeface="Book Antiqua" pitchFamily="18" charset="0"/>
              </a:rPr>
              <a:t> “</a:t>
            </a:r>
            <a:r>
              <a:rPr lang="el-GR" i="1" smtClean="0">
                <a:solidFill>
                  <a:schemeClr val="bg2"/>
                </a:solidFill>
                <a:latin typeface="Book Antiqua" pitchFamily="18" charset="0"/>
              </a:rPr>
              <a:t>κεκλεισμένων των θυρών</a:t>
            </a:r>
          </a:p>
          <a:p>
            <a:pPr>
              <a:lnSpc>
                <a:spcPct val="90000"/>
              </a:lnSpc>
            </a:pPr>
            <a:r>
              <a:rPr lang="el-GR" i="1" smtClean="0">
                <a:solidFill>
                  <a:schemeClr val="bg2"/>
                </a:solidFill>
                <a:latin typeface="Book Antiqua" pitchFamily="18" charset="0"/>
              </a:rPr>
              <a:t>Τον δικάσιμο ορίζει ο ειρηνοδίκης ή η πρόεδρος</a:t>
            </a:r>
          </a:p>
          <a:p>
            <a:pPr>
              <a:lnSpc>
                <a:spcPct val="90000"/>
              </a:lnSpc>
            </a:pPr>
            <a:r>
              <a:rPr lang="el-GR" i="1" smtClean="0">
                <a:solidFill>
                  <a:schemeClr val="bg2"/>
                </a:solidFill>
                <a:latin typeface="Book Antiqua" pitchFamily="18" charset="0"/>
              </a:rPr>
              <a:t>Κάθε απόφαση πρέπει να είναι αιτιολογημένη και να δημοσιεύεται σε δημόσια συνεδρίαση</a:t>
            </a:r>
          </a:p>
        </p:txBody>
      </p:sp>
      <p:sp>
        <p:nvSpPr>
          <p:cNvPr id="25602" name="Rectangle 2"/>
          <p:cNvSpPr>
            <a:spLocks noGrp="1"/>
          </p:cNvSpPr>
          <p:nvPr>
            <p:ph type="title"/>
          </p:nvPr>
        </p:nvSpPr>
        <p:spPr/>
        <p:txBody>
          <a:bodyPr/>
          <a:lstStyle/>
          <a:p>
            <a:pPr algn="ctr"/>
            <a:r>
              <a:rPr lang="el-GR" i="1" smtClean="0">
                <a:latin typeface="Book Antiqua" pitchFamily="18" charset="0"/>
              </a:rPr>
              <a:t>Δικαστήρια</a:t>
            </a:r>
          </a:p>
        </p:txBody>
      </p:sp>
    </p:spTree>
    <p:extLst>
      <p:ext uri="{BB962C8B-B14F-4D97-AF65-F5344CB8AC3E}">
        <p14:creationId xmlns:p14="http://schemas.microsoft.com/office/powerpoint/2010/main" xmlns="" val="18742886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idx="1"/>
          </p:nvPr>
        </p:nvSpPr>
        <p:spPr/>
        <p:txBody>
          <a:bodyPr>
            <a:normAutofit/>
          </a:bodyPr>
          <a:lstStyle/>
          <a:p>
            <a:pPr>
              <a:lnSpc>
                <a:spcPct val="90000"/>
              </a:lnSpc>
            </a:pPr>
            <a:r>
              <a:rPr lang="el-GR" i="1" smtClean="0">
                <a:solidFill>
                  <a:schemeClr val="bg2"/>
                </a:solidFill>
                <a:latin typeface="Book Antiqua" pitchFamily="18" charset="0"/>
              </a:rPr>
              <a:t>Η συχνότητα αυτοκτονιών των φυλακισμένων είναι 6 φορές πιο συχνή από ότι στους υπόλοιπους</a:t>
            </a:r>
          </a:p>
          <a:p>
            <a:pPr>
              <a:lnSpc>
                <a:spcPct val="90000"/>
              </a:lnSpc>
            </a:pPr>
            <a:r>
              <a:rPr lang="el-GR" i="1" smtClean="0">
                <a:solidFill>
                  <a:schemeClr val="bg2"/>
                </a:solidFill>
                <a:latin typeface="Book Antiqua" pitchFamily="18" charset="0"/>
              </a:rPr>
              <a:t>Τα προβλήματα των εγκλείστων μπορεί να αφορούν κάποια ψυχική ασθένεια ή υποφέρουν από αυτή καθεαυτή τη στέρηση της ελευθερίας</a:t>
            </a:r>
          </a:p>
          <a:p>
            <a:pPr>
              <a:lnSpc>
                <a:spcPct val="90000"/>
              </a:lnSpc>
            </a:pPr>
            <a:r>
              <a:rPr lang="el-GR" i="1" smtClean="0">
                <a:solidFill>
                  <a:schemeClr val="bg2"/>
                </a:solidFill>
                <a:latin typeface="Book Antiqua" pitchFamily="18" charset="0"/>
              </a:rPr>
              <a:t>Αυξημένη πιθανότητα να εκδηλώσουν ψυχική ασθένεια</a:t>
            </a:r>
          </a:p>
          <a:p>
            <a:pPr>
              <a:lnSpc>
                <a:spcPct val="90000"/>
              </a:lnSpc>
            </a:pPr>
            <a:r>
              <a:rPr lang="el-GR" i="1" smtClean="0">
                <a:solidFill>
                  <a:schemeClr val="bg2"/>
                </a:solidFill>
                <a:latin typeface="Book Antiqua" pitchFamily="18" charset="0"/>
              </a:rPr>
              <a:t>Συχνές διαταραχές</a:t>
            </a:r>
            <a:r>
              <a:rPr lang="en-US" i="1" smtClean="0">
                <a:solidFill>
                  <a:schemeClr val="bg2"/>
                </a:solidFill>
                <a:latin typeface="Book Antiqua" pitchFamily="18" charset="0"/>
              </a:rPr>
              <a:t>: </a:t>
            </a:r>
            <a:r>
              <a:rPr lang="el-GR" i="1" smtClean="0">
                <a:solidFill>
                  <a:schemeClr val="bg2"/>
                </a:solidFill>
                <a:latin typeface="Book Antiqua" pitchFamily="18" charset="0"/>
              </a:rPr>
              <a:t>κατάχρηση αλκοόλ και ουσιών, καταθλιπτικές διαταραχές, αντικοινωνική διαταραχή, ψυχωτικές διαταραχές</a:t>
            </a:r>
          </a:p>
        </p:txBody>
      </p:sp>
      <p:sp>
        <p:nvSpPr>
          <p:cNvPr id="26626" name="Rectangle 2"/>
          <p:cNvSpPr>
            <a:spLocks noGrp="1"/>
          </p:cNvSpPr>
          <p:nvPr>
            <p:ph type="title"/>
          </p:nvPr>
        </p:nvSpPr>
        <p:spPr/>
        <p:txBody>
          <a:bodyPr>
            <a:normAutofit fontScale="90000"/>
          </a:bodyPr>
          <a:lstStyle/>
          <a:p>
            <a:pPr algn="ctr"/>
            <a:r>
              <a:rPr lang="el-GR" i="1" smtClean="0">
                <a:latin typeface="Book Antiqua" pitchFamily="18" charset="0"/>
              </a:rPr>
              <a:t>Ψυχικές διαταραχές στο χώρο των φυλακών</a:t>
            </a:r>
          </a:p>
        </p:txBody>
      </p:sp>
    </p:spTree>
    <p:extLst>
      <p:ext uri="{BB962C8B-B14F-4D97-AF65-F5344CB8AC3E}">
        <p14:creationId xmlns:p14="http://schemas.microsoft.com/office/powerpoint/2010/main" xmlns="" val="2300862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686800" cy="4625609"/>
          </a:xfrm>
        </p:spPr>
        <p:txBody>
          <a:bodyPr>
            <a:normAutofit/>
          </a:bodyPr>
          <a:lstStyle/>
          <a:p>
            <a:r>
              <a:rPr lang="el-GR" sz="2800" dirty="0" smtClean="0">
                <a:solidFill>
                  <a:srgbClr val="FFFF00"/>
                </a:solidFill>
                <a:latin typeface="Comic Sans MS" pitchFamily="66" charset="0"/>
              </a:rPr>
              <a:t>Δεν μπορεί να αντιμετωπιστεί η εγκληματικότητα με αστυνομικά μέτρα.</a:t>
            </a:r>
          </a:p>
          <a:p>
            <a:r>
              <a:rPr lang="el-GR" sz="2800" dirty="0" smtClean="0">
                <a:solidFill>
                  <a:srgbClr val="FFFF00"/>
                </a:solidFill>
                <a:latin typeface="Comic Sans MS" pitchFamily="66" charset="0"/>
              </a:rPr>
              <a:t>Θετικά μπορεί να συμβάλλει η σωστή λειτουργία των κοινωνικών υπηρεσιών.</a:t>
            </a:r>
          </a:p>
          <a:p>
            <a:r>
              <a:rPr lang="el-GR" sz="2800" dirty="0" smtClean="0">
                <a:solidFill>
                  <a:srgbClr val="FFFF00"/>
                </a:solidFill>
                <a:latin typeface="Comic Sans MS" pitchFamily="66" charset="0"/>
              </a:rPr>
              <a:t>Ανθρωπιστική παιδεία.</a:t>
            </a:r>
          </a:p>
          <a:p>
            <a:r>
              <a:rPr lang="el-GR" sz="2800" dirty="0" smtClean="0">
                <a:solidFill>
                  <a:srgbClr val="FFFF00"/>
                </a:solidFill>
                <a:latin typeface="Comic Sans MS" pitchFamily="66" charset="0"/>
              </a:rPr>
              <a:t>Σεβασμός στον άνθρωποκαι την περιουσία του.</a:t>
            </a:r>
          </a:p>
          <a:p>
            <a:r>
              <a:rPr lang="el-GR" sz="2800" dirty="0" smtClean="0">
                <a:solidFill>
                  <a:srgbClr val="FFFF00"/>
                </a:solidFill>
                <a:latin typeface="Comic Sans MS" pitchFamily="66" charset="0"/>
              </a:rPr>
              <a:t>Σεβασμός στην ιδιαιτεροτητά του άλλου.</a:t>
            </a:r>
            <a:endParaRPr lang="el-GR" sz="2800" dirty="0">
              <a:solidFill>
                <a:srgbClr val="FFFF00"/>
              </a:solidFill>
              <a:latin typeface="Comic Sans MS" pitchFamily="66" charset="0"/>
            </a:endParaRPr>
          </a:p>
        </p:txBody>
      </p:sp>
      <p:sp>
        <p:nvSpPr>
          <p:cNvPr id="2" name="Title 1"/>
          <p:cNvSpPr>
            <a:spLocks noGrp="1"/>
          </p:cNvSpPr>
          <p:nvPr>
            <p:ph type="title"/>
          </p:nvPr>
        </p:nvSpPr>
        <p:spPr/>
        <p:txBody>
          <a:bodyPr>
            <a:normAutofit fontScale="90000"/>
          </a:bodyPr>
          <a:lstStyle/>
          <a:p>
            <a:r>
              <a:rPr lang="el-GR" dirty="0" smtClean="0">
                <a:latin typeface="Comic Sans MS" pitchFamily="66" charset="0"/>
              </a:rPr>
              <a:t>     </a:t>
            </a:r>
            <a:r>
              <a:rPr lang="el-GR" sz="3600" dirty="0" smtClean="0">
                <a:latin typeface="Comic Sans MS" pitchFamily="66" charset="0"/>
              </a:rPr>
              <a:t>Η ΑΝΤΙΜΕΤΩΠΙΣΗ ΤΗΣ</a:t>
            </a:r>
            <a:br>
              <a:rPr lang="el-GR" sz="3600" dirty="0" smtClean="0">
                <a:latin typeface="Comic Sans MS" pitchFamily="66" charset="0"/>
              </a:rPr>
            </a:br>
            <a:r>
              <a:rPr lang="el-GR" dirty="0" smtClean="0">
                <a:latin typeface="Comic Sans MS" pitchFamily="66" charset="0"/>
              </a:rPr>
              <a:t>     </a:t>
            </a:r>
            <a:r>
              <a:rPr lang="el-GR" sz="4000" dirty="0" smtClean="0">
                <a:latin typeface="Comic Sans MS" pitchFamily="66" charset="0"/>
              </a:rPr>
              <a:t>ΕΓΚΛΗΜΑΤΙΚΟΤΗΤΑΣ</a:t>
            </a:r>
            <a:endParaRPr lang="el-GR" sz="4000" dirty="0">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solidFill>
                  <a:srgbClr val="FFFF00"/>
                </a:solidFill>
                <a:latin typeface="Comic Sans MS" pitchFamily="66" charset="0"/>
              </a:rPr>
              <a:t>Χαμηλή αυτοεκτίμηση.</a:t>
            </a:r>
          </a:p>
          <a:p>
            <a:r>
              <a:rPr lang="el-GR" dirty="0" smtClean="0">
                <a:solidFill>
                  <a:srgbClr val="FFFF00"/>
                </a:solidFill>
                <a:latin typeface="Comic Sans MS" pitchFamily="66" charset="0"/>
              </a:rPr>
              <a:t>Ανασφάλεια. </a:t>
            </a:r>
          </a:p>
          <a:p>
            <a:r>
              <a:rPr lang="el-GR" dirty="0" smtClean="0">
                <a:solidFill>
                  <a:srgbClr val="FFFF00"/>
                </a:solidFill>
                <a:latin typeface="Comic Sans MS" pitchFamily="66" charset="0"/>
              </a:rPr>
              <a:t>Φοβίες. </a:t>
            </a:r>
          </a:p>
          <a:p>
            <a:r>
              <a:rPr lang="el-GR" dirty="0" smtClean="0">
                <a:solidFill>
                  <a:srgbClr val="FFFF00"/>
                </a:solidFill>
                <a:latin typeface="Comic Sans MS" pitchFamily="66" charset="0"/>
              </a:rPr>
              <a:t>Εμονές και προκαταλήψεις. </a:t>
            </a:r>
          </a:p>
          <a:p>
            <a:r>
              <a:rPr lang="el-GR" dirty="0" smtClean="0">
                <a:solidFill>
                  <a:srgbClr val="FFFF00"/>
                </a:solidFill>
                <a:latin typeface="Comic Sans MS" pitchFamily="66" charset="0"/>
              </a:rPr>
              <a:t>Έλλειψη σεβασμού στον συνάνθρωπο.</a:t>
            </a:r>
          </a:p>
          <a:p>
            <a:r>
              <a:rPr lang="el-GR" dirty="0" smtClean="0">
                <a:solidFill>
                  <a:srgbClr val="FFFF00"/>
                </a:solidFill>
                <a:latin typeface="Comic Sans MS" pitchFamily="66" charset="0"/>
              </a:rPr>
              <a:t>Αίσθημα αδικημένου.</a:t>
            </a:r>
          </a:p>
        </p:txBody>
      </p:sp>
      <p:sp>
        <p:nvSpPr>
          <p:cNvPr id="2" name="Title 1"/>
          <p:cNvSpPr>
            <a:spLocks noGrp="1"/>
          </p:cNvSpPr>
          <p:nvPr>
            <p:ph type="title"/>
          </p:nvPr>
        </p:nvSpPr>
        <p:spPr>
          <a:xfrm>
            <a:off x="457200" y="0"/>
            <a:ext cx="8229600" cy="1524000"/>
          </a:xfrm>
        </p:spPr>
        <p:txBody>
          <a:bodyPr>
            <a:normAutofit/>
          </a:bodyPr>
          <a:lstStyle/>
          <a:p>
            <a:r>
              <a:rPr lang="el-GR" sz="3200" dirty="0" smtClean="0">
                <a:latin typeface="Comic Sans MS" pitchFamily="66" charset="0"/>
              </a:rPr>
              <a:t>     </a:t>
            </a:r>
            <a:r>
              <a:rPr lang="el-GR" sz="3600" dirty="0" smtClean="0">
                <a:latin typeface="Comic Sans MS" pitchFamily="66" charset="0"/>
              </a:rPr>
              <a:t>ΧΑΡΑΚΤΗΡΙΣΤΙΚΑ ΘΥΤΩΝ</a:t>
            </a:r>
            <a:endParaRPr lang="el-GR" sz="3600" dirty="0">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2268538" y="335704"/>
            <a:ext cx="4572000" cy="66923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eaLnBrk="1" hangingPunct="1">
              <a:defRPr/>
            </a:pPr>
            <a:r>
              <a:rPr lang="en-US" dirty="0">
                <a:latin typeface="Calibri" pitchFamily="34" charset="0"/>
              </a:rPr>
              <a:t>                                </a:t>
            </a:r>
            <a:r>
              <a:rPr lang="el-GR" sz="2000" dirty="0">
                <a:latin typeface="Calibri" pitchFamily="34" charset="0"/>
              </a:rPr>
              <a:t>ΚΕΦΑΛΑΙΟ </a:t>
            </a:r>
            <a:r>
              <a:rPr lang="en-US" sz="2000" dirty="0">
                <a:latin typeface="Calibri" pitchFamily="34" charset="0"/>
              </a:rPr>
              <a:t>  </a:t>
            </a:r>
            <a:r>
              <a:rPr lang="el-GR" sz="2400" dirty="0">
                <a:latin typeface="Calibri" pitchFamily="34" charset="0"/>
              </a:rPr>
              <a:t>2</a:t>
            </a:r>
            <a:r>
              <a:rPr lang="el-GR" sz="2000" dirty="0">
                <a:latin typeface="Calibri" pitchFamily="34" charset="0"/>
              </a:rPr>
              <a:t/>
            </a:r>
            <a:br>
              <a:rPr lang="el-GR" sz="2000" dirty="0">
                <a:latin typeface="Calibri" pitchFamily="34" charset="0"/>
              </a:rPr>
            </a:br>
            <a:endParaRPr lang="el-GR" sz="2000" dirty="0">
              <a:latin typeface="Calibri" pitchFamily="34" charset="0"/>
            </a:endParaRPr>
          </a:p>
        </p:txBody>
      </p:sp>
      <p:sp>
        <p:nvSpPr>
          <p:cNvPr id="2050" name="Rectangle 3"/>
          <p:cNvSpPr>
            <a:spLocks noChangeArrowheads="1"/>
          </p:cNvSpPr>
          <p:nvPr/>
        </p:nvSpPr>
        <p:spPr bwMode="auto">
          <a:xfrm>
            <a:off x="2916238" y="1052513"/>
            <a:ext cx="4176712" cy="4222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eaLnBrk="1" hangingPunct="1">
              <a:defRPr/>
            </a:pPr>
            <a:r>
              <a:rPr lang="en-US" sz="2000" b="1" dirty="0">
                <a:solidFill>
                  <a:srgbClr val="000000"/>
                </a:solidFill>
                <a:latin typeface="Arial" charset="0"/>
              </a:rPr>
              <a:t>  </a:t>
            </a:r>
            <a:r>
              <a:rPr lang="el-GR" sz="2000" b="1" dirty="0">
                <a:solidFill>
                  <a:srgbClr val="000000"/>
                </a:solidFill>
                <a:latin typeface="Arial" charset="0"/>
              </a:rPr>
              <a:t>ΟΙΚΟΝΟΜΙΚΑ</a:t>
            </a:r>
            <a:r>
              <a:rPr lang="en-US" sz="2000" b="1" dirty="0">
                <a:solidFill>
                  <a:srgbClr val="000000"/>
                </a:solidFill>
                <a:latin typeface="Arial" charset="0"/>
              </a:rPr>
              <a:t>   </a:t>
            </a:r>
            <a:r>
              <a:rPr lang="el-GR" sz="2000" b="1" dirty="0">
                <a:solidFill>
                  <a:srgbClr val="000000"/>
                </a:solidFill>
                <a:latin typeface="Arial" charset="0"/>
              </a:rPr>
              <a:t> ΕΓΚΛΗΜΑΤΑ</a:t>
            </a:r>
            <a:r>
              <a:rPr lang="en-US" sz="2000" b="1" dirty="0">
                <a:solidFill>
                  <a:srgbClr val="000000"/>
                </a:solidFill>
                <a:latin typeface="Arial" charset="0"/>
              </a:rPr>
              <a:t> </a:t>
            </a:r>
            <a:endParaRPr lang="el-GR" sz="2000" b="1" dirty="0">
              <a:solidFill>
                <a:srgbClr val="000000"/>
              </a:solidFill>
              <a:latin typeface="Arial" charset="0"/>
            </a:endParaRPr>
          </a:p>
        </p:txBody>
      </p:sp>
      <p:sp>
        <p:nvSpPr>
          <p:cNvPr id="2052" name="Rectangle 8"/>
          <p:cNvSpPr>
            <a:spLocks noChangeArrowheads="1"/>
          </p:cNvSpPr>
          <p:nvPr/>
        </p:nvSpPr>
        <p:spPr bwMode="auto">
          <a:xfrm>
            <a:off x="468313" y="2565400"/>
            <a:ext cx="3167062" cy="179705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spAutoFit/>
          </a:bodyPr>
          <a:lstStyle/>
          <a:p>
            <a:pPr algn="just" eaLnBrk="1" hangingPunct="1">
              <a:defRPr/>
            </a:pPr>
            <a:r>
              <a:rPr lang="el-GR" sz="1400" dirty="0">
                <a:solidFill>
                  <a:srgbClr val="000000"/>
                </a:solidFill>
                <a:latin typeface="Calibri" pitchFamily="34" charset="0"/>
                <a:ea typeface="Calibri" pitchFamily="34" charset="0"/>
                <a:cs typeface="Times New Roman" pitchFamily="18" charset="0"/>
              </a:rPr>
              <a:t>ΕΡΓΑΣΤΗΚΑΝ  ΟΙ :</a:t>
            </a:r>
          </a:p>
          <a:p>
            <a:pPr algn="just">
              <a:buFontTx/>
              <a:buChar char="•"/>
              <a:defRPr/>
            </a:pPr>
            <a:r>
              <a:rPr lang="el-GR" sz="1600" dirty="0">
                <a:solidFill>
                  <a:srgbClr val="000000"/>
                </a:solidFill>
                <a:latin typeface="Calibri" pitchFamily="34" charset="0"/>
                <a:ea typeface="Calibri" pitchFamily="34" charset="0"/>
                <a:cs typeface="Times New Roman" pitchFamily="18" charset="0"/>
              </a:rPr>
              <a:t> Αφροδίτη </a:t>
            </a:r>
            <a:r>
              <a:rPr lang="el-GR" sz="1600" dirty="0" err="1">
                <a:solidFill>
                  <a:srgbClr val="000000"/>
                </a:solidFill>
                <a:latin typeface="Calibri" pitchFamily="34" charset="0"/>
                <a:ea typeface="Calibri" pitchFamily="34" charset="0"/>
                <a:cs typeface="Times New Roman" pitchFamily="18" charset="0"/>
              </a:rPr>
              <a:t>Σακελαροπούλου</a:t>
            </a:r>
            <a:endParaRPr lang="el-GR" sz="1600" dirty="0">
              <a:solidFill>
                <a:srgbClr val="000000"/>
              </a:solidFill>
              <a:latin typeface="Calibri" pitchFamily="34" charset="0"/>
              <a:ea typeface="Calibri" pitchFamily="34" charset="0"/>
              <a:cs typeface="Times New Roman" pitchFamily="18" charset="0"/>
            </a:endParaRPr>
          </a:p>
          <a:p>
            <a:pPr algn="just">
              <a:buFontTx/>
              <a:buChar char="•"/>
              <a:defRPr/>
            </a:pPr>
            <a:r>
              <a:rPr lang="el-GR" sz="1600" dirty="0">
                <a:solidFill>
                  <a:srgbClr val="000000"/>
                </a:solidFill>
                <a:latin typeface="Calibri" pitchFamily="34" charset="0"/>
                <a:ea typeface="Calibri" pitchFamily="34" charset="0"/>
                <a:cs typeface="Times New Roman" pitchFamily="18" charset="0"/>
              </a:rPr>
              <a:t> Βιργινία </a:t>
            </a:r>
            <a:r>
              <a:rPr lang="el-GR" sz="1600" dirty="0" err="1">
                <a:solidFill>
                  <a:srgbClr val="000000"/>
                </a:solidFill>
                <a:latin typeface="Calibri" pitchFamily="34" charset="0"/>
                <a:ea typeface="Calibri" pitchFamily="34" charset="0"/>
                <a:cs typeface="Times New Roman" pitchFamily="18" charset="0"/>
              </a:rPr>
              <a:t>Τουσούνη</a:t>
            </a:r>
            <a:endParaRPr lang="el-GR" sz="1600" dirty="0">
              <a:solidFill>
                <a:srgbClr val="000000"/>
              </a:solidFill>
              <a:latin typeface="Calibri" pitchFamily="34" charset="0"/>
              <a:ea typeface="Calibri" pitchFamily="34" charset="0"/>
              <a:cs typeface="Times New Roman" pitchFamily="18" charset="0"/>
            </a:endParaRPr>
          </a:p>
          <a:p>
            <a:pPr algn="just">
              <a:buFontTx/>
              <a:buChar char="•"/>
              <a:defRPr/>
            </a:pPr>
            <a:r>
              <a:rPr lang="el-GR" sz="1600" dirty="0">
                <a:solidFill>
                  <a:srgbClr val="000000"/>
                </a:solidFill>
                <a:latin typeface="Calibri" pitchFamily="34" charset="0"/>
                <a:ea typeface="Calibri" pitchFamily="34" charset="0"/>
                <a:cs typeface="Times New Roman" pitchFamily="18" charset="0"/>
              </a:rPr>
              <a:t> Ελένη Χανιώτη</a:t>
            </a:r>
          </a:p>
          <a:p>
            <a:pPr algn="just">
              <a:buFontTx/>
              <a:buChar char="•"/>
              <a:defRPr/>
            </a:pPr>
            <a:r>
              <a:rPr lang="el-GR" sz="1600" dirty="0">
                <a:solidFill>
                  <a:srgbClr val="000000"/>
                </a:solidFill>
                <a:latin typeface="Calibri" pitchFamily="34" charset="0"/>
                <a:ea typeface="Calibri" pitchFamily="34" charset="0"/>
                <a:cs typeface="Times New Roman" pitchFamily="18" charset="0"/>
              </a:rPr>
              <a:t> Μαρία </a:t>
            </a:r>
            <a:r>
              <a:rPr lang="el-GR" sz="1600" dirty="0" err="1">
                <a:solidFill>
                  <a:srgbClr val="000000"/>
                </a:solidFill>
                <a:latin typeface="Calibri" pitchFamily="34" charset="0"/>
                <a:ea typeface="Calibri" pitchFamily="34" charset="0"/>
                <a:cs typeface="Times New Roman" pitchFamily="18" charset="0"/>
              </a:rPr>
              <a:t>Σταματέλου</a:t>
            </a:r>
            <a:endParaRPr lang="el-GR" sz="1600" dirty="0">
              <a:solidFill>
                <a:srgbClr val="000000"/>
              </a:solidFill>
              <a:latin typeface="Calibri" pitchFamily="34" charset="0"/>
              <a:ea typeface="Calibri" pitchFamily="34" charset="0"/>
              <a:cs typeface="Times New Roman" pitchFamily="18" charset="0"/>
            </a:endParaRPr>
          </a:p>
          <a:p>
            <a:pPr algn="just">
              <a:buFontTx/>
              <a:buChar char="•"/>
              <a:defRPr/>
            </a:pPr>
            <a:r>
              <a:rPr lang="el-GR" sz="1600" dirty="0">
                <a:solidFill>
                  <a:srgbClr val="000000"/>
                </a:solidFill>
                <a:latin typeface="Calibri" pitchFamily="34" charset="0"/>
                <a:ea typeface="Calibri" pitchFamily="34" charset="0"/>
                <a:cs typeface="Times New Roman" pitchFamily="18" charset="0"/>
              </a:rPr>
              <a:t> Μαριέττα </a:t>
            </a:r>
            <a:r>
              <a:rPr lang="el-GR" sz="1600" dirty="0" err="1">
                <a:solidFill>
                  <a:srgbClr val="000000"/>
                </a:solidFill>
                <a:latin typeface="Calibri" pitchFamily="34" charset="0"/>
                <a:ea typeface="Calibri" pitchFamily="34" charset="0"/>
                <a:cs typeface="Times New Roman" pitchFamily="18" charset="0"/>
              </a:rPr>
              <a:t>Σαββάκη</a:t>
            </a:r>
            <a:endParaRPr lang="el-GR" sz="1600" dirty="0">
              <a:solidFill>
                <a:srgbClr val="000000"/>
              </a:solidFill>
              <a:latin typeface="Calibri" pitchFamily="34" charset="0"/>
              <a:ea typeface="Calibri" pitchFamily="34" charset="0"/>
              <a:cs typeface="Times New Roman" pitchFamily="18" charset="0"/>
            </a:endParaRPr>
          </a:p>
          <a:p>
            <a:pPr algn="just">
              <a:buFontTx/>
              <a:buChar char="•"/>
              <a:defRPr/>
            </a:pPr>
            <a:r>
              <a:rPr lang="el-GR" sz="1600" dirty="0" err="1">
                <a:solidFill>
                  <a:srgbClr val="000000"/>
                </a:solidFill>
                <a:latin typeface="Calibri" pitchFamily="34" charset="0"/>
                <a:ea typeface="Calibri" pitchFamily="34" charset="0"/>
                <a:cs typeface="Times New Roman" pitchFamily="18" charset="0"/>
              </a:rPr>
              <a:t>Πένυ</a:t>
            </a:r>
            <a:r>
              <a:rPr lang="el-GR" sz="1600" dirty="0">
                <a:solidFill>
                  <a:srgbClr val="000000"/>
                </a:solidFill>
                <a:latin typeface="Calibri" pitchFamily="34" charset="0"/>
                <a:ea typeface="Calibri" pitchFamily="34" charset="0"/>
                <a:cs typeface="Times New Roman" pitchFamily="18" charset="0"/>
              </a:rPr>
              <a:t> </a:t>
            </a:r>
            <a:r>
              <a:rPr lang="el-GR" sz="1600" dirty="0" err="1">
                <a:solidFill>
                  <a:srgbClr val="000000"/>
                </a:solidFill>
                <a:latin typeface="Calibri" pitchFamily="34" charset="0"/>
                <a:ea typeface="Calibri" pitchFamily="34" charset="0"/>
                <a:cs typeface="Times New Roman" pitchFamily="18" charset="0"/>
              </a:rPr>
              <a:t>Τοψή</a:t>
            </a:r>
            <a:endParaRPr lang="el-GR" sz="1600" dirty="0">
              <a:solidFill>
                <a:srgbClr val="000000"/>
              </a:solidFill>
              <a:latin typeface="Calibri" pitchFamily="34" charset="0"/>
              <a:ea typeface="Calibri" pitchFamily="34" charset="0"/>
              <a:cs typeface="Times New Roman" pitchFamily="18" charset="0"/>
            </a:endParaRPr>
          </a:p>
        </p:txBody>
      </p:sp>
      <p:sp>
        <p:nvSpPr>
          <p:cNvPr id="2053" name="Rectangle 9"/>
          <p:cNvSpPr>
            <a:spLocks noChangeArrowheads="1"/>
          </p:cNvSpPr>
          <p:nvPr/>
        </p:nvSpPr>
        <p:spPr bwMode="auto">
          <a:xfrm>
            <a:off x="3681781" y="4880922"/>
            <a:ext cx="3887288" cy="828850"/>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eaLnBrk="1" hangingPunct="1">
              <a:defRPr/>
            </a:pPr>
            <a:r>
              <a:rPr lang="el-GR" i="1" dirty="0">
                <a:latin typeface="Calibri" pitchFamily="34" charset="0"/>
              </a:rPr>
              <a:t>ΠΟΥ ΑΠΟΤΕΛΟΥΝ ΤΗΝ ΟΜΑΔΑ :</a:t>
            </a:r>
          </a:p>
          <a:p>
            <a:pPr eaLnBrk="1" hangingPunct="1">
              <a:defRPr/>
            </a:pPr>
            <a:r>
              <a:rPr lang="en-US" i="1" dirty="0">
                <a:latin typeface="Calibri" pitchFamily="34" charset="0"/>
              </a:rPr>
              <a:t>     </a:t>
            </a:r>
            <a:r>
              <a:rPr lang="el-GR" i="1" dirty="0">
                <a:latin typeface="Calibri" pitchFamily="34" charset="0"/>
              </a:rPr>
              <a:t>‘’ Η ΤΙΜΗ ΚΑΙ ΤΟ ΧΡΗΜΑ’’</a:t>
            </a:r>
          </a:p>
        </p:txBody>
      </p:sp>
    </p:spTree>
    <p:extLst>
      <p:ext uri="{BB962C8B-B14F-4D97-AF65-F5344CB8AC3E}">
        <p14:creationId xmlns:p14="http://schemas.microsoft.com/office/powerpoint/2010/main" xmlns="" val="2904871059"/>
      </p:ext>
    </p:extLst>
  </p:cSld>
  <p:clrMapOvr>
    <a:masterClrMapping/>
  </p:clrMapOvr>
  <p:transition spd="slow">
    <p:wipe dir="d"/>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50">
                                            <p:txEl>
                                              <p:pRg st="0" end="0"/>
                                            </p:txEl>
                                          </p:spTgt>
                                        </p:tgtEl>
                                        <p:attrNameLst>
                                          <p:attrName>style.visibility</p:attrName>
                                        </p:attrNameLst>
                                      </p:cBhvr>
                                      <p:to>
                                        <p:strVal val="visible"/>
                                      </p:to>
                                    </p:set>
                                    <p:anim calcmode="lin" valueType="num">
                                      <p:cBhvr additive="base">
                                        <p:cTn id="7" dur="500" fill="hold"/>
                                        <p:tgtEl>
                                          <p:spTgt spid="20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9" presetClass="entr" presetSubtype="0" decel="100000" fill="hold" nodeType="clickEffect">
                                  <p:stCondLst>
                                    <p:cond delay="0"/>
                                  </p:stCondLst>
                                  <p:childTnLst>
                                    <p:set>
                                      <p:cBhvr>
                                        <p:cTn id="12" dur="1" fill="hold">
                                          <p:stCondLst>
                                            <p:cond delay="0"/>
                                          </p:stCondLst>
                                        </p:cTn>
                                        <p:tgtEl>
                                          <p:spTgt spid="2052">
                                            <p:txEl>
                                              <p:pRg st="0" end="0"/>
                                            </p:txEl>
                                          </p:spTgt>
                                        </p:tgtEl>
                                        <p:attrNameLst>
                                          <p:attrName>style.visibility</p:attrName>
                                        </p:attrNameLst>
                                      </p:cBhvr>
                                      <p:to>
                                        <p:strVal val="visible"/>
                                      </p:to>
                                    </p:set>
                                    <p:anim calcmode="lin" valueType="num">
                                      <p:cBhvr>
                                        <p:cTn id="13" dur="500" fill="hold"/>
                                        <p:tgtEl>
                                          <p:spTgt spid="205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52">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2052">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2052">
                                            <p:txEl>
                                              <p:pRg st="0" end="0"/>
                                            </p:txEl>
                                          </p:spTgt>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2052">
                                            <p:txEl>
                                              <p:pRg st="1" end="1"/>
                                            </p:txEl>
                                          </p:spTgt>
                                        </p:tgtEl>
                                        <p:attrNameLst>
                                          <p:attrName>style.visibility</p:attrName>
                                        </p:attrNameLst>
                                      </p:cBhvr>
                                      <p:to>
                                        <p:strVal val="visible"/>
                                      </p:to>
                                    </p:set>
                                    <p:anim calcmode="lin" valueType="num">
                                      <p:cBhvr>
                                        <p:cTn id="19" dur="500" fill="hold"/>
                                        <p:tgtEl>
                                          <p:spTgt spid="205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052">
                                            <p:txEl>
                                              <p:pRg st="1" end="1"/>
                                            </p:txEl>
                                          </p:spTgt>
                                        </p:tgtEl>
                                        <p:attrNameLst>
                                          <p:attrName>ppt_h</p:attrName>
                                        </p:attrNameLst>
                                      </p:cBhvr>
                                      <p:tavLst>
                                        <p:tav tm="0">
                                          <p:val>
                                            <p:fltVal val="0"/>
                                          </p:val>
                                        </p:tav>
                                        <p:tav tm="100000">
                                          <p:val>
                                            <p:strVal val="#ppt_h"/>
                                          </p:val>
                                        </p:tav>
                                      </p:tavLst>
                                    </p:anim>
                                    <p:anim calcmode="lin" valueType="num">
                                      <p:cBhvr>
                                        <p:cTn id="21" dur="500" fill="hold"/>
                                        <p:tgtEl>
                                          <p:spTgt spid="2052">
                                            <p:txEl>
                                              <p:pRg st="1" end="1"/>
                                            </p:txEl>
                                          </p:spTgt>
                                        </p:tgtEl>
                                        <p:attrNameLst>
                                          <p:attrName>style.rotation</p:attrName>
                                        </p:attrNameLst>
                                      </p:cBhvr>
                                      <p:tavLst>
                                        <p:tav tm="0">
                                          <p:val>
                                            <p:fltVal val="360"/>
                                          </p:val>
                                        </p:tav>
                                        <p:tav tm="100000">
                                          <p:val>
                                            <p:fltVal val="0"/>
                                          </p:val>
                                        </p:tav>
                                      </p:tavLst>
                                    </p:anim>
                                    <p:animEffect transition="in" filter="fade">
                                      <p:cBhvr>
                                        <p:cTn id="22" dur="500"/>
                                        <p:tgtEl>
                                          <p:spTgt spid="2052">
                                            <p:txEl>
                                              <p:pRg st="1" end="1"/>
                                            </p:txEl>
                                          </p:spTgt>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2052">
                                            <p:txEl>
                                              <p:pRg st="2" end="2"/>
                                            </p:txEl>
                                          </p:spTgt>
                                        </p:tgtEl>
                                        <p:attrNameLst>
                                          <p:attrName>style.visibility</p:attrName>
                                        </p:attrNameLst>
                                      </p:cBhvr>
                                      <p:to>
                                        <p:strVal val="visible"/>
                                      </p:to>
                                    </p:set>
                                    <p:anim calcmode="lin" valueType="num">
                                      <p:cBhvr>
                                        <p:cTn id="25" dur="500" fill="hold"/>
                                        <p:tgtEl>
                                          <p:spTgt spid="2052">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052">
                                            <p:txEl>
                                              <p:pRg st="2" end="2"/>
                                            </p:txEl>
                                          </p:spTgt>
                                        </p:tgtEl>
                                        <p:attrNameLst>
                                          <p:attrName>ppt_h</p:attrName>
                                        </p:attrNameLst>
                                      </p:cBhvr>
                                      <p:tavLst>
                                        <p:tav tm="0">
                                          <p:val>
                                            <p:fltVal val="0"/>
                                          </p:val>
                                        </p:tav>
                                        <p:tav tm="100000">
                                          <p:val>
                                            <p:strVal val="#ppt_h"/>
                                          </p:val>
                                        </p:tav>
                                      </p:tavLst>
                                    </p:anim>
                                    <p:anim calcmode="lin" valueType="num">
                                      <p:cBhvr>
                                        <p:cTn id="27" dur="500" fill="hold"/>
                                        <p:tgtEl>
                                          <p:spTgt spid="2052">
                                            <p:txEl>
                                              <p:pRg st="2" end="2"/>
                                            </p:txEl>
                                          </p:spTgt>
                                        </p:tgtEl>
                                        <p:attrNameLst>
                                          <p:attrName>style.rotation</p:attrName>
                                        </p:attrNameLst>
                                      </p:cBhvr>
                                      <p:tavLst>
                                        <p:tav tm="0">
                                          <p:val>
                                            <p:fltVal val="360"/>
                                          </p:val>
                                        </p:tav>
                                        <p:tav tm="100000">
                                          <p:val>
                                            <p:fltVal val="0"/>
                                          </p:val>
                                        </p:tav>
                                      </p:tavLst>
                                    </p:anim>
                                    <p:animEffect transition="in" filter="fade">
                                      <p:cBhvr>
                                        <p:cTn id="28" dur="500"/>
                                        <p:tgtEl>
                                          <p:spTgt spid="2052">
                                            <p:txEl>
                                              <p:pRg st="2" end="2"/>
                                            </p:txEl>
                                          </p:spTgt>
                                        </p:tgtEl>
                                      </p:cBhvr>
                                    </p:animEffect>
                                  </p:childTnLst>
                                </p:cTn>
                              </p:par>
                              <p:par>
                                <p:cTn id="29" presetID="49" presetClass="entr" presetSubtype="0" decel="100000" fill="hold" nodeType="withEffect">
                                  <p:stCondLst>
                                    <p:cond delay="0"/>
                                  </p:stCondLst>
                                  <p:childTnLst>
                                    <p:set>
                                      <p:cBhvr>
                                        <p:cTn id="30" dur="1" fill="hold">
                                          <p:stCondLst>
                                            <p:cond delay="0"/>
                                          </p:stCondLst>
                                        </p:cTn>
                                        <p:tgtEl>
                                          <p:spTgt spid="2052">
                                            <p:txEl>
                                              <p:pRg st="3" end="3"/>
                                            </p:txEl>
                                          </p:spTgt>
                                        </p:tgtEl>
                                        <p:attrNameLst>
                                          <p:attrName>style.visibility</p:attrName>
                                        </p:attrNameLst>
                                      </p:cBhvr>
                                      <p:to>
                                        <p:strVal val="visible"/>
                                      </p:to>
                                    </p:set>
                                    <p:anim calcmode="lin" valueType="num">
                                      <p:cBhvr>
                                        <p:cTn id="31" dur="500" fill="hold"/>
                                        <p:tgtEl>
                                          <p:spTgt spid="2052">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052">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2052">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2052">
                                            <p:txEl>
                                              <p:pRg st="3" end="3"/>
                                            </p:txEl>
                                          </p:spTgt>
                                        </p:tgtEl>
                                      </p:cBhvr>
                                    </p:animEffect>
                                  </p:childTnLst>
                                </p:cTn>
                              </p:par>
                              <p:par>
                                <p:cTn id="35" presetID="49" presetClass="entr" presetSubtype="0" decel="100000" fill="hold" nodeType="withEffect">
                                  <p:stCondLst>
                                    <p:cond delay="0"/>
                                  </p:stCondLst>
                                  <p:childTnLst>
                                    <p:set>
                                      <p:cBhvr>
                                        <p:cTn id="36" dur="1" fill="hold">
                                          <p:stCondLst>
                                            <p:cond delay="0"/>
                                          </p:stCondLst>
                                        </p:cTn>
                                        <p:tgtEl>
                                          <p:spTgt spid="2052">
                                            <p:txEl>
                                              <p:pRg st="4" end="4"/>
                                            </p:txEl>
                                          </p:spTgt>
                                        </p:tgtEl>
                                        <p:attrNameLst>
                                          <p:attrName>style.visibility</p:attrName>
                                        </p:attrNameLst>
                                      </p:cBhvr>
                                      <p:to>
                                        <p:strVal val="visible"/>
                                      </p:to>
                                    </p:set>
                                    <p:anim calcmode="lin" valueType="num">
                                      <p:cBhvr>
                                        <p:cTn id="37" dur="500" fill="hold"/>
                                        <p:tgtEl>
                                          <p:spTgt spid="2052">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2052">
                                            <p:txEl>
                                              <p:pRg st="4" end="4"/>
                                            </p:txEl>
                                          </p:spTgt>
                                        </p:tgtEl>
                                        <p:attrNameLst>
                                          <p:attrName>ppt_h</p:attrName>
                                        </p:attrNameLst>
                                      </p:cBhvr>
                                      <p:tavLst>
                                        <p:tav tm="0">
                                          <p:val>
                                            <p:fltVal val="0"/>
                                          </p:val>
                                        </p:tav>
                                        <p:tav tm="100000">
                                          <p:val>
                                            <p:strVal val="#ppt_h"/>
                                          </p:val>
                                        </p:tav>
                                      </p:tavLst>
                                    </p:anim>
                                    <p:anim calcmode="lin" valueType="num">
                                      <p:cBhvr>
                                        <p:cTn id="39" dur="500" fill="hold"/>
                                        <p:tgtEl>
                                          <p:spTgt spid="2052">
                                            <p:txEl>
                                              <p:pRg st="4" end="4"/>
                                            </p:txEl>
                                          </p:spTgt>
                                        </p:tgtEl>
                                        <p:attrNameLst>
                                          <p:attrName>style.rotation</p:attrName>
                                        </p:attrNameLst>
                                      </p:cBhvr>
                                      <p:tavLst>
                                        <p:tav tm="0">
                                          <p:val>
                                            <p:fltVal val="360"/>
                                          </p:val>
                                        </p:tav>
                                        <p:tav tm="100000">
                                          <p:val>
                                            <p:fltVal val="0"/>
                                          </p:val>
                                        </p:tav>
                                      </p:tavLst>
                                    </p:anim>
                                    <p:animEffect transition="in" filter="fade">
                                      <p:cBhvr>
                                        <p:cTn id="40" dur="500"/>
                                        <p:tgtEl>
                                          <p:spTgt spid="2052">
                                            <p:txEl>
                                              <p:pRg st="4" end="4"/>
                                            </p:txEl>
                                          </p:spTgt>
                                        </p:tgtEl>
                                      </p:cBhvr>
                                    </p:animEffect>
                                  </p:childTnLst>
                                </p:cTn>
                              </p:par>
                              <p:par>
                                <p:cTn id="41" presetID="49" presetClass="entr" presetSubtype="0" decel="100000" fill="hold" nodeType="withEffect">
                                  <p:stCondLst>
                                    <p:cond delay="0"/>
                                  </p:stCondLst>
                                  <p:childTnLst>
                                    <p:set>
                                      <p:cBhvr>
                                        <p:cTn id="42" dur="1" fill="hold">
                                          <p:stCondLst>
                                            <p:cond delay="0"/>
                                          </p:stCondLst>
                                        </p:cTn>
                                        <p:tgtEl>
                                          <p:spTgt spid="2052">
                                            <p:txEl>
                                              <p:pRg st="5" end="5"/>
                                            </p:txEl>
                                          </p:spTgt>
                                        </p:tgtEl>
                                        <p:attrNameLst>
                                          <p:attrName>style.visibility</p:attrName>
                                        </p:attrNameLst>
                                      </p:cBhvr>
                                      <p:to>
                                        <p:strVal val="visible"/>
                                      </p:to>
                                    </p:set>
                                    <p:anim calcmode="lin" valueType="num">
                                      <p:cBhvr>
                                        <p:cTn id="43" dur="500" fill="hold"/>
                                        <p:tgtEl>
                                          <p:spTgt spid="2052">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2052">
                                            <p:txEl>
                                              <p:pRg st="5" end="5"/>
                                            </p:txEl>
                                          </p:spTgt>
                                        </p:tgtEl>
                                        <p:attrNameLst>
                                          <p:attrName>ppt_h</p:attrName>
                                        </p:attrNameLst>
                                      </p:cBhvr>
                                      <p:tavLst>
                                        <p:tav tm="0">
                                          <p:val>
                                            <p:fltVal val="0"/>
                                          </p:val>
                                        </p:tav>
                                        <p:tav tm="100000">
                                          <p:val>
                                            <p:strVal val="#ppt_h"/>
                                          </p:val>
                                        </p:tav>
                                      </p:tavLst>
                                    </p:anim>
                                    <p:anim calcmode="lin" valueType="num">
                                      <p:cBhvr>
                                        <p:cTn id="45" dur="500" fill="hold"/>
                                        <p:tgtEl>
                                          <p:spTgt spid="2052">
                                            <p:txEl>
                                              <p:pRg st="5" end="5"/>
                                            </p:txEl>
                                          </p:spTgt>
                                        </p:tgtEl>
                                        <p:attrNameLst>
                                          <p:attrName>style.rotation</p:attrName>
                                        </p:attrNameLst>
                                      </p:cBhvr>
                                      <p:tavLst>
                                        <p:tav tm="0">
                                          <p:val>
                                            <p:fltVal val="360"/>
                                          </p:val>
                                        </p:tav>
                                        <p:tav tm="100000">
                                          <p:val>
                                            <p:fltVal val="0"/>
                                          </p:val>
                                        </p:tav>
                                      </p:tavLst>
                                    </p:anim>
                                    <p:animEffect transition="in" filter="fade">
                                      <p:cBhvr>
                                        <p:cTn id="46" dur="500"/>
                                        <p:tgtEl>
                                          <p:spTgt spid="2052">
                                            <p:txEl>
                                              <p:pRg st="5" end="5"/>
                                            </p:txEl>
                                          </p:spTgt>
                                        </p:tgtEl>
                                      </p:cBhvr>
                                    </p:animEffect>
                                  </p:childTnLst>
                                </p:cTn>
                              </p:par>
                              <p:par>
                                <p:cTn id="47" presetID="49" presetClass="entr" presetSubtype="0" decel="100000" fill="hold" nodeType="withEffect">
                                  <p:stCondLst>
                                    <p:cond delay="0"/>
                                  </p:stCondLst>
                                  <p:childTnLst>
                                    <p:set>
                                      <p:cBhvr>
                                        <p:cTn id="48" dur="1" fill="hold">
                                          <p:stCondLst>
                                            <p:cond delay="0"/>
                                          </p:stCondLst>
                                        </p:cTn>
                                        <p:tgtEl>
                                          <p:spTgt spid="2052">
                                            <p:txEl>
                                              <p:pRg st="6" end="6"/>
                                            </p:txEl>
                                          </p:spTgt>
                                        </p:tgtEl>
                                        <p:attrNameLst>
                                          <p:attrName>style.visibility</p:attrName>
                                        </p:attrNameLst>
                                      </p:cBhvr>
                                      <p:to>
                                        <p:strVal val="visible"/>
                                      </p:to>
                                    </p:set>
                                    <p:anim calcmode="lin" valueType="num">
                                      <p:cBhvr>
                                        <p:cTn id="49" dur="500" fill="hold"/>
                                        <p:tgtEl>
                                          <p:spTgt spid="2052">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052">
                                            <p:txEl>
                                              <p:pRg st="6" end="6"/>
                                            </p:txEl>
                                          </p:spTgt>
                                        </p:tgtEl>
                                        <p:attrNameLst>
                                          <p:attrName>ppt_h</p:attrName>
                                        </p:attrNameLst>
                                      </p:cBhvr>
                                      <p:tavLst>
                                        <p:tav tm="0">
                                          <p:val>
                                            <p:fltVal val="0"/>
                                          </p:val>
                                        </p:tav>
                                        <p:tav tm="100000">
                                          <p:val>
                                            <p:strVal val="#ppt_h"/>
                                          </p:val>
                                        </p:tav>
                                      </p:tavLst>
                                    </p:anim>
                                    <p:anim calcmode="lin" valueType="num">
                                      <p:cBhvr>
                                        <p:cTn id="51" dur="500" fill="hold"/>
                                        <p:tgtEl>
                                          <p:spTgt spid="2052">
                                            <p:txEl>
                                              <p:pRg st="6" end="6"/>
                                            </p:txEl>
                                          </p:spTgt>
                                        </p:tgtEl>
                                        <p:attrNameLst>
                                          <p:attrName>style.rotation</p:attrName>
                                        </p:attrNameLst>
                                      </p:cBhvr>
                                      <p:tavLst>
                                        <p:tav tm="0">
                                          <p:val>
                                            <p:fltVal val="360"/>
                                          </p:val>
                                        </p:tav>
                                        <p:tav tm="100000">
                                          <p:val>
                                            <p:fltVal val="0"/>
                                          </p:val>
                                        </p:tav>
                                      </p:tavLst>
                                    </p:anim>
                                    <p:animEffect transition="in" filter="fade">
                                      <p:cBhvr>
                                        <p:cTn id="52" dur="500"/>
                                        <p:tgtEl>
                                          <p:spTgt spid="2052">
                                            <p:txEl>
                                              <p:pRg st="6" end="6"/>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mph" presetSubtype="0" fill="hold" nodeType="clickEffect">
                                  <p:stCondLst>
                                    <p:cond delay="0"/>
                                  </p:stCondLst>
                                  <p:childTnLst>
                                    <p:animRot by="21600000">
                                      <p:cBhvr>
                                        <p:cTn id="56" dur="2000" fill="hold"/>
                                        <p:tgtEl>
                                          <p:spTgt spid="205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ChangeArrowheads="1"/>
          </p:cNvSpPr>
          <p:nvPr/>
        </p:nvSpPr>
        <p:spPr bwMode="auto">
          <a:xfrm>
            <a:off x="827088" y="1989138"/>
            <a:ext cx="7848600" cy="2862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1" hangingPunct="1">
              <a:buFont typeface="Wingdings" pitchFamily="2" charset="2"/>
              <a:buChar char="Ø"/>
            </a:pPr>
            <a:r>
              <a:rPr lang="el-GR" sz="2000" i="1"/>
              <a:t>Το οικονομικό έγκλημα περιλαμβάνει μια μεγάλη κατηγορία αδικημάτων που βρίσκονται σε άμεση συνάρτηση με το χρήμα.</a:t>
            </a:r>
            <a:endParaRPr lang="en-US" sz="2000" i="1"/>
          </a:p>
          <a:p>
            <a:pPr eaLnBrk="1" hangingPunct="1"/>
            <a:endParaRPr lang="el-GR" sz="2000" i="1"/>
          </a:p>
          <a:p>
            <a:pPr eaLnBrk="1" hangingPunct="1">
              <a:buFont typeface="Wingdings" pitchFamily="2" charset="2"/>
              <a:buChar char="Ø"/>
            </a:pPr>
            <a:r>
              <a:rPr lang="el-GR" sz="2000" i="1"/>
              <a:t>Αυτά αφορούν τον ανταγωνισμό, το απόρρητο, τη διαφθορά, τη δωροδοκία, την επιταγή, τις εταιρείες, τους καταχραστές του Δημοσίου, τη λαθρεμπορία, τη νομιμοποίηση εσόδων από εγκληματικές δραστηριότητες, το περιβάλλον, την πνευματική ιδιοκτησία, τα προσωπικά δεδομένα, τα φορολογικά αδικήματα, τα χρέη προς το Δημόσιο και τις χρηματιστηριακές συναλλαγές.</a:t>
            </a:r>
          </a:p>
        </p:txBody>
      </p:sp>
      <p:sp>
        <p:nvSpPr>
          <p:cNvPr id="6" name="Rectangle 5"/>
          <p:cNvSpPr>
            <a:spLocks noChangeArrowheads="1"/>
          </p:cNvSpPr>
          <p:nvPr/>
        </p:nvSpPr>
        <p:spPr bwMode="auto">
          <a:xfrm>
            <a:off x="4211638" y="476250"/>
            <a:ext cx="1511300" cy="369888"/>
          </a:xfrm>
          <a:prstGeom prst="rect">
            <a:avLst/>
          </a:prstGeom>
          <a:solidFill>
            <a:srgbClr val="37CA1A"/>
          </a:solidFill>
          <a:ln w="25400" algn="ctr">
            <a:solidFill>
              <a:schemeClr val="accent1"/>
            </a:solidFill>
            <a:miter lim="800000"/>
            <a:headEnd/>
            <a:tailEnd/>
          </a:ln>
        </p:spPr>
        <p:txBody>
          <a:bodyPr>
            <a:spAutoFit/>
          </a:bodyPr>
          <a:lstStyle/>
          <a:p>
            <a:pPr eaLnBrk="1" hangingPunct="1"/>
            <a:r>
              <a:rPr lang="en-US">
                <a:solidFill>
                  <a:srgbClr val="000000"/>
                </a:solidFill>
                <a:latin typeface="Calibri" pitchFamily="34" charset="0"/>
              </a:rPr>
              <a:t>  </a:t>
            </a:r>
            <a:r>
              <a:rPr lang="el-GR" b="1">
                <a:solidFill>
                  <a:srgbClr val="000000"/>
                </a:solidFill>
                <a:latin typeface="Calibri" pitchFamily="34" charset="0"/>
              </a:rPr>
              <a:t>ΟΡΙΣΜΟΣ</a:t>
            </a:r>
          </a:p>
        </p:txBody>
      </p:sp>
    </p:spTree>
    <p:extLst>
      <p:ext uri="{BB962C8B-B14F-4D97-AF65-F5344CB8AC3E}">
        <p14:creationId xmlns:p14="http://schemas.microsoft.com/office/powerpoint/2010/main" xmlns="" val="421609333"/>
      </p:ext>
    </p:extLst>
  </p:cSld>
  <p:clrMapOvr>
    <a:masterClrMapping/>
  </p:clrMapOvr>
  <p:transition>
    <p:wipe/>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p:cTn id="12"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3075">
                                            <p:txEl>
                                              <p:pRg st="0" end="0"/>
                                            </p:txEl>
                                          </p:spTgt>
                                        </p:tgtEl>
                                        <p:attrNameLst>
                                          <p:attrName>style.rotation</p:attrName>
                                        </p:attrNameLst>
                                      </p:cBhvr>
                                      <p:tavLst>
                                        <p:tav tm="0">
                                          <p:val>
                                            <p:fltVal val="360"/>
                                          </p:val>
                                        </p:tav>
                                        <p:tav tm="100000">
                                          <p:val>
                                            <p:fltVal val="0"/>
                                          </p:val>
                                        </p:tav>
                                      </p:tavLst>
                                    </p:anim>
                                    <p:animEffect transition="in" filter="fade">
                                      <p:cBhvr>
                                        <p:cTn id="15" dur="500"/>
                                        <p:tgtEl>
                                          <p:spTgt spid="307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9" presetClass="entr" presetSubtype="0" decel="100000" fill="hold" nodeType="clickEffect">
                                  <p:stCondLst>
                                    <p:cond delay="0"/>
                                  </p:stCondLst>
                                  <p:childTnLst>
                                    <p:set>
                                      <p:cBhvr>
                                        <p:cTn id="19" dur="1" fill="hold">
                                          <p:stCondLst>
                                            <p:cond delay="0"/>
                                          </p:stCondLst>
                                        </p:cTn>
                                        <p:tgtEl>
                                          <p:spTgt spid="3075">
                                            <p:txEl>
                                              <p:pRg st="2" end="2"/>
                                            </p:txEl>
                                          </p:spTgt>
                                        </p:tgtEl>
                                        <p:attrNameLst>
                                          <p:attrName>style.visibility</p:attrName>
                                        </p:attrNameLst>
                                      </p:cBhvr>
                                      <p:to>
                                        <p:strVal val="visible"/>
                                      </p:to>
                                    </p:set>
                                    <p:anim calcmode="lin" valueType="num">
                                      <p:cBhvr>
                                        <p:cTn id="20" dur="5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22" dur="500" fill="hold"/>
                                        <p:tgtEl>
                                          <p:spTgt spid="3075">
                                            <p:txEl>
                                              <p:pRg st="2" end="2"/>
                                            </p:txEl>
                                          </p:spTgt>
                                        </p:tgtEl>
                                        <p:attrNameLst>
                                          <p:attrName>style.rotation</p:attrName>
                                        </p:attrNameLst>
                                      </p:cBhvr>
                                      <p:tavLst>
                                        <p:tav tm="0">
                                          <p:val>
                                            <p:fltVal val="360"/>
                                          </p:val>
                                        </p:tav>
                                        <p:tav tm="100000">
                                          <p:val>
                                            <p:fltVal val="0"/>
                                          </p:val>
                                        </p:tav>
                                      </p:tavLst>
                                    </p:anim>
                                    <p:animEffect transition="in" filter="fade">
                                      <p:cBhvr>
                                        <p:cTn id="23"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2439988" y="620713"/>
            <a:ext cx="4373562" cy="366712"/>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lgn="ctr"/>
            <a:r>
              <a:rPr lang="el-GR" b="1"/>
              <a:t>ΕΓΚΛΗΜΑΤΑ ΤΟΥ ΛΕΥΚΟΥ ΚΟΛΑΡΟΥ</a:t>
            </a:r>
          </a:p>
        </p:txBody>
      </p:sp>
      <p:sp>
        <p:nvSpPr>
          <p:cNvPr id="4102" name="Rectangle 6"/>
          <p:cNvSpPr>
            <a:spLocks noChangeArrowheads="1"/>
          </p:cNvSpPr>
          <p:nvPr/>
        </p:nvSpPr>
        <p:spPr bwMode="auto">
          <a:xfrm>
            <a:off x="468313" y="2711450"/>
            <a:ext cx="8064500" cy="2225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eaLnBrk="1" hangingPunct="1">
              <a:buFontTx/>
              <a:buChar char="•"/>
            </a:pPr>
            <a:r>
              <a:rPr lang="en-US" sz="2000" i="1">
                <a:latin typeface="Tahoma" charset="0"/>
              </a:rPr>
              <a:t> </a:t>
            </a:r>
            <a:r>
              <a:rPr lang="el-GR" sz="2000" i="1">
                <a:latin typeface="Tahoma" charset="0"/>
              </a:rPr>
              <a:t> </a:t>
            </a:r>
            <a:r>
              <a:rPr lang="el-GR" sz="2000" i="1"/>
              <a:t>Είναι τα εγκλήματα που διαπράττονται από άτομα μέσης ή ανώτερης κοινωνικής θέσης και αφορούν συνήθως οικονομικές συναλλαγές όπως υπεξαιρέσεις, πλαστές επιταγές κ.λ.π.</a:t>
            </a:r>
            <a:endParaRPr lang="en-US" sz="2000" i="1"/>
          </a:p>
          <a:p>
            <a:pPr eaLnBrk="1" hangingPunct="1"/>
            <a:endParaRPr lang="el-GR" sz="2000" i="1"/>
          </a:p>
          <a:p>
            <a:pPr eaLnBrk="1" hangingPunct="1">
              <a:buFontTx/>
              <a:buChar char="•"/>
            </a:pPr>
            <a:r>
              <a:rPr lang="el-GR" sz="2000" i="1"/>
              <a:t> Πήραν το όνομά τους από το λευκό περιλαίμιο το οποίο δήλωνε την κοινωνική καταγωγή και οριοθετούσε το κοινωνικό επίπεδο σε παλιότερα χρόνια.</a:t>
            </a:r>
          </a:p>
        </p:txBody>
      </p:sp>
    </p:spTree>
    <p:extLst>
      <p:ext uri="{BB962C8B-B14F-4D97-AF65-F5344CB8AC3E}">
        <p14:creationId xmlns:p14="http://schemas.microsoft.com/office/powerpoint/2010/main" xmlns="" val="1686855274"/>
      </p:ext>
    </p:extLst>
  </p:cSld>
  <p:clrMapOvr>
    <a:masterClrMapping/>
  </p:clrMapOvr>
  <p:transition spd="slow">
    <p:wipe dir="r"/>
    <p:sndAc>
      <p:stSnd>
        <p:snd r:embed="rId2" name="typ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checkerboard(across)">
                                      <p:cBhvr>
                                        <p:cTn id="7" dur="500"/>
                                        <p:tgtEl>
                                          <p:spTgt spid="41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102">
                                            <p:txEl>
                                              <p:pRg st="0" end="0"/>
                                            </p:txEl>
                                          </p:spTgt>
                                        </p:tgtEl>
                                        <p:attrNameLst>
                                          <p:attrName>style.visibility</p:attrName>
                                        </p:attrNameLst>
                                      </p:cBhvr>
                                      <p:to>
                                        <p:strVal val="visible"/>
                                      </p:to>
                                    </p:set>
                                    <p:animEffect transition="in" filter="box(in)">
                                      <p:cBhvr>
                                        <p:cTn id="12" dur="500"/>
                                        <p:tgtEl>
                                          <p:spTgt spid="410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102">
                                            <p:txEl>
                                              <p:pRg st="2" end="2"/>
                                            </p:txEl>
                                          </p:spTgt>
                                        </p:tgtEl>
                                        <p:attrNameLst>
                                          <p:attrName>style.visibility</p:attrName>
                                        </p:attrNameLst>
                                      </p:cBhvr>
                                      <p:to>
                                        <p:strVal val="visible"/>
                                      </p:to>
                                    </p:set>
                                    <p:animEffect transition="in" filter="box(in)">
                                      <p:cBhvr>
                                        <p:cTn id="17" dur="500"/>
                                        <p:tgtEl>
                                          <p:spTgt spid="410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843213" y="620713"/>
            <a:ext cx="2592387" cy="431800"/>
          </a:xfrm>
          <a:solidFill>
            <a:schemeClr val="folHlink"/>
          </a:solidFill>
        </p:spPr>
        <p:txBody>
          <a:bodyPr/>
          <a:lstStyle/>
          <a:p>
            <a:pPr fontAlgn="auto">
              <a:spcAft>
                <a:spcPts val="0"/>
              </a:spcAft>
              <a:defRPr/>
            </a:pPr>
            <a:r>
              <a:rPr lang="en-US" sz="2000" smtClean="0">
                <a:solidFill>
                  <a:schemeClr val="tx1"/>
                </a:solidFill>
              </a:rPr>
              <a:t>   </a:t>
            </a:r>
            <a:r>
              <a:rPr lang="el-GR" sz="2000" smtClean="0">
                <a:solidFill>
                  <a:schemeClr val="tx1"/>
                </a:solidFill>
              </a:rPr>
              <a:t>ΛΑΘΡΕΜΠΟΡΙΟ</a:t>
            </a:r>
          </a:p>
        </p:txBody>
      </p:sp>
      <p:sp>
        <p:nvSpPr>
          <p:cNvPr id="19465" name="Rectangle 9"/>
          <p:cNvSpPr>
            <a:spLocks noChangeArrowheads="1"/>
          </p:cNvSpPr>
          <p:nvPr/>
        </p:nvSpPr>
        <p:spPr bwMode="auto">
          <a:xfrm>
            <a:off x="611188" y="2508250"/>
            <a:ext cx="7848600" cy="3113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eaLnBrk="1" hangingPunct="1">
              <a:buFontTx/>
              <a:buChar char="•"/>
            </a:pPr>
            <a:r>
              <a:rPr lang="en-US" i="1"/>
              <a:t>  </a:t>
            </a:r>
            <a:r>
              <a:rPr lang="el-GR" i="1"/>
              <a:t>Με τον όρο ‘’λαθρεμπόριο’’ ( λαθραίο – κρυφό +  εμπόριο )  χαρακτηρίζεται οποιαδήποτε μορφής επιχειρούμενο εμπόριο κατά παράβαση κείμενης νομοθεσίας ή καταστρατήγησης αυτής με απώτερο σκοπό την αποφυγή πληρωμής δασμών.</a:t>
            </a:r>
            <a:endParaRPr lang="en-US" i="1"/>
          </a:p>
          <a:p>
            <a:pPr eaLnBrk="1" hangingPunct="1"/>
            <a:endParaRPr lang="el-GR" i="1"/>
          </a:p>
          <a:p>
            <a:pPr eaLnBrk="1" hangingPunct="1">
              <a:buFontTx/>
              <a:buChar char="•"/>
            </a:pPr>
            <a:r>
              <a:rPr lang="en-US" i="1"/>
              <a:t>  </a:t>
            </a:r>
            <a:r>
              <a:rPr lang="el-GR" i="1"/>
              <a:t> Γίνεται συνήθως σε βαρείς δασμούς ή φόρους κατανάλωσης σε είδη μονοπωλίου  και σε απαγορευμένα είδη εμπορίας ή εισαγωγής.</a:t>
            </a:r>
            <a:endParaRPr lang="en-US" i="1"/>
          </a:p>
          <a:p>
            <a:pPr eaLnBrk="1" hangingPunct="1"/>
            <a:endParaRPr lang="el-GR" i="1"/>
          </a:p>
          <a:p>
            <a:pPr eaLnBrk="1" hangingPunct="1">
              <a:buFontTx/>
              <a:buChar char="•"/>
            </a:pPr>
            <a:r>
              <a:rPr lang="en-US" i="1"/>
              <a:t>  </a:t>
            </a:r>
            <a:r>
              <a:rPr lang="el-GR" i="1"/>
              <a:t>Ανάλογα με το αντικείμενο επί του οποίου επιχειρείται λαθρεμπόριο, λαμβάνει ίδια ονομασία π.χ. λαθρεμπόριο τσιγάρων, λαθρεμπόριο όπλων κ.λ.π.</a:t>
            </a:r>
          </a:p>
        </p:txBody>
      </p:sp>
    </p:spTree>
    <p:extLst>
      <p:ext uri="{BB962C8B-B14F-4D97-AF65-F5344CB8AC3E}">
        <p14:creationId xmlns:p14="http://schemas.microsoft.com/office/powerpoint/2010/main" xmlns="" val="1551962939"/>
      </p:ext>
    </p:extLst>
  </p:cSld>
  <p:clrMapOvr>
    <a:masterClrMapping/>
  </p:clrMapOvr>
  <p:transition spd="slow">
    <p:dissolve/>
    <p:sndAc>
      <p:stSnd>
        <p:snd r:embed="rId2" name="typ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checkerboard(across)">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9465">
                                            <p:txEl>
                                              <p:pRg st="0" end="0"/>
                                            </p:txEl>
                                          </p:spTgt>
                                        </p:tgtEl>
                                        <p:attrNameLst>
                                          <p:attrName>style.visibility</p:attrName>
                                        </p:attrNameLst>
                                      </p:cBhvr>
                                      <p:to>
                                        <p:strVal val="visible"/>
                                      </p:to>
                                    </p:set>
                                    <p:anim calcmode="lin" valueType="num">
                                      <p:cBhvr additive="base">
                                        <p:cTn id="12" dur="500" fill="hold"/>
                                        <p:tgtEl>
                                          <p:spTgt spid="1946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94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3" presetClass="entr" presetSubtype="0" fill="hold" nodeType="clickEffect">
                                  <p:stCondLst>
                                    <p:cond delay="0"/>
                                  </p:stCondLst>
                                  <p:childTnLst>
                                    <p:set>
                                      <p:cBhvr>
                                        <p:cTn id="17" dur="1" fill="hold">
                                          <p:stCondLst>
                                            <p:cond delay="0"/>
                                          </p:stCondLst>
                                        </p:cTn>
                                        <p:tgtEl>
                                          <p:spTgt spid="19465">
                                            <p:txEl>
                                              <p:pRg st="2" end="2"/>
                                            </p:txEl>
                                          </p:spTgt>
                                        </p:tgtEl>
                                        <p:attrNameLst>
                                          <p:attrName>style.visibility</p:attrName>
                                        </p:attrNameLst>
                                      </p:cBhvr>
                                      <p:to>
                                        <p:strVal val="visible"/>
                                      </p:to>
                                    </p:set>
                                    <p:animEffect transition="in" filter="fade">
                                      <p:cBhvr>
                                        <p:cTn id="18" dur="100"/>
                                        <p:tgtEl>
                                          <p:spTgt spid="19465">
                                            <p:txEl>
                                              <p:pRg st="2" end="2"/>
                                            </p:txEl>
                                          </p:spTgt>
                                        </p:tgtEl>
                                      </p:cBhvr>
                                    </p:animEffect>
                                    <p:anim calcmode="lin" valueType="num">
                                      <p:cBhvr>
                                        <p:cTn id="19" dur="400" fill="hold"/>
                                        <p:tgtEl>
                                          <p:spTgt spid="19465">
                                            <p:txEl>
                                              <p:pRg st="2" end="2"/>
                                            </p:txEl>
                                          </p:spTgt>
                                        </p:tgtEl>
                                        <p:attrNameLst>
                                          <p:attrName>ppt_x</p:attrName>
                                        </p:attrNameLst>
                                      </p:cBhvr>
                                      <p:tavLst>
                                        <p:tav tm="0">
                                          <p:val>
                                            <p:strVal val="#ppt_x"/>
                                          </p:val>
                                        </p:tav>
                                        <p:tav tm="100000">
                                          <p:val>
                                            <p:strVal val="#ppt_x"/>
                                          </p:val>
                                        </p:tav>
                                      </p:tavLst>
                                    </p:anim>
                                    <p:anim calcmode="lin" valueType="num">
                                      <p:cBhvr>
                                        <p:cTn id="20" dur="400" fill="hold"/>
                                        <p:tgtEl>
                                          <p:spTgt spid="19465">
                                            <p:txEl>
                                              <p:pRg st="2" end="2"/>
                                            </p:txEl>
                                          </p:spTgt>
                                        </p:tgtEl>
                                        <p:attrNameLst>
                                          <p:attrName>ppt_y</p:attrName>
                                        </p:attrNameLst>
                                      </p:cBhvr>
                                      <p:tavLst>
                                        <p:tav tm="0">
                                          <p:val>
                                            <p:strVal val="#ppt_y+0.31"/>
                                          </p:val>
                                        </p:tav>
                                        <p:tav tm="100000">
                                          <p:val>
                                            <p:strVal val="#ppt_y+0.31"/>
                                          </p:val>
                                        </p:tav>
                                      </p:tavLst>
                                    </p:anim>
                                    <p:anim calcmode="lin" valueType="num">
                                      <p:cBhvr>
                                        <p:cTn id="21" dur="600" decel="50000" fill="hold">
                                          <p:stCondLst>
                                            <p:cond delay="400"/>
                                          </p:stCondLst>
                                        </p:cTn>
                                        <p:tgtEl>
                                          <p:spTgt spid="19465">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2" dur="600" decel="50000" fill="hold">
                                          <p:stCondLst>
                                            <p:cond delay="400"/>
                                          </p:stCondLst>
                                        </p:cTn>
                                        <p:tgtEl>
                                          <p:spTgt spid="19465">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8" presetClass="entr" presetSubtype="0" accel="50000" fill="hold" nodeType="clickEffect">
                                  <p:stCondLst>
                                    <p:cond delay="0"/>
                                  </p:stCondLst>
                                  <p:childTnLst>
                                    <p:set>
                                      <p:cBhvr>
                                        <p:cTn id="26" dur="1" fill="hold">
                                          <p:stCondLst>
                                            <p:cond delay="0"/>
                                          </p:stCondLst>
                                        </p:cTn>
                                        <p:tgtEl>
                                          <p:spTgt spid="19465">
                                            <p:txEl>
                                              <p:pRg st="4" end="4"/>
                                            </p:txEl>
                                          </p:spTgt>
                                        </p:tgtEl>
                                        <p:attrNameLst>
                                          <p:attrName>style.visibility</p:attrName>
                                        </p:attrNameLst>
                                      </p:cBhvr>
                                      <p:to>
                                        <p:strVal val="visible"/>
                                      </p:to>
                                    </p:set>
                                    <p:anim calcmode="lin" valueType="num">
                                      <p:cBhvr>
                                        <p:cTn id="27" dur="1000" fill="hold"/>
                                        <p:tgtEl>
                                          <p:spTgt spid="19465">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19465">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19465">
                                            <p:txEl>
                                              <p:pRg st="4" end="4"/>
                                            </p:txEl>
                                          </p:spTgt>
                                        </p:tgtEl>
                                        <p:attrNameLst>
                                          <p:attrName>ppt_y</p:attrName>
                                        </p:attrNameLst>
                                      </p:cBhvr>
                                      <p:tavLst>
                                        <p:tav tm="0">
                                          <p:val>
                                            <p:strVal val="#ppt_y"/>
                                          </p:val>
                                        </p:tav>
                                        <p:tav tm="100000">
                                          <p:val>
                                            <p:strVal val="#ppt_y"/>
                                          </p:val>
                                        </p:tav>
                                      </p:tavLst>
                                    </p:anim>
                                    <p:animEffect transition="in" filter="fade">
                                      <p:cBhvr>
                                        <p:cTn id="30" dur="1000"/>
                                        <p:tgtEl>
                                          <p:spTgt spid="1946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100</TotalTime>
  <Words>1657</Words>
  <Application>Microsoft Office PowerPoint</Application>
  <PresentationFormat>On-screen Show (4:3)</PresentationFormat>
  <Paragraphs>213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Χαρτί</vt:lpstr>
      <vt:lpstr>       ΕΡΕΥΝΗΤΙΚΗ ΕΡΓΑΣΙΑ</vt:lpstr>
      <vt:lpstr> </vt:lpstr>
      <vt:lpstr>  ΠΑΡΑΓΟΝΤΕΣ ΠΟΥ ΟΔΗΓΟΥΝ ΣΤΟ              ΈΓΚΛΗΜΑ</vt:lpstr>
      <vt:lpstr>     Η ΑΝΤΙΜΕΤΩΠΙΣΗ ΤΗΣ      ΕΓΚΛΗΜΑΤΙΚΟΤΗΤΑΣ</vt:lpstr>
      <vt:lpstr>     ΧΑΡΑΚΤΗΡΙΣΤΙΚΑ ΘΥΤΩΝ</vt:lpstr>
      <vt:lpstr>Slide 6</vt:lpstr>
      <vt:lpstr>Slide 7</vt:lpstr>
      <vt:lpstr>Slide 8</vt:lpstr>
      <vt:lpstr>   ΛΑΘΡΕΜΠΟΡΙΟ</vt:lpstr>
      <vt:lpstr>Slide 10</vt:lpstr>
      <vt:lpstr>Slide 11</vt:lpstr>
      <vt:lpstr>Slide 12</vt:lpstr>
      <vt:lpstr>Slide 13</vt:lpstr>
      <vt:lpstr>Slide 14</vt:lpstr>
      <vt:lpstr>ΚΕΦΑΛΑΙΟ 3</vt:lpstr>
      <vt:lpstr>ΠΟΥ ΑΠΟΤΕΛΟΥΝ ΤΗΝ ΟΜΑΔΑ: </vt:lpstr>
      <vt:lpstr>ΔΟΛΟΦΟΝΙΑ </vt:lpstr>
      <vt:lpstr>ΣΩΜΑΤΙΚΗ ΚΑΚΟΠΟΙΗΣΗ </vt:lpstr>
      <vt:lpstr>ΠΑΙΔΙΚΗ ΚΑΚΟΠΟΙΗΣΗ </vt:lpstr>
      <vt:lpstr>ΠΑΙΔΙΚΗ ΚΑΚΟΠΟΙΗΣΗ</vt:lpstr>
      <vt:lpstr>ΠΙΘΑΝΟΙ ΔΡΑΣΤΕΣ ΠΑΙΔΙΚΗΣ ΚΑΚΟΠΟΙΗΣΗΣ</vt:lpstr>
      <vt:lpstr>ΑΠΑΓΩΓΗ </vt:lpstr>
      <vt:lpstr>ΚΛΟΠΗ</vt:lpstr>
      <vt:lpstr>ΕΚΒΙΑΣΜΟΣ</vt:lpstr>
      <vt:lpstr>ΕΚΒΙΑΣΜΟΣ</vt:lpstr>
      <vt:lpstr>ΕΚΒΙΑΣΜΟΣ</vt:lpstr>
      <vt:lpstr>ΚΑΚΟΠΟΙΗΣΗ ΓΥΝΑΙΚΩΝ </vt:lpstr>
      <vt:lpstr>ΤΟ ΣΩΦΡΟΝΙΣΤΙΚΟ ΣΥΣΤΗΜΑ </vt:lpstr>
      <vt:lpstr>Slide 29</vt:lpstr>
      <vt:lpstr>ΠΡΟΒΛΗΜΑΤΑ ΣΤΗΝ ΛΕΙΤΟΥΡΓΙΑ ΤΟΥ</vt:lpstr>
      <vt:lpstr>Slide 31</vt:lpstr>
      <vt:lpstr>Slide 32</vt:lpstr>
      <vt:lpstr>Slide 33</vt:lpstr>
      <vt:lpstr>Δικαστήρια</vt:lpstr>
      <vt:lpstr>Ψυχικές διαταραχές στο χώρο των φυλακών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ΕΡΕΥΝΗΤΙΚΗ ΕΡΓΑΣΙΑ</dc:title>
  <dc:creator>Billy</dc:creator>
  <cp:lastModifiedBy>chris</cp:lastModifiedBy>
  <cp:revision>15</cp:revision>
  <dcterms:created xsi:type="dcterms:W3CDTF">2006-08-16T00:00:00Z</dcterms:created>
  <dcterms:modified xsi:type="dcterms:W3CDTF">2015-06-04T17:11:39Z</dcterms:modified>
</cp:coreProperties>
</file>