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7"/>
  </p:notesMasterIdLst>
  <p:sldIdLst>
    <p:sldId id="258" r:id="rId2"/>
    <p:sldId id="271" r:id="rId3"/>
    <p:sldId id="259" r:id="rId4"/>
    <p:sldId id="265" r:id="rId5"/>
    <p:sldId id="266" r:id="rId6"/>
    <p:sldId id="260" r:id="rId7"/>
    <p:sldId id="267" r:id="rId8"/>
    <p:sldId id="261" r:id="rId9"/>
    <p:sldId id="268" r:id="rId10"/>
    <p:sldId id="262" r:id="rId11"/>
    <p:sldId id="269" r:id="rId12"/>
    <p:sldId id="263" r:id="rId13"/>
    <p:sldId id="270" r:id="rId14"/>
    <p:sldId id="264"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300" r:id="rId40"/>
    <p:sldId id="301" r:id="rId41"/>
    <p:sldId id="302" r:id="rId42"/>
    <p:sldId id="303" r:id="rId43"/>
    <p:sldId id="304" r:id="rId44"/>
    <p:sldId id="305" r:id="rId45"/>
    <p:sldId id="307" r:id="rId46"/>
    <p:sldId id="308" r:id="rId47"/>
    <p:sldId id="306" r:id="rId48"/>
    <p:sldId id="310" r:id="rId49"/>
    <p:sldId id="311" r:id="rId50"/>
    <p:sldId id="312" r:id="rId51"/>
    <p:sldId id="313" r:id="rId52"/>
    <p:sldId id="314" r:id="rId53"/>
    <p:sldId id="315" r:id="rId54"/>
    <p:sldId id="316" r:id="rId55"/>
    <p:sldId id="309" r:id="rId5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66"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_Worksheet2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style val="26"/>
  <c:chart>
    <c:title/>
    <c:plotArea>
      <c:layout/>
      <c:pieChart>
        <c:varyColors val="1"/>
        <c:ser>
          <c:idx val="0"/>
          <c:order val="0"/>
          <c:tx>
            <c:strRef>
              <c:f>Φύλλο1!$B$1</c:f>
              <c:strCache>
                <c:ptCount val="1"/>
                <c:pt idx="0">
                  <c:v>ΦΥΛΟ</c:v>
                </c:pt>
              </c:strCache>
            </c:strRef>
          </c:tx>
          <c:cat>
            <c:strRef>
              <c:f>Φύλλο1!$A$2:$A$3</c:f>
              <c:strCache>
                <c:ptCount val="2"/>
                <c:pt idx="0">
                  <c:v>ΑΝΤΡΕΣ</c:v>
                </c:pt>
                <c:pt idx="1">
                  <c:v>ΓΥΝΑΙΚΕΣ</c:v>
                </c:pt>
              </c:strCache>
            </c:strRef>
          </c:cat>
          <c:val>
            <c:numRef>
              <c:f>Φύλλο1!$B$2:$B$3</c:f>
              <c:numCache>
                <c:formatCode>General</c:formatCode>
                <c:ptCount val="2"/>
                <c:pt idx="0">
                  <c:v>13</c:v>
                </c:pt>
                <c:pt idx="1">
                  <c:v>15</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l-GR"/>
  <c:style val="26"/>
  <c:chart>
    <c:title/>
    <c:plotArea>
      <c:layout/>
      <c:pieChart>
        <c:varyColors val="1"/>
        <c:ser>
          <c:idx val="0"/>
          <c:order val="0"/>
          <c:tx>
            <c:strRef>
              <c:f>Φύλλο1!$B$1</c:f>
              <c:strCache>
                <c:ptCount val="1"/>
                <c:pt idx="0">
                  <c:v>ΑΠΑΝΤΗΣΗ</c:v>
                </c:pt>
              </c:strCache>
            </c:strRef>
          </c:tx>
          <c:cat>
            <c:strRef>
              <c:f>Φύλλο1!$A$2:$A$3</c:f>
              <c:strCache>
                <c:ptCount val="2"/>
                <c:pt idx="0">
                  <c:v>ΝΑΙ </c:v>
                </c:pt>
                <c:pt idx="1">
                  <c:v>ΌΧΙ</c:v>
                </c:pt>
              </c:strCache>
            </c:strRef>
          </c:cat>
          <c:val>
            <c:numRef>
              <c:f>Φύλλο1!$B$2:$B$3</c:f>
              <c:numCache>
                <c:formatCode>General</c:formatCode>
                <c:ptCount val="2"/>
                <c:pt idx="0">
                  <c:v>20</c:v>
                </c:pt>
                <c:pt idx="1">
                  <c:v>8</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l-GR"/>
  <c:style val="26"/>
  <c:chart>
    <c:title/>
    <c:plotArea>
      <c:layout/>
      <c:pieChart>
        <c:varyColors val="1"/>
        <c:ser>
          <c:idx val="0"/>
          <c:order val="0"/>
          <c:tx>
            <c:strRef>
              <c:f>Φύλλο1!$B$1</c:f>
              <c:strCache>
                <c:ptCount val="1"/>
                <c:pt idx="0">
                  <c:v>ΑΠΑΝΤΗΣΗ</c:v>
                </c:pt>
              </c:strCache>
            </c:strRef>
          </c:tx>
          <c:cat>
            <c:strRef>
              <c:f>Φύλλο1!$A$2:$A$3</c:f>
              <c:strCache>
                <c:ptCount val="2"/>
                <c:pt idx="0">
                  <c:v>ΝΑΙ</c:v>
                </c:pt>
                <c:pt idx="1">
                  <c:v>ΌΧΙ</c:v>
                </c:pt>
              </c:strCache>
            </c:strRef>
          </c:cat>
          <c:val>
            <c:numRef>
              <c:f>Φύλλο1!$B$2:$B$3</c:f>
              <c:numCache>
                <c:formatCode>General</c:formatCode>
                <c:ptCount val="2"/>
                <c:pt idx="0">
                  <c:v>17</c:v>
                </c:pt>
                <c:pt idx="1">
                  <c:v>11</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l-GR"/>
  <c:style val="26"/>
  <c:chart>
    <c:title/>
    <c:plotArea>
      <c:layout/>
      <c:pieChart>
        <c:varyColors val="1"/>
        <c:ser>
          <c:idx val="0"/>
          <c:order val="0"/>
          <c:tx>
            <c:strRef>
              <c:f>Φύλλο1!$B$1</c:f>
              <c:strCache>
                <c:ptCount val="1"/>
                <c:pt idx="0">
                  <c:v>ΑΠΑΝΤΗΣΗ</c:v>
                </c:pt>
              </c:strCache>
            </c:strRef>
          </c:tx>
          <c:cat>
            <c:strRef>
              <c:f>Φύλλο1!$A$2:$A$3</c:f>
              <c:strCache>
                <c:ptCount val="2"/>
                <c:pt idx="0">
                  <c:v>ΝΑΙ</c:v>
                </c:pt>
                <c:pt idx="1">
                  <c:v>ΌΧΙ</c:v>
                </c:pt>
              </c:strCache>
            </c:strRef>
          </c:cat>
          <c:val>
            <c:numRef>
              <c:f>Φύλλο1!$B$2:$B$3</c:f>
              <c:numCache>
                <c:formatCode>General</c:formatCode>
                <c:ptCount val="2"/>
                <c:pt idx="0">
                  <c:v>15</c:v>
                </c:pt>
                <c:pt idx="1">
                  <c:v>13</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l-GR"/>
  <c:style val="26"/>
  <c:chart>
    <c:title>
      <c:tx>
        <c:rich>
          <a:bodyPr/>
          <a:lstStyle/>
          <a:p>
            <a:pPr>
              <a:defRPr/>
            </a:pPr>
            <a:r>
              <a:rPr lang="el-GR" dirty="0" smtClean="0"/>
              <a:t>ΑΠΑΝΤΗΣΗ</a:t>
            </a:r>
          </a:p>
        </c:rich>
      </c:tx>
    </c:title>
    <c:plotArea>
      <c:layout/>
      <c:pieChart>
        <c:varyColors val="1"/>
        <c:ser>
          <c:idx val="0"/>
          <c:order val="0"/>
          <c:tx>
            <c:strRef>
              <c:f>Φύλλο1!$B$1</c:f>
              <c:strCache>
                <c:ptCount val="1"/>
                <c:pt idx="0">
                  <c:v>ΑΠΑΝΤΗΣ</c:v>
                </c:pt>
              </c:strCache>
            </c:strRef>
          </c:tx>
          <c:cat>
            <c:strRef>
              <c:f>Φύλλο1!$A$2:$A$3</c:f>
              <c:strCache>
                <c:ptCount val="2"/>
                <c:pt idx="0">
                  <c:v>ΝΑΙ</c:v>
                </c:pt>
                <c:pt idx="1">
                  <c:v>ΌΧΙ</c:v>
                </c:pt>
              </c:strCache>
            </c:strRef>
          </c:cat>
          <c:val>
            <c:numRef>
              <c:f>Φύλλο1!$B$2:$B$3</c:f>
              <c:numCache>
                <c:formatCode>General</c:formatCode>
                <c:ptCount val="2"/>
                <c:pt idx="0">
                  <c:v>26</c:v>
                </c:pt>
                <c:pt idx="1">
                  <c:v>2</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l-GR"/>
  <c:style val="26"/>
  <c:chart>
    <c:title/>
    <c:plotArea>
      <c:layout/>
      <c:pieChart>
        <c:varyColors val="1"/>
        <c:ser>
          <c:idx val="0"/>
          <c:order val="0"/>
          <c:tx>
            <c:strRef>
              <c:f>Φύλλο1!$B$1</c:f>
              <c:strCache>
                <c:ptCount val="1"/>
                <c:pt idx="0">
                  <c:v>ΑΠΑΝΤΗΣΗ</c:v>
                </c:pt>
              </c:strCache>
            </c:strRef>
          </c:tx>
          <c:cat>
            <c:strRef>
              <c:f>Φύλλο1!$A$2:$A$7</c:f>
              <c:strCache>
                <c:ptCount val="6"/>
                <c:pt idx="0">
                  <c:v>ΜΕ ΑΣΚΗΣΗ</c:v>
                </c:pt>
                <c:pt idx="1">
                  <c:v>ΤΡΩΓΟΝΤΑΣ</c:v>
                </c:pt>
                <c:pt idx="2">
                  <c:v>ΤΡΩΓΟΝΤΑΣ ΓΛΥΚΑ</c:v>
                </c:pt>
                <c:pt idx="3">
                  <c:v>ΜΙΛΩΝΤΑΣ ΜΕ ΦΙΛΟΥΣ\ΟΙΚΟΓΕΝΕΙΑ</c:v>
                </c:pt>
                <c:pt idx="4">
                  <c:v>ΆΛΛΟ</c:v>
                </c:pt>
                <c:pt idx="5">
                  <c:v>ΔΕΝ ΤΟ ΑΝΤΙΜΕΤΩΠΙΖΩ</c:v>
                </c:pt>
              </c:strCache>
            </c:strRef>
          </c:cat>
          <c:val>
            <c:numRef>
              <c:f>Φύλλο1!$B$2:$B$7</c:f>
              <c:numCache>
                <c:formatCode>General</c:formatCode>
                <c:ptCount val="6"/>
                <c:pt idx="0">
                  <c:v>4</c:v>
                </c:pt>
                <c:pt idx="1">
                  <c:v>1</c:v>
                </c:pt>
                <c:pt idx="2">
                  <c:v>3</c:v>
                </c:pt>
                <c:pt idx="3">
                  <c:v>8</c:v>
                </c:pt>
                <c:pt idx="4">
                  <c:v>4</c:v>
                </c:pt>
                <c:pt idx="5">
                  <c:v>4</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l-GR"/>
  <c:style val="26"/>
  <c:chart>
    <c:title/>
    <c:plotArea>
      <c:layout/>
      <c:pieChart>
        <c:varyColors val="1"/>
        <c:ser>
          <c:idx val="0"/>
          <c:order val="0"/>
          <c:tx>
            <c:strRef>
              <c:f>Φύλλο1!$B$1</c:f>
              <c:strCache>
                <c:ptCount val="1"/>
                <c:pt idx="0">
                  <c:v>ΑΠΑΝΤΗΣΗ</c:v>
                </c:pt>
              </c:strCache>
            </c:strRef>
          </c:tx>
          <c:cat>
            <c:strRef>
              <c:f>Φύλλο1!$A$2:$A$6</c:f>
              <c:strCache>
                <c:ptCount val="5"/>
                <c:pt idx="0">
                  <c:v>ΥΠΑΡΧΟΥΝ ΟΙΚΟΝΟΜΙΚΟΙ ΛΟΓΟΙ</c:v>
                </c:pt>
                <c:pt idx="1">
                  <c:v>ΘΑ ΚΑΝΩ ΔΕΥΤΕΡΗ ΠΡΟΣΠΑΘΕΙΑ</c:v>
                </c:pt>
                <c:pt idx="2">
                  <c:v>ΑΓΑΠΑΩ ΤΗ ΧΩΡΑ ΜΟΥ</c:v>
                </c:pt>
                <c:pt idx="3">
                  <c:v>ΔΕΝ ΘΕΛΩ ΝΑ ΑΠΟΜΑΚΡΥΝΘΩ ΑΠΌ ΤΗΝ ΟΙΚΟΓΕΝΕΙΑ ΜΟΥ</c:v>
                </c:pt>
                <c:pt idx="4">
                  <c:v>ΆΛΛΟ</c:v>
                </c:pt>
              </c:strCache>
            </c:strRef>
          </c:cat>
          <c:val>
            <c:numRef>
              <c:f>Φύλλο1!$B$2:$B$6</c:f>
              <c:numCache>
                <c:formatCode>General</c:formatCode>
                <c:ptCount val="5"/>
                <c:pt idx="0">
                  <c:v>2</c:v>
                </c:pt>
                <c:pt idx="1">
                  <c:v>5</c:v>
                </c:pt>
                <c:pt idx="2">
                  <c:v>6</c:v>
                </c:pt>
                <c:pt idx="3">
                  <c:v>1</c:v>
                </c:pt>
                <c:pt idx="4">
                  <c:v>5</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l-GR"/>
  <c:style val="26"/>
  <c:chart>
    <c:title/>
    <c:plotArea>
      <c:layout/>
      <c:pieChart>
        <c:varyColors val="1"/>
        <c:ser>
          <c:idx val="0"/>
          <c:order val="0"/>
          <c:tx>
            <c:strRef>
              <c:f>Φύλλο1!$B$1</c:f>
              <c:strCache>
                <c:ptCount val="1"/>
                <c:pt idx="0">
                  <c:v>ΑΠΑΝΤΗΣΗ</c:v>
                </c:pt>
              </c:strCache>
            </c:strRef>
          </c:tx>
          <c:cat>
            <c:strRef>
              <c:f>Φύλλο1!$A$2:$A$3</c:f>
              <c:strCache>
                <c:ptCount val="2"/>
                <c:pt idx="0">
                  <c:v>ΝΑ ΕΠΙΣΤΡΕΨΩ</c:v>
                </c:pt>
                <c:pt idx="1">
                  <c:v>ΝΑ ΔΟΥΛΕΨΩ ΣΤΟ ΕΞΩΤΕΡΙΚΟ</c:v>
                </c:pt>
              </c:strCache>
            </c:strRef>
          </c:cat>
          <c:val>
            <c:numRef>
              <c:f>Φύλλο1!$B$2:$B$3</c:f>
              <c:numCache>
                <c:formatCode>General</c:formatCode>
                <c:ptCount val="2"/>
                <c:pt idx="0">
                  <c:v>9</c:v>
                </c:pt>
                <c:pt idx="1">
                  <c:v>7</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l-GR"/>
  <c:style val="26"/>
  <c:chart>
    <c:title/>
    <c:plotArea>
      <c:layout/>
      <c:pieChart>
        <c:varyColors val="1"/>
        <c:ser>
          <c:idx val="0"/>
          <c:order val="0"/>
          <c:tx>
            <c:strRef>
              <c:f>Φύλλο1!$B$1</c:f>
              <c:strCache>
                <c:ptCount val="1"/>
                <c:pt idx="0">
                  <c:v>ΑΠΑΝΤΗΣΗ</c:v>
                </c:pt>
              </c:strCache>
            </c:strRef>
          </c:tx>
          <c:cat>
            <c:strRef>
              <c:f>Φύλλο1!$A$2:$A$3</c:f>
              <c:strCache>
                <c:ptCount val="2"/>
                <c:pt idx="0">
                  <c:v>ΝΑΙ</c:v>
                </c:pt>
                <c:pt idx="1">
                  <c:v>ΌΧΙ</c:v>
                </c:pt>
              </c:strCache>
            </c:strRef>
          </c:cat>
          <c:val>
            <c:numRef>
              <c:f>Φύλλο1!$B$2:$B$3</c:f>
              <c:numCache>
                <c:formatCode>General</c:formatCode>
                <c:ptCount val="2"/>
                <c:pt idx="0">
                  <c:v>7</c:v>
                </c:pt>
                <c:pt idx="1">
                  <c:v>21</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l-GR"/>
  <c:style val="26"/>
  <c:chart>
    <c:title/>
    <c:plotArea>
      <c:layout/>
      <c:pieChart>
        <c:varyColors val="1"/>
        <c:ser>
          <c:idx val="0"/>
          <c:order val="0"/>
          <c:tx>
            <c:strRef>
              <c:f>Φύλλο1!$B$1</c:f>
              <c:strCache>
                <c:ptCount val="1"/>
                <c:pt idx="0">
                  <c:v>ΑΠΑΝΤΗΣΗ</c:v>
                </c:pt>
              </c:strCache>
            </c:strRef>
          </c:tx>
          <c:cat>
            <c:strRef>
              <c:f>Φύλλο1!$A$2:$A$6</c:f>
              <c:strCache>
                <c:ptCount val="5"/>
                <c:pt idx="0">
                  <c:v>ΜΑΣ ΩΘΕΙ ΣΤΑ ΦΡΟΝΤΗΣΤΗΡΙΑ</c:v>
                </c:pt>
                <c:pt idx="1">
                  <c:v>ΧΡΕΙΑΖΟΝΤΑΙ ΕΠΙΠΛΕΟΝ ΒΙΒΛΙΑ, ΓΡΑΦΙΚΗ ΥΛΗ ΚΤΛ</c:v>
                </c:pt>
                <c:pt idx="2">
                  <c:v>ΔΕΝ ΠΑΡΕΧΟΝΤΑΙ ΆΛΛΕΣ ΔΡΑΣΤΗΡΙΟΤΗΤΕΣ ΌΠΩΣ ΓΥΜΝΑΣΤΙΚΗ,ΞΕΝΕΣ ΓΛΩΣΣΕΣ,ΜΟΥΣΙΚΗ ΚΤΛ</c:v>
                </c:pt>
                <c:pt idx="3">
                  <c:v>ΔΕΝ ΠΑΡΕΧΕΙ ΣΙΤΙΣΗ</c:v>
                </c:pt>
                <c:pt idx="4">
                  <c:v>ΆΛΛΟ</c:v>
                </c:pt>
              </c:strCache>
            </c:strRef>
          </c:cat>
          <c:val>
            <c:numRef>
              <c:f>Φύλλο1!$B$2:$B$6</c:f>
              <c:numCache>
                <c:formatCode>General</c:formatCode>
                <c:ptCount val="5"/>
                <c:pt idx="0">
                  <c:v>20</c:v>
                </c:pt>
                <c:pt idx="1">
                  <c:v>1</c:v>
                </c:pt>
                <c:pt idx="2">
                  <c:v>2</c:v>
                </c:pt>
                <c:pt idx="3">
                  <c:v>1</c:v>
                </c:pt>
                <c:pt idx="4">
                  <c:v>1</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l-GR"/>
  <c:style val="26"/>
  <c:chart>
    <c:title/>
    <c:plotArea>
      <c:layout/>
      <c:pieChart>
        <c:varyColors val="1"/>
        <c:ser>
          <c:idx val="0"/>
          <c:order val="0"/>
          <c:tx>
            <c:strRef>
              <c:f>Φύλλο1!$B$1</c:f>
              <c:strCache>
                <c:ptCount val="1"/>
                <c:pt idx="0">
                  <c:v>ΑΠΑΝΤΗΣΗ</c:v>
                </c:pt>
              </c:strCache>
            </c:strRef>
          </c:tx>
          <c:cat>
            <c:strRef>
              <c:f>Φύλλο1!$A$2:$A$3</c:f>
              <c:strCache>
                <c:ptCount val="2"/>
                <c:pt idx="0">
                  <c:v>ΝΑΙ</c:v>
                </c:pt>
                <c:pt idx="1">
                  <c:v>ΌΧΙ</c:v>
                </c:pt>
              </c:strCache>
            </c:strRef>
          </c:cat>
          <c:val>
            <c:numRef>
              <c:f>Φύλλο1!$B$2:$B$3</c:f>
              <c:numCache>
                <c:formatCode>General</c:formatCode>
                <c:ptCount val="2"/>
                <c:pt idx="0">
                  <c:v>25</c:v>
                </c:pt>
                <c:pt idx="1">
                  <c:v>3</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style val="26"/>
  <c:chart>
    <c:title/>
    <c:plotArea>
      <c:layout/>
      <c:pieChart>
        <c:varyColors val="1"/>
        <c:ser>
          <c:idx val="0"/>
          <c:order val="0"/>
          <c:tx>
            <c:strRef>
              <c:f>Φύλλο1!$B$1</c:f>
              <c:strCache>
                <c:ptCount val="1"/>
                <c:pt idx="0">
                  <c:v>ΑΠΑΝΤΗΣΗ</c:v>
                </c:pt>
              </c:strCache>
            </c:strRef>
          </c:tx>
          <c:cat>
            <c:strRef>
              <c:f>Φύλλο1!$A$2:$A$3</c:f>
              <c:strCache>
                <c:ptCount val="2"/>
                <c:pt idx="0">
                  <c:v>ΝΑΙ </c:v>
                </c:pt>
                <c:pt idx="1">
                  <c:v>ΌΧΙ</c:v>
                </c:pt>
              </c:strCache>
            </c:strRef>
          </c:cat>
          <c:val>
            <c:numRef>
              <c:f>Φύλλο1!$B$2:$B$3</c:f>
              <c:numCache>
                <c:formatCode>General</c:formatCode>
                <c:ptCount val="2"/>
                <c:pt idx="0">
                  <c:v>22</c:v>
                </c:pt>
                <c:pt idx="1">
                  <c:v>6</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l-GR"/>
  <c:chart>
    <c:title/>
    <c:plotArea>
      <c:layout/>
      <c:pieChart>
        <c:varyColors val="1"/>
        <c:ser>
          <c:idx val="0"/>
          <c:order val="0"/>
          <c:tx>
            <c:strRef>
              <c:f>Φύλλο1!$B$1</c:f>
              <c:strCache>
                <c:ptCount val="1"/>
                <c:pt idx="0">
                  <c:v>ΑΠΑΝΤΗΣΗ</c:v>
                </c:pt>
              </c:strCache>
            </c:strRef>
          </c:tx>
          <c:cat>
            <c:strRef>
              <c:f>Φύλλο1!$A$2:$A$6</c:f>
              <c:strCache>
                <c:ptCount val="5"/>
                <c:pt idx="0">
                  <c:v>ΘΕΛΩ ΝΑ ΣΥΝΕΧΙΣΩ ΤΙΣ ΣΠΟΥΔΕΣ ΜΟΥ ΣΕ ΑΕΙ</c:v>
                </c:pt>
                <c:pt idx="1">
                  <c:v>ΔΕΝ ΗΜΟΥΝ ΑΡΚΕΤΑ ΕΝΗΜΕΡΩΜΕΝΟΣ\Η ΓΙΑ ΤΑ ΕΠΑΛ</c:v>
                </c:pt>
                <c:pt idx="2">
                  <c:v>ΤΑ ΕΠΑΛ ΔΕΝ ΕΊΝΑΙ ΟΡΓΑΝΩΜΕΝΑ</c:v>
                </c:pt>
                <c:pt idx="3">
                  <c:v>ΤΑ ΕΠΑΛ ΕΊΝΑΙ ΧΑΜΗΛΟΤΕΡΟΥ ΜΟΡΦΩΤΙΚΟΥ ΕΠΙΠΕΔΟΥ</c:v>
                </c:pt>
                <c:pt idx="4">
                  <c:v>ΣΤΑ ΕΠΑΛ Η ΑΠΟΦΟΙΤΗΣΗ ΕΊΝΑΙ ΕΥΚΟΛΟΤΕΡΗ</c:v>
                </c:pt>
              </c:strCache>
            </c:strRef>
          </c:cat>
          <c:val>
            <c:numRef>
              <c:f>Φύλλο1!$B$2:$B$6</c:f>
              <c:numCache>
                <c:formatCode>General</c:formatCode>
                <c:ptCount val="5"/>
                <c:pt idx="0">
                  <c:v>20</c:v>
                </c:pt>
                <c:pt idx="1">
                  <c:v>1</c:v>
                </c:pt>
                <c:pt idx="2">
                  <c:v>0</c:v>
                </c:pt>
                <c:pt idx="3">
                  <c:v>8</c:v>
                </c:pt>
                <c:pt idx="4">
                  <c:v>0</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el-GR"/>
  <c:style val="26"/>
  <c:chart>
    <c:title/>
    <c:plotArea>
      <c:layout/>
      <c:pieChart>
        <c:varyColors val="1"/>
        <c:ser>
          <c:idx val="0"/>
          <c:order val="0"/>
          <c:tx>
            <c:strRef>
              <c:f>Φύλλο1!$B$1</c:f>
              <c:strCache>
                <c:ptCount val="1"/>
                <c:pt idx="0">
                  <c:v>ΑΠΑΝΤΗΣΗ</c:v>
                </c:pt>
              </c:strCache>
            </c:strRef>
          </c:tx>
          <c:cat>
            <c:strRef>
              <c:f>Φύλλο1!$A$2:$A$3</c:f>
              <c:strCache>
                <c:ptCount val="2"/>
                <c:pt idx="0">
                  <c:v>ΝΑΙ</c:v>
                </c:pt>
                <c:pt idx="1">
                  <c:v>ΌΧΙ</c:v>
                </c:pt>
              </c:strCache>
            </c:strRef>
          </c:cat>
          <c:val>
            <c:numRef>
              <c:f>Φύλλο1!$B$2:$B$3</c:f>
              <c:numCache>
                <c:formatCode>General</c:formatCode>
                <c:ptCount val="2"/>
                <c:pt idx="0">
                  <c:v>10</c:v>
                </c:pt>
                <c:pt idx="1">
                  <c:v>18</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style val="26"/>
  <c:chart>
    <c:title/>
    <c:plotArea>
      <c:layout/>
      <c:pieChart>
        <c:varyColors val="1"/>
        <c:ser>
          <c:idx val="0"/>
          <c:order val="0"/>
          <c:tx>
            <c:strRef>
              <c:f>Φύλλο1!$B$1</c:f>
              <c:strCache>
                <c:ptCount val="1"/>
                <c:pt idx="0">
                  <c:v>ΑΠΑΝΤΗΣΗ</c:v>
                </c:pt>
              </c:strCache>
            </c:strRef>
          </c:tx>
          <c:cat>
            <c:strRef>
              <c:f>Φύλλο1!$A$2:$A$3</c:f>
              <c:strCache>
                <c:ptCount val="2"/>
                <c:pt idx="0">
                  <c:v>ΑΝΟΙΚΤΟ</c:v>
                </c:pt>
                <c:pt idx="1">
                  <c:v>ΚΛΕΙΣΤΟ</c:v>
                </c:pt>
              </c:strCache>
            </c:strRef>
          </c:cat>
          <c:val>
            <c:numRef>
              <c:f>Φύλλο1!$B$2:$B$3</c:f>
              <c:numCache>
                <c:formatCode>General</c:formatCode>
                <c:ptCount val="2"/>
                <c:pt idx="0">
                  <c:v>14</c:v>
                </c:pt>
                <c:pt idx="1">
                  <c:v>14</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style val="26"/>
  <c:chart>
    <c:title/>
    <c:plotArea>
      <c:layout/>
      <c:pieChart>
        <c:varyColors val="1"/>
        <c:ser>
          <c:idx val="0"/>
          <c:order val="0"/>
          <c:tx>
            <c:strRef>
              <c:f>Φύλλο1!$B$1</c:f>
              <c:strCache>
                <c:ptCount val="1"/>
                <c:pt idx="0">
                  <c:v>ΑΠΑΝΤΗΣΗ</c:v>
                </c:pt>
              </c:strCache>
            </c:strRef>
          </c:tx>
          <c:cat>
            <c:strRef>
              <c:f>Φύλλο1!$A$2:$A$5</c:f>
              <c:strCache>
                <c:ptCount val="4"/>
                <c:pt idx="0">
                  <c:v>ΈΝΑ</c:v>
                </c:pt>
                <c:pt idx="1">
                  <c:v>ΔΥΟ </c:v>
                </c:pt>
                <c:pt idx="2">
                  <c:v>ΤΡΙΑ</c:v>
                </c:pt>
                <c:pt idx="3">
                  <c:v>ΤΕΣΣΕΡΑ Ή ΠΕΡΙΣΣΟΤΕΡΑ</c:v>
                </c:pt>
              </c:strCache>
            </c:strRef>
          </c:cat>
          <c:val>
            <c:numRef>
              <c:f>Φύλλο1!$B$2:$B$5</c:f>
              <c:numCache>
                <c:formatCode>General</c:formatCode>
                <c:ptCount val="4"/>
                <c:pt idx="0">
                  <c:v>1</c:v>
                </c:pt>
                <c:pt idx="1">
                  <c:v>2</c:v>
                </c:pt>
                <c:pt idx="2">
                  <c:v>7</c:v>
                </c:pt>
                <c:pt idx="3">
                  <c:v>12</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l-GR"/>
  <c:chart>
    <c:title/>
    <c:plotArea>
      <c:layout/>
      <c:pieChart>
        <c:varyColors val="1"/>
        <c:ser>
          <c:idx val="0"/>
          <c:order val="0"/>
          <c:tx>
            <c:strRef>
              <c:f>Φύλλο1!$B$1</c:f>
              <c:strCache>
                <c:ptCount val="1"/>
                <c:pt idx="0">
                  <c:v>AΠΑΝΤΗΣΗ</c:v>
                </c:pt>
              </c:strCache>
            </c:strRef>
          </c:tx>
          <c:cat>
            <c:strRef>
              <c:f>Φύλλο1!$A$2:$A$4</c:f>
              <c:strCache>
                <c:ptCount val="3"/>
                <c:pt idx="0">
                  <c:v>2</c:v>
                </c:pt>
                <c:pt idx="1">
                  <c:v>4</c:v>
                </c:pt>
                <c:pt idx="2">
                  <c:v>ΆΛΛΟ</c:v>
                </c:pt>
              </c:strCache>
            </c:strRef>
          </c:cat>
          <c:val>
            <c:numRef>
              <c:f>Φύλλο1!$B$2:$B$4</c:f>
              <c:numCache>
                <c:formatCode>General</c:formatCode>
                <c:ptCount val="3"/>
                <c:pt idx="0">
                  <c:v>0</c:v>
                </c:pt>
                <c:pt idx="1">
                  <c:v>6</c:v>
                </c:pt>
                <c:pt idx="2">
                  <c:v>16</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l-GR"/>
  <c:chart>
    <c:title/>
    <c:plotArea>
      <c:layout/>
      <c:pieChart>
        <c:varyColors val="1"/>
        <c:ser>
          <c:idx val="0"/>
          <c:order val="0"/>
          <c:tx>
            <c:strRef>
              <c:f>Φύλλο1!$B$1</c:f>
              <c:strCache>
                <c:ptCount val="1"/>
                <c:pt idx="0">
                  <c:v>ΑΠΑΝΤΗΣΗ</c:v>
                </c:pt>
              </c:strCache>
            </c:strRef>
          </c:tx>
          <c:cat>
            <c:strRef>
              <c:f>Φύλλο1!$A$2:$A$5</c:f>
              <c:strCache>
                <c:ptCount val="4"/>
                <c:pt idx="0">
                  <c:v>ΜΜΕ</c:v>
                </c:pt>
                <c:pt idx="1">
                  <c:v>ΣΧΟΛΕΙΟ</c:v>
                </c:pt>
                <c:pt idx="2">
                  <c:v>ΔΙΑΔΙΚΤΥΟ</c:v>
                </c:pt>
                <c:pt idx="3">
                  <c:v>ΆΛΛΟ</c:v>
                </c:pt>
              </c:strCache>
            </c:strRef>
          </c:cat>
          <c:val>
            <c:numRef>
              <c:f>Φύλλο1!$B$2:$B$5</c:f>
              <c:numCache>
                <c:formatCode>General</c:formatCode>
                <c:ptCount val="4"/>
                <c:pt idx="0">
                  <c:v>6</c:v>
                </c:pt>
                <c:pt idx="1">
                  <c:v>19</c:v>
                </c:pt>
                <c:pt idx="2">
                  <c:v>7</c:v>
                </c:pt>
                <c:pt idx="3">
                  <c:v>2</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l-GR"/>
  <c:style val="26"/>
  <c:chart>
    <c:title/>
    <c:plotArea>
      <c:layout/>
      <c:pieChart>
        <c:varyColors val="1"/>
        <c:ser>
          <c:idx val="0"/>
          <c:order val="0"/>
          <c:tx>
            <c:strRef>
              <c:f>Φύλλο1!$B$1</c:f>
              <c:strCache>
                <c:ptCount val="1"/>
                <c:pt idx="0">
                  <c:v>ΑΠΑΝΤΗΣΗ</c:v>
                </c:pt>
              </c:strCache>
            </c:strRef>
          </c:tx>
          <c:cat>
            <c:strRef>
              <c:f>Φύλλο1!$A$2:$A$3</c:f>
              <c:strCache>
                <c:ptCount val="2"/>
                <c:pt idx="0">
                  <c:v>ΝΑΙ</c:v>
                </c:pt>
                <c:pt idx="1">
                  <c:v>ΌΧΙ</c:v>
                </c:pt>
              </c:strCache>
            </c:strRef>
          </c:cat>
          <c:val>
            <c:numRef>
              <c:f>Φύλλο1!$B$2:$B$3</c:f>
              <c:numCache>
                <c:formatCode>General</c:formatCode>
                <c:ptCount val="2"/>
                <c:pt idx="0">
                  <c:v>2</c:v>
                </c:pt>
                <c:pt idx="1">
                  <c:v>26</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l-GR"/>
  <c:chart>
    <c:title/>
    <c:plotArea>
      <c:layout/>
      <c:pieChart>
        <c:varyColors val="1"/>
        <c:ser>
          <c:idx val="0"/>
          <c:order val="0"/>
          <c:tx>
            <c:strRef>
              <c:f>Φύλλο1!$B$1</c:f>
              <c:strCache>
                <c:ptCount val="1"/>
                <c:pt idx="0">
                  <c:v>ΑΠΑΝΤΗΣΗ</c:v>
                </c:pt>
              </c:strCache>
            </c:strRef>
          </c:tx>
          <c:cat>
            <c:strRef>
              <c:f>Φύλλο1!$A$2:$A$5</c:f>
              <c:strCache>
                <c:ptCount val="4"/>
                <c:pt idx="0">
                  <c:v>ΑΠΟΚΤΩ ΠΕΡΙΣΣΟΤΕΡΕΣ ΓΝΩΣΕΙΣ</c:v>
                </c:pt>
                <c:pt idx="1">
                  <c:v>ΜΕ ΒΟΗΘΑ ΣΤΗΝ ΟΡΓΑΝΩΣΗ ΤΩΝ ΜΑΘΗΜΑΤΩΝ</c:v>
                </c:pt>
                <c:pt idx="2">
                  <c:v>ΕΙΜΑΙ ΚΑΛΥΤΕΡΑ ΠΡΟΕΤΟΙΜΑΣΜΕΝΟΣ ΓΙΑ ΤΗΝ ΕΠΟΜΕΝΗ ΧΡΟΝΙΑ</c:v>
                </c:pt>
                <c:pt idx="3">
                  <c:v>ΕΙΜΑΙ ΚΑΛΥΤΕΡΑ ΠΡΟΕΤΟΙΜΑΣΜΕΝΟΣ ΓΙΑ ΤΗΝ ΕΙΣΑΓΩΓΗ ΣΤΟ ΠΑΝΕΠΙΣΤΗΜΙΟ</c:v>
                </c:pt>
              </c:strCache>
            </c:strRef>
          </c:cat>
          <c:val>
            <c:numRef>
              <c:f>Φύλλο1!$B$2:$B$5</c:f>
              <c:numCache>
                <c:formatCode>General</c:formatCode>
                <c:ptCount val="4"/>
                <c:pt idx="0">
                  <c:v>0</c:v>
                </c:pt>
                <c:pt idx="1">
                  <c:v>1</c:v>
                </c:pt>
                <c:pt idx="2">
                  <c:v>1</c:v>
                </c:pt>
                <c:pt idx="3">
                  <c:v>0</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l-GR"/>
  <c:chart>
    <c:title/>
    <c:plotArea>
      <c:layout/>
      <c:pieChart>
        <c:varyColors val="1"/>
        <c:ser>
          <c:idx val="0"/>
          <c:order val="0"/>
          <c:tx>
            <c:strRef>
              <c:f>Φύλλο1!$B$1</c:f>
              <c:strCache>
                <c:ptCount val="1"/>
                <c:pt idx="0">
                  <c:v>ΑΠΑΝΤΗΣΗ</c:v>
                </c:pt>
              </c:strCache>
            </c:strRef>
          </c:tx>
          <c:cat>
            <c:strRef>
              <c:f>Φύλλο1!$A$2:$A$5</c:f>
              <c:strCache>
                <c:ptCount val="4"/>
                <c:pt idx="0">
                  <c:v>ΑΠΑΙΤΕΙ 'ΠΑΠΑΓΑΛΙΑ'</c:v>
                </c:pt>
                <c:pt idx="1">
                  <c:v>ΕΧΕΙ ΠΟΛΛΕΣ ΑΠΑΙΤΗΣΕΙΣ ΚΑΙ ΔΕΝ ΜΠΟΡΩ ΝΑ ΑΝΤΑΠΟΚΡΙΘΩ</c:v>
                </c:pt>
                <c:pt idx="2">
                  <c:v>ΔΕΝ ΜΟΥ ΠΑΡΕΧΕΙ ΕΠΙΠΛΕΟΝ ΓΝΩΣΕΙΣ</c:v>
                </c:pt>
                <c:pt idx="3">
                  <c:v>ΟΔΗΓΕΙ ΤΟΥΣ ΜΑΘΗΤΕΣ ΣΤΑ ΦΡΟΝΤΗΣΤΗΡΙΑ</c:v>
                </c:pt>
              </c:strCache>
            </c:strRef>
          </c:cat>
          <c:val>
            <c:numRef>
              <c:f>Φύλλο1!$B$2:$B$5</c:f>
              <c:numCache>
                <c:formatCode>General</c:formatCode>
                <c:ptCount val="4"/>
                <c:pt idx="0">
                  <c:v>8</c:v>
                </c:pt>
                <c:pt idx="1">
                  <c:v>1</c:v>
                </c:pt>
                <c:pt idx="2">
                  <c:v>1</c:v>
                </c:pt>
                <c:pt idx="3">
                  <c:v>0</c:v>
                </c:pt>
              </c:numCache>
            </c:numRef>
          </c:val>
        </c:ser>
        <c:dLbls>
          <c:showPercent val="1"/>
        </c:dLbls>
        <c:firstSliceAng val="0"/>
      </c:pieChart>
    </c:plotArea>
    <c:legend>
      <c:legendPos val="t"/>
    </c:legend>
    <c:plotVisOnly val="1"/>
    <c:dispBlanksAs val="zero"/>
  </c:chart>
  <c:txPr>
    <a:bodyPr/>
    <a:lstStyle/>
    <a:p>
      <a:pPr>
        <a:defRPr sz="1800"/>
      </a:pPr>
      <a:endParaRPr lang="el-G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C11B3B-6EDE-4869-8EA1-C822176DF31B}" type="datetimeFigureOut">
              <a:rPr lang="el-GR" smtClean="0"/>
              <a:pPr/>
              <a:t>4/6/2015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12070B-6EF3-42EB-B340-1B3A5E62C9EE}" type="slidenum">
              <a:rPr lang="el-GR" smtClean="0"/>
              <a:pPr/>
              <a:t>‹#›</a:t>
            </a:fld>
            <a:endParaRPr lang="el-GR"/>
          </a:p>
        </p:txBody>
      </p:sp>
    </p:spTree>
    <p:extLst>
      <p:ext uri="{BB962C8B-B14F-4D97-AF65-F5344CB8AC3E}">
        <p14:creationId xmlns="" xmlns:p14="http://schemas.microsoft.com/office/powerpoint/2010/main" val="670558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830" y="4343322"/>
            <a:ext cx="5486309" cy="276999"/>
          </a:xfrm>
        </p:spPr>
        <p:txBody>
          <a:bodyPr>
            <a:spAutoFit/>
          </a:bodyPr>
          <a:lstStyle/>
          <a:p>
            <a:endParaRPr lang="x-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x-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x-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x-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x-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812070B-6EF3-42EB-B340-1B3A5E62C9EE}" type="slidenum">
              <a:rPr lang="el-GR" smtClean="0"/>
              <a:pPr/>
              <a:t>47</a:t>
            </a:fld>
            <a:endParaRPr lang="el-GR"/>
          </a:p>
        </p:txBody>
      </p:sp>
    </p:spTree>
    <p:extLst>
      <p:ext uri="{BB962C8B-B14F-4D97-AF65-F5344CB8AC3E}">
        <p14:creationId xmlns="" xmlns:p14="http://schemas.microsoft.com/office/powerpoint/2010/main" val="1721117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993D066D-49F9-420F-BA5B-2C9F60EA669C}" type="datetimeFigureOut">
              <a:rPr lang="el-GR" smtClean="0"/>
              <a:pPr/>
              <a:t>4/6/2015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31D1A0-180C-41D6-8AFD-C65C1AB99E75}" type="slidenum">
              <a:rPr lang="el-GR" smtClean="0"/>
              <a:pPr/>
              <a:t>‹#›</a:t>
            </a:fld>
            <a:endParaRPr lang="el-G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993D066D-49F9-420F-BA5B-2C9F60EA669C}" type="datetimeFigureOut">
              <a:rPr lang="el-GR" smtClean="0"/>
              <a:pPr/>
              <a:t>4/6/2015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31D1A0-180C-41D6-8AFD-C65C1AB99E7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993D066D-49F9-420F-BA5B-2C9F60EA669C}" type="datetimeFigureOut">
              <a:rPr lang="el-GR" smtClean="0"/>
              <a:pPr/>
              <a:t>4/6/2015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31D1A0-180C-41D6-8AFD-C65C1AB99E7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993D066D-49F9-420F-BA5B-2C9F60EA669C}" type="datetimeFigureOut">
              <a:rPr lang="el-GR" smtClean="0"/>
              <a:pPr/>
              <a:t>4/6/2015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31D1A0-180C-41D6-8AFD-C65C1AB99E7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95" name="Title 94"/>
          <p:cNvSpPr>
            <a:spLocks noGrp="1"/>
          </p:cNvSpPr>
          <p:nvPr>
            <p:ph type="title"/>
          </p:nvPr>
        </p:nvSpPr>
        <p:spPr>
          <a:xfrm>
            <a:off x="457200" y="4463568"/>
            <a:ext cx="8305800" cy="1143000"/>
          </a:xfrm>
        </p:spPr>
        <p:txBody>
          <a:bodyPr/>
          <a:lstStyle/>
          <a:p>
            <a:r>
              <a:rPr lang="el-GR" smtClean="0"/>
              <a:t>Στυλ κύριου τίτλου</a:t>
            </a:r>
            <a:endParaRPr lang="en-US"/>
          </a:p>
        </p:txBody>
      </p:sp>
      <p:sp>
        <p:nvSpPr>
          <p:cNvPr id="2" name="Date Placeholder 1"/>
          <p:cNvSpPr>
            <a:spLocks noGrp="1"/>
          </p:cNvSpPr>
          <p:nvPr>
            <p:ph type="dt" sz="half" idx="10"/>
          </p:nvPr>
        </p:nvSpPr>
        <p:spPr/>
        <p:txBody>
          <a:bodyPr/>
          <a:lstStyle/>
          <a:p>
            <a:fld id="{993D066D-49F9-420F-BA5B-2C9F60EA669C}" type="datetimeFigureOut">
              <a:rPr lang="el-GR" smtClean="0"/>
              <a:pPr/>
              <a:t>4/6/2015</a:t>
            </a:fld>
            <a:endParaRPr lang="el-GR"/>
          </a:p>
        </p:txBody>
      </p:sp>
      <p:sp>
        <p:nvSpPr>
          <p:cNvPr id="91" name="Footer Placeholder 90"/>
          <p:cNvSpPr>
            <a:spLocks noGrp="1"/>
          </p:cNvSpPr>
          <p:nvPr>
            <p:ph type="ftr" sz="quarter" idx="11"/>
          </p:nvPr>
        </p:nvSpPr>
        <p:spPr/>
        <p:txBody>
          <a:bodyPr/>
          <a:lstStyle/>
          <a:p>
            <a:endParaRPr lang="el-GR"/>
          </a:p>
        </p:txBody>
      </p:sp>
      <p:sp>
        <p:nvSpPr>
          <p:cNvPr id="92" name="Slide Number Placeholder 91"/>
          <p:cNvSpPr>
            <a:spLocks noGrp="1"/>
          </p:cNvSpPr>
          <p:nvPr>
            <p:ph type="sldNum" sz="quarter" idx="12"/>
          </p:nvPr>
        </p:nvSpPr>
        <p:spPr/>
        <p:txBody>
          <a:bodyPr/>
          <a:lstStyle/>
          <a:p>
            <a:fld id="{A431D1A0-180C-41D6-8AFD-C65C1AB99E75}"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p>
            <a:fld id="{993D066D-49F9-420F-BA5B-2C9F60EA669C}" type="datetimeFigureOut">
              <a:rPr lang="el-GR" smtClean="0"/>
              <a:pPr/>
              <a:t>4/6/2015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431D1A0-180C-41D6-8AFD-C65C1AB99E7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993D066D-49F9-420F-BA5B-2C9F60EA669C}" type="datetimeFigureOut">
              <a:rPr lang="el-GR" smtClean="0"/>
              <a:pPr/>
              <a:t>4/6/2015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431D1A0-180C-41D6-8AFD-C65C1AB99E7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993D066D-49F9-420F-BA5B-2C9F60EA669C}" type="datetimeFigureOut">
              <a:rPr lang="el-GR" smtClean="0"/>
              <a:pPr/>
              <a:t>4/6/2015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431D1A0-180C-41D6-8AFD-C65C1AB99E7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D066D-49F9-420F-BA5B-2C9F60EA669C}" type="datetimeFigureOut">
              <a:rPr lang="el-GR" smtClean="0"/>
              <a:pPr/>
              <a:t>4/6/2015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431D1A0-180C-41D6-8AFD-C65C1AB99E7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993D066D-49F9-420F-BA5B-2C9F60EA669C}" type="datetimeFigureOut">
              <a:rPr lang="el-GR" smtClean="0"/>
              <a:pPr/>
              <a:t>4/6/2015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431D1A0-180C-41D6-8AFD-C65C1AB99E75}" type="slidenum">
              <a:rPr lang="el-GR" smtClean="0"/>
              <a:pPr/>
              <a:t>‹#›</a:t>
            </a:fld>
            <a:endParaRPr lang="el-G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5" name="Date Placeholder 4"/>
          <p:cNvSpPr>
            <a:spLocks noGrp="1"/>
          </p:cNvSpPr>
          <p:nvPr>
            <p:ph type="dt" sz="half" idx="10"/>
          </p:nvPr>
        </p:nvSpPr>
        <p:spPr/>
        <p:txBody>
          <a:bodyPr/>
          <a:lstStyle/>
          <a:p>
            <a:fld id="{993D066D-49F9-420F-BA5B-2C9F60EA669C}" type="datetimeFigureOut">
              <a:rPr lang="el-GR" smtClean="0"/>
              <a:pPr/>
              <a:t>4/6/2015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431D1A0-180C-41D6-8AFD-C65C1AB99E75}" type="slidenum">
              <a:rPr lang="el-GR" smtClean="0"/>
              <a:pPr/>
              <a:t>‹#›</a:t>
            </a:fld>
            <a:endParaRPr lang="el-G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993D066D-49F9-420F-BA5B-2C9F60EA669C}" type="datetimeFigureOut">
              <a:rPr lang="el-GR" smtClean="0"/>
              <a:pPr/>
              <a:t>4/6/2015</a:t>
            </a:fld>
            <a:endParaRPr lang="el-G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431D1A0-180C-41D6-8AFD-C65C1AB99E75}"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5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1980728" y="-2979712"/>
            <a:ext cx="13249472" cy="12826894"/>
            <a:chOff x="-1143000" y="-1993761"/>
            <a:chExt cx="11294778" cy="10680561"/>
          </a:xfrm>
          <a:effectLst>
            <a:outerShdw blurRad="50800" dist="38100" dir="2700000" algn="tl" rotWithShape="0">
              <a:prstClr val="black">
                <a:alpha val="40000"/>
              </a:prstClr>
            </a:outerShdw>
          </a:effectLst>
        </p:grpSpPr>
        <p:grpSp>
          <p:nvGrpSpPr>
            <p:cNvPr id="3" name="Group 17"/>
            <p:cNvGrpSpPr/>
            <p:nvPr/>
          </p:nvGrpSpPr>
          <p:grpSpPr>
            <a:xfrm>
              <a:off x="-1143000" y="-1993761"/>
              <a:ext cx="11294778" cy="10680561"/>
              <a:chOff x="-1001181" y="-433928"/>
              <a:chExt cx="9412374" cy="8900524"/>
            </a:xfrm>
          </p:grpSpPr>
          <p:sp>
            <p:nvSpPr>
              <p:cNvPr id="8" name="Diagonal Stripe 7"/>
              <p:cNvSpPr/>
              <p:nvPr/>
            </p:nvSpPr>
            <p:spPr>
              <a:xfrm rot="8100000">
                <a:off x="-1001181"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9" name="Diagonal Stripe 8"/>
              <p:cNvSpPr/>
              <p:nvPr/>
            </p:nvSpPr>
            <p:spPr>
              <a:xfrm rot="2700000">
                <a:off x="1532395" y="4123196"/>
                <a:ext cx="4343400" cy="4343400"/>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6" name="Diagonal Stripe 15"/>
              <p:cNvSpPr/>
              <p:nvPr/>
            </p:nvSpPr>
            <p:spPr>
              <a:xfrm rot="13500000" flipH="1">
                <a:off x="5143140"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7" name="Diagonal Stripe 16"/>
              <p:cNvSpPr/>
              <p:nvPr/>
            </p:nvSpPr>
            <p:spPr>
              <a:xfrm rot="18951943" flipV="1">
                <a:off x="1469021" y="-433928"/>
                <a:ext cx="4446686" cy="4242514"/>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nvGrpSpPr>
            <p:cNvPr id="4" name="Group 2"/>
            <p:cNvGrpSpPr/>
            <p:nvPr/>
          </p:nvGrpSpPr>
          <p:grpSpPr>
            <a:xfrm>
              <a:off x="758827" y="747092"/>
              <a:ext cx="7487981" cy="5340190"/>
              <a:chOff x="758827" y="757102"/>
              <a:chExt cx="7487981" cy="5340190"/>
            </a:xfrm>
          </p:grpSpPr>
          <p:pic>
            <p:nvPicPr>
              <p:cNvPr id="19" name="Picture 3" descr="C:\Users\Tom\AppData\Local\Microsoft\Windows\Temporary Internet Files\Content.IE5\SELOQ6RU\MP910220994[1].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a:stretch/>
            </p:blipFill>
            <p:spPr bwMode="auto">
              <a:xfrm>
                <a:off x="1037304" y="757102"/>
                <a:ext cx="6934200" cy="5181601"/>
              </a:xfrm>
              <a:prstGeom prst="rect">
                <a:avLst/>
              </a:prstGeom>
              <a:noFill/>
              <a:effectLst>
                <a:innerShdw blurRad="114300">
                  <a:prstClr val="black"/>
                </a:innerShdw>
              </a:effectLst>
              <a:extLst>
                <a:ext uri="{909E8E84-426E-40DD-AFC4-6F175D3DCCD1}">
                  <a14:hiddenFill xmlns="" xmlns:a14="http://schemas.microsoft.com/office/drawing/2010/main">
                    <a:solidFill>
                      <a:srgbClr val="FFFFFF"/>
                    </a:solidFill>
                  </a14:hiddenFill>
                </a:ext>
              </a:extLst>
            </p:spPr>
          </p:pic>
          <p:sp>
            <p:nvSpPr>
              <p:cNvPr id="20" name="Rectangle 19"/>
              <p:cNvSpPr/>
              <p:nvPr/>
            </p:nvSpPr>
            <p:spPr>
              <a:xfrm>
                <a:off x="758827" y="5928851"/>
                <a:ext cx="7487981" cy="168441"/>
              </a:xfrm>
              <a:prstGeom prst="rect">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sp>
        <p:nvSpPr>
          <p:cNvPr id="11" name="1 - Τίτλος"/>
          <p:cNvSpPr>
            <a:spLocks noGrp="1"/>
          </p:cNvSpPr>
          <p:nvPr>
            <p:ph type="ctrTitle"/>
          </p:nvPr>
        </p:nvSpPr>
        <p:spPr>
          <a:xfrm>
            <a:off x="611560" y="1052736"/>
            <a:ext cx="7772400" cy="4536504"/>
          </a:xfrm>
        </p:spPr>
        <p:txBody>
          <a:bodyPr>
            <a:normAutofit fontScale="90000"/>
          </a:bodyPr>
          <a:lstStyle/>
          <a:p>
            <a:r>
              <a:rPr lang="el-GR" sz="3100" dirty="0" smtClean="0">
                <a:solidFill>
                  <a:schemeClr val="bg1"/>
                </a:solidFill>
                <a:latin typeface="Segoe Print" pitchFamily="2" charset="0"/>
              </a:rPr>
              <a:t>ΕΡΕΥΝΗΤΙΚΗ ΕΡΓΑΣΙΑ</a:t>
            </a:r>
            <a:r>
              <a:rPr lang="en-US" sz="3100" dirty="0" smtClean="0">
                <a:solidFill>
                  <a:schemeClr val="bg1"/>
                </a:solidFill>
                <a:latin typeface="Segoe Print" pitchFamily="2" charset="0"/>
              </a:rPr>
              <a:t/>
            </a:r>
            <a:br>
              <a:rPr lang="en-US" sz="3100" dirty="0" smtClean="0">
                <a:solidFill>
                  <a:schemeClr val="bg1"/>
                </a:solidFill>
                <a:latin typeface="Segoe Print" pitchFamily="2" charset="0"/>
              </a:rPr>
            </a:br>
            <a:r>
              <a:rPr lang="el-GR" sz="3100" dirty="0" smtClean="0">
                <a:solidFill>
                  <a:schemeClr val="bg1"/>
                </a:solidFill>
                <a:latin typeface="Segoe Print" pitchFamily="2" charset="0"/>
              </a:rPr>
              <a:t/>
            </a:r>
            <a:br>
              <a:rPr lang="el-GR" sz="3100" dirty="0" smtClean="0">
                <a:solidFill>
                  <a:schemeClr val="bg1"/>
                </a:solidFill>
                <a:latin typeface="Segoe Print" pitchFamily="2" charset="0"/>
              </a:rPr>
            </a:br>
            <a:r>
              <a:rPr lang="el-GR" sz="3100" dirty="0" smtClean="0">
                <a:solidFill>
                  <a:schemeClr val="bg1"/>
                </a:solidFill>
                <a:latin typeface="Segoe Print" pitchFamily="2" charset="0"/>
              </a:rPr>
              <a:t>Τάξη Β3</a:t>
            </a:r>
            <a:br>
              <a:rPr lang="el-GR" sz="3100" dirty="0" smtClean="0">
                <a:solidFill>
                  <a:schemeClr val="bg1"/>
                </a:solidFill>
                <a:latin typeface="Segoe Print" pitchFamily="2" charset="0"/>
              </a:rPr>
            </a:br>
            <a:r>
              <a:rPr lang="el-GR" sz="3100" dirty="0" smtClean="0">
                <a:solidFill>
                  <a:schemeClr val="bg1"/>
                </a:solidFill>
                <a:latin typeface="Segoe Print" pitchFamily="2" charset="0"/>
              </a:rPr>
              <a:t/>
            </a:r>
            <a:br>
              <a:rPr lang="el-GR" sz="3100" dirty="0" smtClean="0">
                <a:solidFill>
                  <a:schemeClr val="bg1"/>
                </a:solidFill>
                <a:latin typeface="Segoe Print" pitchFamily="2" charset="0"/>
              </a:rPr>
            </a:br>
            <a:r>
              <a:rPr lang="el-GR" sz="3100" dirty="0" smtClean="0">
                <a:solidFill>
                  <a:schemeClr val="bg1"/>
                </a:solidFill>
                <a:latin typeface="Segoe Print" pitchFamily="2" charset="0"/>
              </a:rPr>
              <a:t>Θέμα: ΕΚΠΑΙΔΕΥΤΙΚΑ</a:t>
            </a:r>
            <a:br>
              <a:rPr lang="el-GR" sz="3100" dirty="0" smtClean="0">
                <a:solidFill>
                  <a:schemeClr val="bg1"/>
                </a:solidFill>
                <a:latin typeface="Segoe Print" pitchFamily="2" charset="0"/>
              </a:rPr>
            </a:br>
            <a:r>
              <a:rPr lang="el-GR" sz="3100" dirty="0" smtClean="0">
                <a:solidFill>
                  <a:schemeClr val="bg1"/>
                </a:solidFill>
                <a:latin typeface="Segoe Print" pitchFamily="2" charset="0"/>
              </a:rPr>
              <a:t>ΣΥΣΤΗΜΑΤΑ</a:t>
            </a:r>
            <a:r>
              <a:rPr lang="en-US" sz="3100" dirty="0" smtClean="0">
                <a:solidFill>
                  <a:schemeClr val="bg1"/>
                </a:solidFill>
                <a:latin typeface="Segoe Print" pitchFamily="2" charset="0"/>
              </a:rPr>
              <a:t/>
            </a:r>
            <a:br>
              <a:rPr lang="en-US" sz="3100" dirty="0" smtClean="0">
                <a:solidFill>
                  <a:schemeClr val="bg1"/>
                </a:solidFill>
                <a:latin typeface="Segoe Print" pitchFamily="2" charset="0"/>
              </a:rPr>
            </a:br>
            <a:r>
              <a:rPr lang="en-US" dirty="0" smtClean="0">
                <a:solidFill>
                  <a:schemeClr val="bg1"/>
                </a:solidFill>
                <a:latin typeface="Segoe Print" pitchFamily="2" charset="0"/>
              </a:rPr>
              <a:t/>
            </a:r>
            <a:br>
              <a:rPr lang="en-US" dirty="0" smtClean="0">
                <a:solidFill>
                  <a:schemeClr val="bg1"/>
                </a:solidFill>
                <a:latin typeface="Segoe Print" pitchFamily="2" charset="0"/>
              </a:rPr>
            </a:br>
            <a:r>
              <a:rPr lang="el-GR" sz="2800" dirty="0" smtClean="0">
                <a:solidFill>
                  <a:schemeClr val="bg1"/>
                </a:solidFill>
                <a:latin typeface="Segoe Print" pitchFamily="2" charset="0"/>
              </a:rPr>
              <a:t>Σχ. Έτος : 2014-15</a:t>
            </a:r>
            <a:br>
              <a:rPr lang="el-GR" sz="2800" dirty="0" smtClean="0">
                <a:solidFill>
                  <a:schemeClr val="bg1"/>
                </a:solidFill>
                <a:latin typeface="Segoe Print" pitchFamily="2" charset="0"/>
              </a:rPr>
            </a:br>
            <a:r>
              <a:rPr lang="el-GR" sz="2800" dirty="0" smtClean="0">
                <a:solidFill>
                  <a:schemeClr val="bg1"/>
                </a:solidFill>
                <a:latin typeface="Segoe Print" pitchFamily="2" charset="0"/>
              </a:rPr>
              <a:t/>
            </a:r>
            <a:br>
              <a:rPr lang="el-GR" sz="2800" dirty="0" smtClean="0">
                <a:solidFill>
                  <a:schemeClr val="bg1"/>
                </a:solidFill>
                <a:latin typeface="Segoe Print" pitchFamily="2" charset="0"/>
              </a:rPr>
            </a:br>
            <a:r>
              <a:rPr lang="el-GR" sz="2800" dirty="0" smtClean="0">
                <a:solidFill>
                  <a:schemeClr val="bg1"/>
                </a:solidFill>
                <a:latin typeface="Segoe Print" pitchFamily="2" charset="0"/>
              </a:rPr>
              <a:t>Β’ τετράμηνο</a:t>
            </a:r>
            <a:endParaRPr lang="el-GR" sz="2800" dirty="0">
              <a:solidFill>
                <a:schemeClr val="bg1"/>
              </a:solidFill>
              <a:latin typeface="Segoe Print" pitchFamily="2" charset="0"/>
            </a:endParaRPr>
          </a:p>
        </p:txBody>
      </p:sp>
    </p:spTree>
    <p:extLst>
      <p:ext uri="{BB962C8B-B14F-4D97-AF65-F5344CB8AC3E}">
        <p14:creationId xmlns="" xmlns:p14="http://schemas.microsoft.com/office/powerpoint/2010/main" val="2956687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10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1980728" y="-2917173"/>
            <a:ext cx="13249472" cy="12826894"/>
            <a:chOff x="-1143000" y="-1993761"/>
            <a:chExt cx="11294778" cy="10680561"/>
          </a:xfrm>
          <a:effectLst>
            <a:outerShdw blurRad="50800" dist="38100" dir="2700000" algn="tl" rotWithShape="0">
              <a:prstClr val="black">
                <a:alpha val="40000"/>
              </a:prstClr>
            </a:outerShdw>
          </a:effectLst>
        </p:grpSpPr>
        <p:grpSp>
          <p:nvGrpSpPr>
            <p:cNvPr id="3" name="Group 17"/>
            <p:cNvGrpSpPr/>
            <p:nvPr/>
          </p:nvGrpSpPr>
          <p:grpSpPr>
            <a:xfrm>
              <a:off x="-1143000" y="-1993761"/>
              <a:ext cx="11294778" cy="10680561"/>
              <a:chOff x="-1001181" y="-433928"/>
              <a:chExt cx="9412374" cy="8900524"/>
            </a:xfrm>
          </p:grpSpPr>
          <p:sp>
            <p:nvSpPr>
              <p:cNvPr id="8" name="Diagonal Stripe 7"/>
              <p:cNvSpPr/>
              <p:nvPr/>
            </p:nvSpPr>
            <p:spPr>
              <a:xfrm rot="8100000">
                <a:off x="-1001181"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9" name="Diagonal Stripe 8"/>
              <p:cNvSpPr/>
              <p:nvPr/>
            </p:nvSpPr>
            <p:spPr>
              <a:xfrm rot="2700000">
                <a:off x="1532395" y="4123196"/>
                <a:ext cx="4343400" cy="4343400"/>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6" name="Diagonal Stripe 15"/>
              <p:cNvSpPr/>
              <p:nvPr/>
            </p:nvSpPr>
            <p:spPr>
              <a:xfrm rot="13500000" flipH="1">
                <a:off x="5143140"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7" name="Diagonal Stripe 16"/>
              <p:cNvSpPr/>
              <p:nvPr/>
            </p:nvSpPr>
            <p:spPr>
              <a:xfrm rot="18951943" flipV="1">
                <a:off x="1469021" y="-433928"/>
                <a:ext cx="4446686" cy="4242514"/>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nvGrpSpPr>
            <p:cNvPr id="4" name="Group 2"/>
            <p:cNvGrpSpPr/>
            <p:nvPr/>
          </p:nvGrpSpPr>
          <p:grpSpPr>
            <a:xfrm>
              <a:off x="758827" y="747092"/>
              <a:ext cx="7487981" cy="5340190"/>
              <a:chOff x="758827" y="757102"/>
              <a:chExt cx="7487981" cy="5340190"/>
            </a:xfrm>
          </p:grpSpPr>
          <p:pic>
            <p:nvPicPr>
              <p:cNvPr id="19" name="Picture 3" descr="C:\Users\Tom\AppData\Local\Microsoft\Windows\Temporary Internet Files\Content.IE5\SELOQ6RU\MP910220994[1].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a:stretch/>
            </p:blipFill>
            <p:spPr bwMode="auto">
              <a:xfrm>
                <a:off x="1037304" y="757102"/>
                <a:ext cx="6934200" cy="5181601"/>
              </a:xfrm>
              <a:prstGeom prst="rect">
                <a:avLst/>
              </a:prstGeom>
              <a:noFill/>
              <a:effectLst>
                <a:innerShdw blurRad="114300">
                  <a:prstClr val="black"/>
                </a:innerShdw>
              </a:effectLst>
              <a:extLst>
                <a:ext uri="{909E8E84-426E-40DD-AFC4-6F175D3DCCD1}">
                  <a14:hiddenFill xmlns="" xmlns:a14="http://schemas.microsoft.com/office/drawing/2010/main">
                    <a:solidFill>
                      <a:srgbClr val="FFFFFF"/>
                    </a:solidFill>
                  </a14:hiddenFill>
                </a:ext>
              </a:extLst>
            </p:spPr>
          </p:pic>
          <p:sp>
            <p:nvSpPr>
              <p:cNvPr id="20" name="Rectangle 19"/>
              <p:cNvSpPr/>
              <p:nvPr/>
            </p:nvSpPr>
            <p:spPr>
              <a:xfrm>
                <a:off x="758827" y="5928851"/>
                <a:ext cx="7487981" cy="168441"/>
              </a:xfrm>
              <a:prstGeom prst="rect">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sp>
        <p:nvSpPr>
          <p:cNvPr id="11" name="1 - Τίτλος"/>
          <p:cNvSpPr>
            <a:spLocks noGrp="1"/>
          </p:cNvSpPr>
          <p:nvPr>
            <p:ph type="ctrTitle"/>
          </p:nvPr>
        </p:nvSpPr>
        <p:spPr>
          <a:xfrm>
            <a:off x="755576" y="2607047"/>
            <a:ext cx="7772400" cy="1470025"/>
          </a:xfrm>
        </p:spPr>
        <p:txBody>
          <a:bodyPr/>
          <a:lstStyle/>
          <a:p>
            <a:r>
              <a:rPr lang="el-GR" dirty="0" smtClean="0">
                <a:solidFill>
                  <a:schemeClr val="bg1"/>
                </a:solidFill>
                <a:latin typeface="Segoe Print" pitchFamily="2" charset="0"/>
              </a:rPr>
              <a:t>ΔΕΥΤΕΡΟΒΑΘΜΙΑ</a:t>
            </a:r>
            <a:endParaRPr lang="el-GR" dirty="0">
              <a:solidFill>
                <a:schemeClr val="bg1"/>
              </a:solidFill>
              <a:latin typeface="Segoe Print" pitchFamily="2" charset="0"/>
            </a:endParaRPr>
          </a:p>
        </p:txBody>
      </p:sp>
      <p:pic>
        <p:nvPicPr>
          <p:cNvPr id="12" name="Picture 2" descr="http://images.clipartpanda.com/chalk-clipart-Chalk_1.png"/>
          <p:cNvPicPr>
            <a:picLocks noChangeAspect="1" noChangeArrowheads="1"/>
          </p:cNvPicPr>
          <p:nvPr/>
        </p:nvPicPr>
        <p:blipFill>
          <a:blip r:embed="rId4" cstate="print"/>
          <a:stretch>
            <a:fillRect/>
          </a:stretch>
        </p:blipFill>
        <p:spPr bwMode="auto">
          <a:xfrm>
            <a:off x="1547664" y="2996952"/>
            <a:ext cx="681803" cy="985292"/>
          </a:xfrm>
          <a:prstGeom prst="rect">
            <a:avLst/>
          </a:prstGeom>
          <a:noFill/>
        </p:spPr>
      </p:pic>
    </p:spTree>
    <p:extLst>
      <p:ext uri="{BB962C8B-B14F-4D97-AF65-F5344CB8AC3E}">
        <p14:creationId xmlns="" xmlns:p14="http://schemas.microsoft.com/office/powerpoint/2010/main" val="2956687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47" presetClass="path" presetSubtype="0" fill="hold" nodeType="withEffect">
                                  <p:stCondLst>
                                    <p:cond delay="0"/>
                                  </p:stCondLst>
                                  <p:childTnLst>
                                    <p:animMotion origin="layout" path="M -3.61111E-6 3.7037E-6 C 0.00452 0.04884 0.02153 0.08402 0.03837 0.08402 C 0.05521 0.08402 0.06997 0.04884 0.07518 3.7037E-6 C 0.0823 0.04884 0.09671 0.08402 0.11372 0.08402 C 0.13091 0.08402 0.14566 0.04884 0.15018 3.7037E-6 C 0.15764 0.04884 0.1724 0.08402 0.18924 0.08402 C 0.20643 0.08402 0.22344 0.04884 0.22778 3.7037E-6 C 0.23282 0.04884 0.24792 0.08402 0.26736 0.08402 C 0.28177 0.08402 0.29861 0.04884 0.304 3.7037E-6 C 0.30886 0.04884 0.32552 0.08402 0.34254 0.08402 C 0.35973 0.08402 0.37448 0.04884 0.37917 3.7037E-6 C 0.38646 0.04884 0.40105 0.08402 0.41789 0.08402 C 0.43525 0.08402 0.44983 0.04884 0.45712 3.7037E-6 C 0.46181 0.04884 0.47639 0.08402 0.49341 0.08402 C 0.51059 0.08402 0.52778 0.04884 0.5323 3.7037E-6 C 0.53733 0.04884 0.55226 0.08402 0.57171 0.08402 C 0.58855 0.08402 0.60278 0.04884 0.60851 3.7037E-6 " pathEditMode="relative" rAng="0" ptsTypes="fffffffffffffffff">
                                      <p:cBhvr>
                                        <p:cTn id="9" dur="3000" fill="hold"/>
                                        <p:tgtEl>
                                          <p:spTgt spid="12"/>
                                        </p:tgtEl>
                                        <p:attrNameLst>
                                          <p:attrName>ppt_x</p:attrName>
                                          <p:attrName>ppt_y</p:attrName>
                                        </p:attrNameLst>
                                      </p:cBhvr>
                                      <p:rCtr x="30400" y="4200"/>
                                    </p:animMotion>
                                  </p:childTnLst>
                                </p:cTn>
                              </p:par>
                              <p:par>
                                <p:cTn id="10" presetID="22" presetClass="entr" presetSubtype="8" fill="hold" grpId="0" nodeType="withEffect">
                                  <p:stCondLst>
                                    <p:cond delay="10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3000"/>
                                        <p:tgtEl>
                                          <p:spTgt spid="11"/>
                                        </p:tgtEl>
                                      </p:cBhvr>
                                    </p:animEffect>
                                  </p:childTnLst>
                                </p:cTn>
                              </p:par>
                            </p:childTnLst>
                          </p:cTn>
                        </p:par>
                        <p:par>
                          <p:cTn id="13" fill="hold">
                            <p:stCondLst>
                              <p:cond delay="3100"/>
                            </p:stCondLst>
                            <p:childTnLst>
                              <p:par>
                                <p:cTn id="14" presetID="1" presetClass="exit" presetSubtype="0" fill="hold" nodeType="afterEffect">
                                  <p:stCondLst>
                                    <p:cond delay="0"/>
                                  </p:stCondLst>
                                  <p:childTnLst>
                                    <p:set>
                                      <p:cBhvr>
                                        <p:cTn id="15"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1980728" y="-2917173"/>
            <a:ext cx="13249472" cy="12826894"/>
            <a:chOff x="-1143000" y="-1993761"/>
            <a:chExt cx="11294778" cy="10680561"/>
          </a:xfrm>
          <a:effectLst>
            <a:outerShdw blurRad="50800" dist="38100" dir="2700000" algn="tl" rotWithShape="0">
              <a:prstClr val="black">
                <a:alpha val="40000"/>
              </a:prstClr>
            </a:outerShdw>
          </a:effectLst>
        </p:grpSpPr>
        <p:grpSp>
          <p:nvGrpSpPr>
            <p:cNvPr id="3" name="Group 17"/>
            <p:cNvGrpSpPr/>
            <p:nvPr/>
          </p:nvGrpSpPr>
          <p:grpSpPr>
            <a:xfrm>
              <a:off x="-1143000" y="-1993761"/>
              <a:ext cx="11294778" cy="10680561"/>
              <a:chOff x="-1001181" y="-433928"/>
              <a:chExt cx="9412374" cy="8900524"/>
            </a:xfrm>
          </p:grpSpPr>
          <p:sp>
            <p:nvSpPr>
              <p:cNvPr id="8" name="Diagonal Stripe 7"/>
              <p:cNvSpPr/>
              <p:nvPr/>
            </p:nvSpPr>
            <p:spPr>
              <a:xfrm rot="8100000">
                <a:off x="-1001181"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9" name="Diagonal Stripe 8"/>
              <p:cNvSpPr/>
              <p:nvPr/>
            </p:nvSpPr>
            <p:spPr>
              <a:xfrm rot="2700000">
                <a:off x="1532395" y="4123196"/>
                <a:ext cx="4343400" cy="4343400"/>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6" name="Diagonal Stripe 15"/>
              <p:cNvSpPr/>
              <p:nvPr/>
            </p:nvSpPr>
            <p:spPr>
              <a:xfrm rot="13500000" flipH="1">
                <a:off x="5143140"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7" name="Diagonal Stripe 16"/>
              <p:cNvSpPr/>
              <p:nvPr/>
            </p:nvSpPr>
            <p:spPr>
              <a:xfrm rot="18951943" flipV="1">
                <a:off x="1469021" y="-433928"/>
                <a:ext cx="4446686" cy="4242514"/>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nvGrpSpPr>
            <p:cNvPr id="4" name="Group 2"/>
            <p:cNvGrpSpPr/>
            <p:nvPr/>
          </p:nvGrpSpPr>
          <p:grpSpPr>
            <a:xfrm>
              <a:off x="758827" y="747092"/>
              <a:ext cx="7487981" cy="5340190"/>
              <a:chOff x="758827" y="757102"/>
              <a:chExt cx="7487981" cy="5340190"/>
            </a:xfrm>
          </p:grpSpPr>
          <p:pic>
            <p:nvPicPr>
              <p:cNvPr id="19" name="Picture 3" descr="C:\Users\Tom\AppData\Local\Microsoft\Windows\Temporary Internet Files\Content.IE5\SELOQ6RU\MP910220994[1].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a:stretch/>
            </p:blipFill>
            <p:spPr bwMode="auto">
              <a:xfrm>
                <a:off x="1037304" y="757102"/>
                <a:ext cx="6934200" cy="5181601"/>
              </a:xfrm>
              <a:prstGeom prst="rect">
                <a:avLst/>
              </a:prstGeom>
              <a:noFill/>
              <a:effectLst>
                <a:innerShdw blurRad="114300">
                  <a:prstClr val="black"/>
                </a:innerShdw>
              </a:effectLst>
              <a:extLst>
                <a:ext uri="{909E8E84-426E-40DD-AFC4-6F175D3DCCD1}">
                  <a14:hiddenFill xmlns="" xmlns:a14="http://schemas.microsoft.com/office/drawing/2010/main">
                    <a:solidFill>
                      <a:srgbClr val="FFFFFF"/>
                    </a:solidFill>
                  </a14:hiddenFill>
                </a:ext>
              </a:extLst>
            </p:spPr>
          </p:pic>
          <p:sp>
            <p:nvSpPr>
              <p:cNvPr id="20" name="Rectangle 19"/>
              <p:cNvSpPr/>
              <p:nvPr/>
            </p:nvSpPr>
            <p:spPr>
              <a:xfrm>
                <a:off x="758827" y="5928851"/>
                <a:ext cx="7487981" cy="168441"/>
              </a:xfrm>
              <a:prstGeom prst="rect">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sp>
        <p:nvSpPr>
          <p:cNvPr id="11" name="1 - Τίτλος"/>
          <p:cNvSpPr>
            <a:spLocks noGrp="1"/>
          </p:cNvSpPr>
          <p:nvPr>
            <p:ph type="title"/>
          </p:nvPr>
        </p:nvSpPr>
        <p:spPr/>
        <p:txBody>
          <a:bodyPr>
            <a:normAutofit/>
          </a:bodyPr>
          <a:lstStyle/>
          <a:p>
            <a:r>
              <a:rPr lang="el-GR" sz="3200" u="sng" dirty="0" smtClean="0">
                <a:solidFill>
                  <a:schemeClr val="bg1"/>
                </a:solidFill>
                <a:latin typeface="Segoe Print" pitchFamily="2" charset="0"/>
              </a:rPr>
              <a:t>ΔΕΥΤΕΡΟΒΑΘΜΙΑ</a:t>
            </a:r>
            <a:endParaRPr lang="el-GR" sz="3200" u="sng" dirty="0">
              <a:solidFill>
                <a:schemeClr val="bg1"/>
              </a:solidFill>
              <a:latin typeface="Segoe Print" pitchFamily="2" charset="0"/>
            </a:endParaRPr>
          </a:p>
        </p:txBody>
      </p:sp>
      <p:cxnSp>
        <p:nvCxnSpPr>
          <p:cNvPr id="14" name="13 - Ευθεία γραμμή σύνδεσης"/>
          <p:cNvCxnSpPr/>
          <p:nvPr/>
        </p:nvCxnSpPr>
        <p:spPr>
          <a:xfrm>
            <a:off x="4572000" y="1052736"/>
            <a:ext cx="72027" cy="54006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23 - TextBox"/>
          <p:cNvSpPr txBox="1"/>
          <p:nvPr/>
        </p:nvSpPr>
        <p:spPr>
          <a:xfrm rot="20234260">
            <a:off x="827584" y="1219122"/>
            <a:ext cx="3744416" cy="1384995"/>
          </a:xfrm>
          <a:prstGeom prst="rect">
            <a:avLst/>
          </a:prstGeom>
          <a:noFill/>
        </p:spPr>
        <p:txBody>
          <a:bodyPr wrap="square" rtlCol="0">
            <a:spAutoFit/>
          </a:bodyPr>
          <a:lstStyle/>
          <a:p>
            <a:r>
              <a:rPr lang="el-GR" sz="2800" dirty="0" smtClean="0">
                <a:solidFill>
                  <a:schemeClr val="bg1"/>
                </a:solidFill>
                <a:latin typeface="Segoe Print" pitchFamily="2" charset="0"/>
              </a:rPr>
              <a:t>3 χρόνια στο Γυμνάσιο</a:t>
            </a:r>
            <a:r>
              <a:rPr lang="en-US" sz="2800" dirty="0" smtClean="0">
                <a:solidFill>
                  <a:schemeClr val="bg1"/>
                </a:solidFill>
                <a:latin typeface="Segoe Print" pitchFamily="2" charset="0"/>
              </a:rPr>
              <a:t> (</a:t>
            </a:r>
            <a:r>
              <a:rPr lang="el-GR" sz="2800" dirty="0" smtClean="0">
                <a:solidFill>
                  <a:schemeClr val="bg1"/>
                </a:solidFill>
                <a:latin typeface="Segoe Print" pitchFamily="2" charset="0"/>
              </a:rPr>
              <a:t>υποχρεωτική)</a:t>
            </a:r>
            <a:endParaRPr lang="el-GR" sz="2800" dirty="0">
              <a:solidFill>
                <a:schemeClr val="bg1"/>
              </a:solidFill>
              <a:latin typeface="Segoe Print" pitchFamily="2" charset="0"/>
            </a:endParaRPr>
          </a:p>
        </p:txBody>
      </p:sp>
      <p:sp>
        <p:nvSpPr>
          <p:cNvPr id="25" name="24 - TextBox"/>
          <p:cNvSpPr txBox="1"/>
          <p:nvPr/>
        </p:nvSpPr>
        <p:spPr>
          <a:xfrm rot="20234260">
            <a:off x="733681" y="3091330"/>
            <a:ext cx="3744416" cy="1384995"/>
          </a:xfrm>
          <a:prstGeom prst="rect">
            <a:avLst/>
          </a:prstGeom>
          <a:noFill/>
        </p:spPr>
        <p:txBody>
          <a:bodyPr wrap="square" rtlCol="0">
            <a:spAutoFit/>
          </a:bodyPr>
          <a:lstStyle/>
          <a:p>
            <a:r>
              <a:rPr lang="el-GR" sz="2800" dirty="0" smtClean="0">
                <a:solidFill>
                  <a:schemeClr val="bg1"/>
                </a:solidFill>
                <a:latin typeface="Segoe Print" pitchFamily="2" charset="0"/>
              </a:rPr>
              <a:t>3 χρόνια στο Λύκειο</a:t>
            </a:r>
            <a:r>
              <a:rPr lang="en-US" sz="2800" dirty="0" smtClean="0">
                <a:solidFill>
                  <a:schemeClr val="bg1"/>
                </a:solidFill>
                <a:latin typeface="Segoe Print" pitchFamily="2" charset="0"/>
              </a:rPr>
              <a:t> </a:t>
            </a:r>
            <a:r>
              <a:rPr lang="el-GR" sz="2800" dirty="0" smtClean="0">
                <a:solidFill>
                  <a:schemeClr val="bg1"/>
                </a:solidFill>
                <a:latin typeface="Segoe Print" pitchFamily="2" charset="0"/>
              </a:rPr>
              <a:t>(προαιρετική)</a:t>
            </a:r>
            <a:endParaRPr lang="el-GR" sz="2800" dirty="0">
              <a:solidFill>
                <a:schemeClr val="bg1"/>
              </a:solidFill>
              <a:latin typeface="Segoe Print" pitchFamily="2" charset="0"/>
            </a:endParaRPr>
          </a:p>
        </p:txBody>
      </p:sp>
      <p:sp>
        <p:nvSpPr>
          <p:cNvPr id="26" name="25 - TextBox"/>
          <p:cNvSpPr txBox="1"/>
          <p:nvPr/>
        </p:nvSpPr>
        <p:spPr>
          <a:xfrm rot="20234260">
            <a:off x="740800" y="5626539"/>
            <a:ext cx="1712479" cy="523220"/>
          </a:xfrm>
          <a:prstGeom prst="rect">
            <a:avLst/>
          </a:prstGeom>
          <a:noFill/>
        </p:spPr>
        <p:txBody>
          <a:bodyPr wrap="square" rtlCol="0">
            <a:spAutoFit/>
          </a:bodyPr>
          <a:lstStyle/>
          <a:p>
            <a:r>
              <a:rPr lang="el-GR" sz="2800" dirty="0" smtClean="0">
                <a:solidFill>
                  <a:schemeClr val="bg1"/>
                </a:solidFill>
                <a:latin typeface="Segoe Print" pitchFamily="2" charset="0"/>
              </a:rPr>
              <a:t>Γενική</a:t>
            </a:r>
            <a:endParaRPr lang="el-GR" sz="2800" dirty="0">
              <a:solidFill>
                <a:schemeClr val="bg1"/>
              </a:solidFill>
              <a:latin typeface="Segoe Print" pitchFamily="2" charset="0"/>
            </a:endParaRPr>
          </a:p>
        </p:txBody>
      </p:sp>
      <p:sp>
        <p:nvSpPr>
          <p:cNvPr id="27" name="26 - TextBox"/>
          <p:cNvSpPr txBox="1"/>
          <p:nvPr/>
        </p:nvSpPr>
        <p:spPr>
          <a:xfrm rot="20234260">
            <a:off x="2034659" y="4899919"/>
            <a:ext cx="3328824" cy="954107"/>
          </a:xfrm>
          <a:prstGeom prst="rect">
            <a:avLst/>
          </a:prstGeom>
          <a:noFill/>
        </p:spPr>
        <p:txBody>
          <a:bodyPr wrap="square" rtlCol="0">
            <a:spAutoFit/>
          </a:bodyPr>
          <a:lstStyle/>
          <a:p>
            <a:pPr algn="ctr"/>
            <a:r>
              <a:rPr lang="el-GR" sz="2800" dirty="0" smtClean="0">
                <a:solidFill>
                  <a:schemeClr val="bg1"/>
                </a:solidFill>
                <a:latin typeface="Segoe Print" pitchFamily="2" charset="0"/>
              </a:rPr>
              <a:t>Τεχνική/</a:t>
            </a:r>
          </a:p>
          <a:p>
            <a:pPr algn="ctr"/>
            <a:r>
              <a:rPr lang="el-GR" sz="2800" dirty="0" smtClean="0">
                <a:solidFill>
                  <a:schemeClr val="bg1"/>
                </a:solidFill>
                <a:latin typeface="Segoe Print" pitchFamily="2" charset="0"/>
              </a:rPr>
              <a:t>Επαγγελματική</a:t>
            </a:r>
            <a:endParaRPr lang="el-GR" sz="2800" dirty="0">
              <a:solidFill>
                <a:schemeClr val="bg1"/>
              </a:solidFill>
              <a:latin typeface="Segoe Print" pitchFamily="2" charset="0"/>
            </a:endParaRPr>
          </a:p>
        </p:txBody>
      </p:sp>
      <p:cxnSp>
        <p:nvCxnSpPr>
          <p:cNvPr id="29" name="28 - Ευθεία γραμμή σύνδεσης"/>
          <p:cNvCxnSpPr>
            <a:endCxn id="26" idx="0"/>
          </p:cNvCxnSpPr>
          <p:nvPr/>
        </p:nvCxnSpPr>
        <p:spPr>
          <a:xfrm flipH="1">
            <a:off x="1495821" y="4725144"/>
            <a:ext cx="411883" cy="92177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30 - Ευθεία γραμμή σύνδεσης"/>
          <p:cNvCxnSpPr>
            <a:stCxn id="25" idx="2"/>
            <a:endCxn id="27" idx="0"/>
          </p:cNvCxnSpPr>
          <p:nvPr/>
        </p:nvCxnSpPr>
        <p:spPr>
          <a:xfrm>
            <a:off x="2873823" y="4422392"/>
            <a:ext cx="640671" cy="51468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36 - TextBox"/>
          <p:cNvSpPr txBox="1"/>
          <p:nvPr/>
        </p:nvSpPr>
        <p:spPr>
          <a:xfrm rot="648869">
            <a:off x="5302902" y="4848103"/>
            <a:ext cx="3744416" cy="1384995"/>
          </a:xfrm>
          <a:prstGeom prst="rect">
            <a:avLst/>
          </a:prstGeom>
          <a:noFill/>
        </p:spPr>
        <p:txBody>
          <a:bodyPr wrap="square" rtlCol="0">
            <a:spAutoFit/>
          </a:bodyPr>
          <a:lstStyle/>
          <a:p>
            <a:r>
              <a:rPr lang="el-GR" sz="2800" dirty="0" smtClean="0">
                <a:solidFill>
                  <a:schemeClr val="bg1"/>
                </a:solidFill>
                <a:latin typeface="Segoe Print" pitchFamily="2" charset="0"/>
              </a:rPr>
              <a:t>Ινστιτούτα Επαγγελματικής Κατάρτισης (ΙΕΚ)</a:t>
            </a:r>
            <a:endParaRPr lang="el-GR" sz="2800" dirty="0">
              <a:solidFill>
                <a:schemeClr val="bg1"/>
              </a:solidFill>
              <a:latin typeface="Segoe Print" pitchFamily="2" charset="0"/>
            </a:endParaRPr>
          </a:p>
        </p:txBody>
      </p:sp>
      <p:sp>
        <p:nvSpPr>
          <p:cNvPr id="38" name="37 - TextBox"/>
          <p:cNvSpPr txBox="1"/>
          <p:nvPr/>
        </p:nvSpPr>
        <p:spPr>
          <a:xfrm rot="648869">
            <a:off x="4812698" y="1498972"/>
            <a:ext cx="3744416" cy="2246769"/>
          </a:xfrm>
          <a:prstGeom prst="rect">
            <a:avLst/>
          </a:prstGeom>
          <a:noFill/>
        </p:spPr>
        <p:txBody>
          <a:bodyPr wrap="square" rtlCol="0">
            <a:spAutoFit/>
          </a:bodyPr>
          <a:lstStyle/>
          <a:p>
            <a:r>
              <a:rPr lang="el-GR" sz="2800" dirty="0" smtClean="0">
                <a:solidFill>
                  <a:schemeClr val="bg1"/>
                </a:solidFill>
                <a:latin typeface="Segoe Print" pitchFamily="2" charset="0"/>
              </a:rPr>
              <a:t>Εξετάσεις για εισαγωγή στην Τριτοβάθμια ή </a:t>
            </a:r>
            <a:r>
              <a:rPr lang="el-GR" sz="2800" dirty="0" err="1" smtClean="0">
                <a:solidFill>
                  <a:schemeClr val="bg1"/>
                </a:solidFill>
                <a:latin typeface="Segoe Print" pitchFamily="2" charset="0"/>
              </a:rPr>
              <a:t>ενδοσχολικό</a:t>
            </a:r>
            <a:r>
              <a:rPr lang="el-GR" sz="2800" dirty="0" smtClean="0">
                <a:solidFill>
                  <a:schemeClr val="bg1"/>
                </a:solidFill>
                <a:latin typeface="Segoe Print" pitchFamily="2" charset="0"/>
              </a:rPr>
              <a:t> απολυτήριο</a:t>
            </a:r>
            <a:endParaRPr lang="el-GR" sz="2800" dirty="0">
              <a:solidFill>
                <a:schemeClr val="bg1"/>
              </a:solidFill>
              <a:latin typeface="Segoe Print" pitchFamily="2" charset="0"/>
            </a:endParaRPr>
          </a:p>
        </p:txBody>
      </p:sp>
    </p:spTree>
    <p:extLst>
      <p:ext uri="{BB962C8B-B14F-4D97-AF65-F5344CB8AC3E}">
        <p14:creationId xmlns="" xmlns:p14="http://schemas.microsoft.com/office/powerpoint/2010/main" val="2956687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1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left)">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dissolve">
                                      <p:cBhvr>
                                        <p:cTn id="27" dur="500"/>
                                        <p:tgtEl>
                                          <p:spTgt spid="29"/>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ipe(left)">
                                      <p:cBhvr>
                                        <p:cTn id="30" dur="50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dissolve">
                                      <p:cBhvr>
                                        <p:cTn id="35" dur="500"/>
                                        <p:tgtEl>
                                          <p:spTgt spid="31"/>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wipe(left)">
                                      <p:cBhvr>
                                        <p:cTn id="38" dur="500"/>
                                        <p:tgtEl>
                                          <p:spTgt spid="2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wipe(left)">
                                      <p:cBhvr>
                                        <p:cTn id="43" dur="500"/>
                                        <p:tgtEl>
                                          <p:spTgt spid="3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wipe(left)">
                                      <p:cBhvr>
                                        <p:cTn id="4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4" grpId="0"/>
      <p:bldP spid="25" grpId="0"/>
      <p:bldP spid="26" grpId="0"/>
      <p:bldP spid="27" grpId="0"/>
      <p:bldP spid="37" grpId="0"/>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1980728" y="-2917173"/>
            <a:ext cx="13249472" cy="12826894"/>
            <a:chOff x="-1143000" y="-1993761"/>
            <a:chExt cx="11294778" cy="10680561"/>
          </a:xfrm>
          <a:effectLst>
            <a:outerShdw blurRad="50800" dist="38100" dir="2700000" algn="tl" rotWithShape="0">
              <a:prstClr val="black">
                <a:alpha val="40000"/>
              </a:prstClr>
            </a:outerShdw>
          </a:effectLst>
        </p:grpSpPr>
        <p:grpSp>
          <p:nvGrpSpPr>
            <p:cNvPr id="3" name="Group 17"/>
            <p:cNvGrpSpPr/>
            <p:nvPr/>
          </p:nvGrpSpPr>
          <p:grpSpPr>
            <a:xfrm>
              <a:off x="-1143000" y="-1993761"/>
              <a:ext cx="11294778" cy="10680561"/>
              <a:chOff x="-1001181" y="-433928"/>
              <a:chExt cx="9412374" cy="8900524"/>
            </a:xfrm>
          </p:grpSpPr>
          <p:sp>
            <p:nvSpPr>
              <p:cNvPr id="8" name="Diagonal Stripe 7"/>
              <p:cNvSpPr/>
              <p:nvPr/>
            </p:nvSpPr>
            <p:spPr>
              <a:xfrm rot="8100000">
                <a:off x="-1001181"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9" name="Diagonal Stripe 8"/>
              <p:cNvSpPr/>
              <p:nvPr/>
            </p:nvSpPr>
            <p:spPr>
              <a:xfrm rot="2700000">
                <a:off x="1532395" y="4123196"/>
                <a:ext cx="4343400" cy="4343400"/>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6" name="Diagonal Stripe 15"/>
              <p:cNvSpPr/>
              <p:nvPr/>
            </p:nvSpPr>
            <p:spPr>
              <a:xfrm rot="13500000" flipH="1">
                <a:off x="5143140"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7" name="Diagonal Stripe 16"/>
              <p:cNvSpPr/>
              <p:nvPr/>
            </p:nvSpPr>
            <p:spPr>
              <a:xfrm rot="18951943" flipV="1">
                <a:off x="1469021" y="-433928"/>
                <a:ext cx="4446686" cy="4242514"/>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nvGrpSpPr>
            <p:cNvPr id="4" name="Group 2"/>
            <p:cNvGrpSpPr/>
            <p:nvPr/>
          </p:nvGrpSpPr>
          <p:grpSpPr>
            <a:xfrm>
              <a:off x="758827" y="747092"/>
              <a:ext cx="7487981" cy="5340190"/>
              <a:chOff x="758827" y="757102"/>
              <a:chExt cx="7487981" cy="5340190"/>
            </a:xfrm>
          </p:grpSpPr>
          <p:pic>
            <p:nvPicPr>
              <p:cNvPr id="19" name="Picture 3" descr="C:\Users\Tom\AppData\Local\Microsoft\Windows\Temporary Internet Files\Content.IE5\SELOQ6RU\MP910220994[1].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a:stretch/>
            </p:blipFill>
            <p:spPr bwMode="auto">
              <a:xfrm>
                <a:off x="1037304" y="757102"/>
                <a:ext cx="6934200" cy="5181601"/>
              </a:xfrm>
              <a:prstGeom prst="rect">
                <a:avLst/>
              </a:prstGeom>
              <a:noFill/>
              <a:effectLst>
                <a:innerShdw blurRad="114300">
                  <a:prstClr val="black"/>
                </a:innerShdw>
              </a:effectLst>
              <a:extLst>
                <a:ext uri="{909E8E84-426E-40DD-AFC4-6F175D3DCCD1}">
                  <a14:hiddenFill xmlns="" xmlns:a14="http://schemas.microsoft.com/office/drawing/2010/main">
                    <a:solidFill>
                      <a:srgbClr val="FFFFFF"/>
                    </a:solidFill>
                  </a14:hiddenFill>
                </a:ext>
              </a:extLst>
            </p:spPr>
          </p:pic>
          <p:sp>
            <p:nvSpPr>
              <p:cNvPr id="20" name="Rectangle 19"/>
              <p:cNvSpPr/>
              <p:nvPr/>
            </p:nvSpPr>
            <p:spPr>
              <a:xfrm>
                <a:off x="758827" y="5928851"/>
                <a:ext cx="7487981" cy="168441"/>
              </a:xfrm>
              <a:prstGeom prst="rect">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sp>
        <p:nvSpPr>
          <p:cNvPr id="11" name="1 - Τίτλος"/>
          <p:cNvSpPr>
            <a:spLocks noGrp="1"/>
          </p:cNvSpPr>
          <p:nvPr>
            <p:ph type="ctrTitle"/>
          </p:nvPr>
        </p:nvSpPr>
        <p:spPr>
          <a:xfrm>
            <a:off x="755576" y="2607047"/>
            <a:ext cx="7772400" cy="1470025"/>
          </a:xfrm>
        </p:spPr>
        <p:txBody>
          <a:bodyPr>
            <a:noAutofit/>
          </a:bodyPr>
          <a:lstStyle/>
          <a:p>
            <a:r>
              <a:rPr lang="el-GR" sz="9600" dirty="0" smtClean="0">
                <a:solidFill>
                  <a:schemeClr val="bg1"/>
                </a:solidFill>
                <a:latin typeface="Segoe Print" pitchFamily="2" charset="0"/>
              </a:rPr>
              <a:t>ΑΝΩΤΑΤΗ</a:t>
            </a:r>
            <a:endParaRPr lang="el-GR" sz="9600" dirty="0">
              <a:solidFill>
                <a:schemeClr val="bg1"/>
              </a:solidFill>
              <a:latin typeface="Segoe Print" pitchFamily="2" charset="0"/>
            </a:endParaRPr>
          </a:p>
        </p:txBody>
      </p:sp>
      <p:pic>
        <p:nvPicPr>
          <p:cNvPr id="12" name="Picture 2" descr="http://images.clipartpanda.com/chalk-clipart-Chalk_1.png"/>
          <p:cNvPicPr>
            <a:picLocks noChangeAspect="1" noChangeArrowheads="1"/>
          </p:cNvPicPr>
          <p:nvPr/>
        </p:nvPicPr>
        <p:blipFill>
          <a:blip r:embed="rId4" cstate="print"/>
          <a:stretch>
            <a:fillRect/>
          </a:stretch>
        </p:blipFill>
        <p:spPr bwMode="auto">
          <a:xfrm>
            <a:off x="793853" y="3019772"/>
            <a:ext cx="681803" cy="985292"/>
          </a:xfrm>
          <a:prstGeom prst="rect">
            <a:avLst/>
          </a:prstGeom>
          <a:noFill/>
        </p:spPr>
      </p:pic>
    </p:spTree>
    <p:extLst>
      <p:ext uri="{BB962C8B-B14F-4D97-AF65-F5344CB8AC3E}">
        <p14:creationId xmlns="" xmlns:p14="http://schemas.microsoft.com/office/powerpoint/2010/main" val="2956687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47" presetClass="path" presetSubtype="0" fill="hold" nodeType="withEffect">
                                  <p:stCondLst>
                                    <p:cond delay="0"/>
                                  </p:stCondLst>
                                  <p:childTnLst>
                                    <p:animMotion origin="layout" path="M -0.00989 -0.05092 C -0.00382 -0.00208 0.01754 0.0331 0.03889 0.0331 C 0.06042 0.0331 0.07917 -0.00208 0.08559 -0.05092 C 0.09462 -0.00208 0.11302 0.0331 0.13455 0.0331 C 0.15643 0.0331 0.175 -0.00208 0.1809 -0.05092 C 0.19011 -0.00208 0.20886 0.0331 0.23038 0.0331 C 0.25209 0.0331 0.27361 -0.00208 0.27917 -0.05092 C 0.28559 -0.00208 0.30469 0.0331 0.32934 0.0331 C 0.34757 0.0331 0.36893 -0.00208 0.37587 -0.05092 C 0.38195 -0.00208 0.40313 0.0331 0.42465 0.0331 C 0.44636 0.0331 0.46511 -0.00208 0.47118 -0.05092 C 0.48038 -0.00208 0.49879 0.0331 0.52031 0.0331 C 0.54219 0.0331 0.56077 -0.00208 0.56997 -0.05092 C 0.57604 -0.00208 0.59445 0.0331 0.61597 0.0331 C 0.63785 0.0331 0.65955 -0.00208 0.66528 -0.05092 C 0.6717 -0.00208 0.69063 0.0331 0.71528 0.0331 C 0.73663 0.0331 0.75486 -0.00208 0.76181 -0.05092 " pathEditMode="relative" rAng="0" ptsTypes="fffffffffffffffff">
                                      <p:cBhvr>
                                        <p:cTn id="9" dur="3000" fill="hold"/>
                                        <p:tgtEl>
                                          <p:spTgt spid="12"/>
                                        </p:tgtEl>
                                        <p:attrNameLst>
                                          <p:attrName>ppt_x</p:attrName>
                                          <p:attrName>ppt_y</p:attrName>
                                        </p:attrNameLst>
                                      </p:cBhvr>
                                      <p:rCtr x="38600" y="4200"/>
                                    </p:animMotion>
                                  </p:childTnLst>
                                </p:cTn>
                              </p:par>
                              <p:par>
                                <p:cTn id="10" presetID="22" presetClass="entr" presetSubtype="8" fill="hold" grpId="0" nodeType="withEffect">
                                  <p:stCondLst>
                                    <p:cond delay="10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3000"/>
                                        <p:tgtEl>
                                          <p:spTgt spid="11"/>
                                        </p:tgtEl>
                                      </p:cBhvr>
                                    </p:animEffect>
                                  </p:childTnLst>
                                </p:cTn>
                              </p:par>
                            </p:childTnLst>
                          </p:cTn>
                        </p:par>
                        <p:par>
                          <p:cTn id="13" fill="hold">
                            <p:stCondLst>
                              <p:cond delay="3100"/>
                            </p:stCondLst>
                            <p:childTnLst>
                              <p:par>
                                <p:cTn id="14" presetID="1" presetClass="exit" presetSubtype="0" fill="hold" nodeType="afterEffect">
                                  <p:stCondLst>
                                    <p:cond delay="0"/>
                                  </p:stCondLst>
                                  <p:childTnLst>
                                    <p:set>
                                      <p:cBhvr>
                                        <p:cTn id="15"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1980728" y="-2917173"/>
            <a:ext cx="13249472" cy="12826894"/>
            <a:chOff x="-1143000" y="-1993761"/>
            <a:chExt cx="11294778" cy="10680561"/>
          </a:xfrm>
          <a:effectLst>
            <a:outerShdw blurRad="50800" dist="38100" dir="2700000" algn="tl" rotWithShape="0">
              <a:prstClr val="black">
                <a:alpha val="40000"/>
              </a:prstClr>
            </a:outerShdw>
          </a:effectLst>
        </p:grpSpPr>
        <p:grpSp>
          <p:nvGrpSpPr>
            <p:cNvPr id="3" name="Group 17"/>
            <p:cNvGrpSpPr/>
            <p:nvPr/>
          </p:nvGrpSpPr>
          <p:grpSpPr>
            <a:xfrm>
              <a:off x="-1143000" y="-1993761"/>
              <a:ext cx="11294778" cy="10680561"/>
              <a:chOff x="-1001181" y="-433928"/>
              <a:chExt cx="9412374" cy="8900524"/>
            </a:xfrm>
          </p:grpSpPr>
          <p:sp>
            <p:nvSpPr>
              <p:cNvPr id="8" name="Diagonal Stripe 7"/>
              <p:cNvSpPr/>
              <p:nvPr/>
            </p:nvSpPr>
            <p:spPr>
              <a:xfrm rot="8100000">
                <a:off x="-1001181"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9" name="Diagonal Stripe 8"/>
              <p:cNvSpPr/>
              <p:nvPr/>
            </p:nvSpPr>
            <p:spPr>
              <a:xfrm rot="2700000">
                <a:off x="1532395" y="4123196"/>
                <a:ext cx="4343400" cy="4343400"/>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6" name="Diagonal Stripe 15"/>
              <p:cNvSpPr/>
              <p:nvPr/>
            </p:nvSpPr>
            <p:spPr>
              <a:xfrm rot="13500000" flipH="1">
                <a:off x="5143140"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7" name="Diagonal Stripe 16"/>
              <p:cNvSpPr/>
              <p:nvPr/>
            </p:nvSpPr>
            <p:spPr>
              <a:xfrm rot="18951943" flipV="1">
                <a:off x="1469021" y="-433928"/>
                <a:ext cx="4446686" cy="4242514"/>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nvGrpSpPr>
            <p:cNvPr id="4" name="Group 2"/>
            <p:cNvGrpSpPr/>
            <p:nvPr/>
          </p:nvGrpSpPr>
          <p:grpSpPr>
            <a:xfrm>
              <a:off x="758827" y="747092"/>
              <a:ext cx="7487981" cy="5340190"/>
              <a:chOff x="758827" y="757102"/>
              <a:chExt cx="7487981" cy="5340190"/>
            </a:xfrm>
          </p:grpSpPr>
          <p:pic>
            <p:nvPicPr>
              <p:cNvPr id="19" name="Picture 3" descr="C:\Users\Tom\AppData\Local\Microsoft\Windows\Temporary Internet Files\Content.IE5\SELOQ6RU\MP910220994[1].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a:stretch/>
            </p:blipFill>
            <p:spPr bwMode="auto">
              <a:xfrm>
                <a:off x="1037304" y="757102"/>
                <a:ext cx="6934200" cy="5181601"/>
              </a:xfrm>
              <a:prstGeom prst="rect">
                <a:avLst/>
              </a:prstGeom>
              <a:noFill/>
              <a:effectLst>
                <a:innerShdw blurRad="114300">
                  <a:prstClr val="black"/>
                </a:innerShdw>
              </a:effectLst>
              <a:extLst>
                <a:ext uri="{909E8E84-426E-40DD-AFC4-6F175D3DCCD1}">
                  <a14:hiddenFill xmlns="" xmlns:a14="http://schemas.microsoft.com/office/drawing/2010/main">
                    <a:solidFill>
                      <a:srgbClr val="FFFFFF"/>
                    </a:solidFill>
                  </a14:hiddenFill>
                </a:ext>
              </a:extLst>
            </p:spPr>
          </p:pic>
          <p:sp>
            <p:nvSpPr>
              <p:cNvPr id="20" name="Rectangle 19"/>
              <p:cNvSpPr/>
              <p:nvPr/>
            </p:nvSpPr>
            <p:spPr>
              <a:xfrm>
                <a:off x="758827" y="5928851"/>
                <a:ext cx="7487981" cy="168441"/>
              </a:xfrm>
              <a:prstGeom prst="rect">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sp>
        <p:nvSpPr>
          <p:cNvPr id="11" name="1 - Τίτλος"/>
          <p:cNvSpPr>
            <a:spLocks noGrp="1"/>
          </p:cNvSpPr>
          <p:nvPr>
            <p:ph type="title"/>
          </p:nvPr>
        </p:nvSpPr>
        <p:spPr/>
        <p:txBody>
          <a:bodyPr>
            <a:normAutofit/>
          </a:bodyPr>
          <a:lstStyle/>
          <a:p>
            <a:r>
              <a:rPr lang="el-GR" sz="3200" u="sng" dirty="0" smtClean="0">
                <a:solidFill>
                  <a:schemeClr val="bg1"/>
                </a:solidFill>
                <a:latin typeface="Segoe Print" pitchFamily="2" charset="0"/>
              </a:rPr>
              <a:t>ΑΝΩΤΑΤΗ</a:t>
            </a:r>
            <a:endParaRPr lang="el-GR" sz="3200" u="sng" dirty="0">
              <a:solidFill>
                <a:schemeClr val="bg1"/>
              </a:solidFill>
              <a:latin typeface="Segoe Print" pitchFamily="2" charset="0"/>
            </a:endParaRPr>
          </a:p>
        </p:txBody>
      </p:sp>
      <p:sp>
        <p:nvSpPr>
          <p:cNvPr id="18" name="17 - Θέση περιεχομένου"/>
          <p:cNvSpPr>
            <a:spLocks noGrp="1"/>
          </p:cNvSpPr>
          <p:nvPr>
            <p:ph sz="half" idx="1"/>
          </p:nvPr>
        </p:nvSpPr>
        <p:spPr>
          <a:xfrm>
            <a:off x="605408" y="980728"/>
            <a:ext cx="4038600" cy="4525963"/>
          </a:xfrm>
        </p:spPr>
        <p:txBody>
          <a:bodyPr>
            <a:noAutofit/>
          </a:bodyPr>
          <a:lstStyle/>
          <a:p>
            <a:pPr>
              <a:buNone/>
            </a:pPr>
            <a:r>
              <a:rPr lang="el-GR" sz="2600" u="sng" dirty="0" smtClean="0">
                <a:solidFill>
                  <a:schemeClr val="bg1"/>
                </a:solidFill>
              </a:rPr>
              <a:t>Η 3η βαθμίδα</a:t>
            </a:r>
          </a:p>
          <a:p>
            <a:pPr marL="177800" indent="-177800"/>
            <a:r>
              <a:rPr lang="el-GR" sz="2600" dirty="0" smtClean="0">
                <a:solidFill>
                  <a:schemeClr val="bg1"/>
                </a:solidFill>
              </a:rPr>
              <a:t>Δωρεάν</a:t>
            </a:r>
          </a:p>
          <a:p>
            <a:pPr marL="177800" indent="-177800"/>
            <a:r>
              <a:rPr lang="el-GR" sz="2600" dirty="0" smtClean="0">
                <a:solidFill>
                  <a:schemeClr val="bg1"/>
                </a:solidFill>
              </a:rPr>
              <a:t>Ανώτατα, Τεχνολογικά, Ανοικτό Πανεπιστήμιο (ΕΑΠ)</a:t>
            </a:r>
          </a:p>
          <a:p>
            <a:pPr marL="0" indent="0">
              <a:buNone/>
            </a:pPr>
            <a:endParaRPr lang="el-GR" sz="2600" dirty="0" smtClean="0">
              <a:solidFill>
                <a:schemeClr val="bg1"/>
              </a:solidFill>
            </a:endParaRPr>
          </a:p>
          <a:p>
            <a:pPr>
              <a:buNone/>
            </a:pPr>
            <a:r>
              <a:rPr lang="el-GR" sz="2600" u="sng" dirty="0" smtClean="0">
                <a:solidFill>
                  <a:schemeClr val="bg1"/>
                </a:solidFill>
              </a:rPr>
              <a:t>Εισαγωγή</a:t>
            </a:r>
          </a:p>
          <a:p>
            <a:pPr marL="0" indent="0"/>
            <a:r>
              <a:rPr lang="el-GR" sz="2600" dirty="0" smtClean="0">
                <a:solidFill>
                  <a:schemeClr val="bg1"/>
                </a:solidFill>
              </a:rPr>
              <a:t>Με Πανελλήνιες εξετάσεις</a:t>
            </a:r>
          </a:p>
          <a:p>
            <a:pPr marL="0" indent="0"/>
            <a:r>
              <a:rPr lang="el-GR" sz="2600" dirty="0" smtClean="0">
                <a:solidFill>
                  <a:schemeClr val="bg1"/>
                </a:solidFill>
              </a:rPr>
              <a:t>Στο ΕΑΠ με κλήρωση</a:t>
            </a:r>
          </a:p>
          <a:p>
            <a:pPr>
              <a:buNone/>
            </a:pPr>
            <a:endParaRPr lang="el-GR" u="sng" dirty="0" smtClean="0">
              <a:solidFill>
                <a:schemeClr val="bg1"/>
              </a:solidFill>
            </a:endParaRPr>
          </a:p>
          <a:p>
            <a:pPr>
              <a:buNone/>
            </a:pPr>
            <a:r>
              <a:rPr lang="el-GR" u="sng" dirty="0" smtClean="0">
                <a:solidFill>
                  <a:schemeClr val="bg1"/>
                </a:solidFill>
              </a:rPr>
              <a:t>Ιδιωτικά</a:t>
            </a:r>
          </a:p>
          <a:p>
            <a:pPr marL="0" indent="0">
              <a:buNone/>
            </a:pPr>
            <a:r>
              <a:rPr lang="el-GR" dirty="0" smtClean="0">
                <a:solidFill>
                  <a:schemeClr val="bg1"/>
                </a:solidFill>
              </a:rPr>
              <a:t>Παραρτήματα ξένων</a:t>
            </a:r>
          </a:p>
          <a:p>
            <a:endParaRPr lang="el-GR" dirty="0" smtClean="0">
              <a:solidFill>
                <a:schemeClr val="bg1"/>
              </a:solidFill>
            </a:endParaRPr>
          </a:p>
          <a:p>
            <a:endParaRPr lang="el-GR" dirty="0">
              <a:solidFill>
                <a:schemeClr val="bg1"/>
              </a:solidFill>
            </a:endParaRPr>
          </a:p>
        </p:txBody>
      </p:sp>
      <p:sp>
        <p:nvSpPr>
          <p:cNvPr id="21" name="20 - Θέση περιεχομένου"/>
          <p:cNvSpPr>
            <a:spLocks noGrp="1"/>
          </p:cNvSpPr>
          <p:nvPr>
            <p:ph sz="half" idx="2"/>
          </p:nvPr>
        </p:nvSpPr>
        <p:spPr>
          <a:xfrm>
            <a:off x="4648200" y="1052736"/>
            <a:ext cx="4038600" cy="5434683"/>
          </a:xfrm>
        </p:spPr>
        <p:txBody>
          <a:bodyPr>
            <a:normAutofit/>
          </a:bodyPr>
          <a:lstStyle/>
          <a:p>
            <a:pPr>
              <a:buNone/>
            </a:pPr>
            <a:r>
              <a:rPr lang="el-GR" u="sng" dirty="0" smtClean="0">
                <a:solidFill>
                  <a:schemeClr val="bg1"/>
                </a:solidFill>
              </a:rPr>
              <a:t>Διάρκεια φοίτησης</a:t>
            </a:r>
          </a:p>
          <a:p>
            <a:pPr marL="177800" indent="-177800"/>
            <a:r>
              <a:rPr lang="el-GR" dirty="0" smtClean="0">
                <a:solidFill>
                  <a:schemeClr val="bg1"/>
                </a:solidFill>
              </a:rPr>
              <a:t>4 έτη γενικά</a:t>
            </a:r>
          </a:p>
          <a:p>
            <a:pPr marL="177800" indent="-177800"/>
            <a:r>
              <a:rPr lang="el-GR" dirty="0" smtClean="0">
                <a:solidFill>
                  <a:schemeClr val="bg1"/>
                </a:solidFill>
              </a:rPr>
              <a:t>5 έτη Πολυτεχνεία, Γεωπονικές, Κτηνιατρικές</a:t>
            </a:r>
          </a:p>
          <a:p>
            <a:pPr marL="177800" indent="-177800"/>
            <a:r>
              <a:rPr lang="el-GR" dirty="0" smtClean="0">
                <a:solidFill>
                  <a:schemeClr val="bg1"/>
                </a:solidFill>
              </a:rPr>
              <a:t>6 έτη Ιατρικές</a:t>
            </a:r>
          </a:p>
          <a:p>
            <a:pPr marL="0" indent="0">
              <a:buNone/>
            </a:pPr>
            <a:endParaRPr lang="el-GR" dirty="0" smtClean="0">
              <a:solidFill>
                <a:schemeClr val="bg1"/>
              </a:solidFill>
            </a:endParaRPr>
          </a:p>
          <a:p>
            <a:pPr marL="0" indent="0">
              <a:buNone/>
            </a:pPr>
            <a:endParaRPr lang="el-GR" dirty="0" smtClean="0">
              <a:solidFill>
                <a:schemeClr val="bg1"/>
              </a:solidFill>
            </a:endParaRPr>
          </a:p>
          <a:p>
            <a:pPr marL="0" indent="0">
              <a:buNone/>
            </a:pPr>
            <a:r>
              <a:rPr lang="el-GR" dirty="0" smtClean="0">
                <a:solidFill>
                  <a:schemeClr val="bg1"/>
                </a:solidFill>
              </a:rPr>
              <a:t>Μεταπτυχιακές και Διδακτορικές σπουδές</a:t>
            </a:r>
          </a:p>
          <a:p>
            <a:pPr marL="0" indent="0">
              <a:buNone/>
            </a:pPr>
            <a:endParaRPr lang="el-GR" dirty="0" smtClean="0">
              <a:solidFill>
                <a:schemeClr val="bg1"/>
              </a:solidFill>
            </a:endParaRPr>
          </a:p>
        </p:txBody>
      </p:sp>
      <p:cxnSp>
        <p:nvCxnSpPr>
          <p:cNvPr id="14" name="13 - Ευθεία γραμμή σύνδεσης"/>
          <p:cNvCxnSpPr/>
          <p:nvPr/>
        </p:nvCxnSpPr>
        <p:spPr>
          <a:xfrm>
            <a:off x="4572000" y="1052736"/>
            <a:ext cx="72027" cy="54006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956687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1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
                                            <p:txEl>
                                              <p:pRg st="0" end="0"/>
                                            </p:txEl>
                                          </p:spTgt>
                                        </p:tgtEl>
                                        <p:attrNameLst>
                                          <p:attrName>style.visibility</p:attrName>
                                        </p:attrNameLst>
                                      </p:cBhvr>
                                      <p:to>
                                        <p:strVal val="visible"/>
                                      </p:to>
                                    </p:set>
                                    <p:animEffect transition="in" filter="wipe(left)">
                                      <p:cBhvr>
                                        <p:cTn id="17" dur="500"/>
                                        <p:tgtEl>
                                          <p:spTgt spid="1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
                                            <p:txEl>
                                              <p:pRg st="1" end="1"/>
                                            </p:txEl>
                                          </p:spTgt>
                                        </p:tgtEl>
                                        <p:attrNameLst>
                                          <p:attrName>style.visibility</p:attrName>
                                        </p:attrNameLst>
                                      </p:cBhvr>
                                      <p:to>
                                        <p:strVal val="visible"/>
                                      </p:to>
                                    </p:set>
                                    <p:animEffect transition="in" filter="wipe(left)">
                                      <p:cBhvr>
                                        <p:cTn id="22" dur="500"/>
                                        <p:tgtEl>
                                          <p:spTgt spid="1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xEl>
                                              <p:pRg st="2" end="2"/>
                                            </p:txEl>
                                          </p:spTgt>
                                        </p:tgtEl>
                                        <p:attrNameLst>
                                          <p:attrName>style.visibility</p:attrName>
                                        </p:attrNameLst>
                                      </p:cBhvr>
                                      <p:to>
                                        <p:strVal val="visible"/>
                                      </p:to>
                                    </p:set>
                                    <p:animEffect transition="in" filter="wipe(left)">
                                      <p:cBhvr>
                                        <p:cTn id="27" dur="500"/>
                                        <p:tgtEl>
                                          <p:spTgt spid="1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
                                            <p:txEl>
                                              <p:pRg st="4" end="4"/>
                                            </p:txEl>
                                          </p:spTgt>
                                        </p:tgtEl>
                                        <p:attrNameLst>
                                          <p:attrName>style.visibility</p:attrName>
                                        </p:attrNameLst>
                                      </p:cBhvr>
                                      <p:to>
                                        <p:strVal val="visible"/>
                                      </p:to>
                                    </p:set>
                                    <p:animEffect transition="in" filter="wipe(left)">
                                      <p:cBhvr>
                                        <p:cTn id="32" dur="500"/>
                                        <p:tgtEl>
                                          <p:spTgt spid="1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
                                            <p:txEl>
                                              <p:pRg st="5" end="5"/>
                                            </p:txEl>
                                          </p:spTgt>
                                        </p:tgtEl>
                                        <p:attrNameLst>
                                          <p:attrName>style.visibility</p:attrName>
                                        </p:attrNameLst>
                                      </p:cBhvr>
                                      <p:to>
                                        <p:strVal val="visible"/>
                                      </p:to>
                                    </p:set>
                                    <p:animEffect transition="in" filter="wipe(left)">
                                      <p:cBhvr>
                                        <p:cTn id="37" dur="500"/>
                                        <p:tgtEl>
                                          <p:spTgt spid="1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8">
                                            <p:txEl>
                                              <p:pRg st="6" end="6"/>
                                            </p:txEl>
                                          </p:spTgt>
                                        </p:tgtEl>
                                        <p:attrNameLst>
                                          <p:attrName>style.visibility</p:attrName>
                                        </p:attrNameLst>
                                      </p:cBhvr>
                                      <p:to>
                                        <p:strVal val="visible"/>
                                      </p:to>
                                    </p:set>
                                    <p:animEffect transition="in" filter="wipe(left)">
                                      <p:cBhvr>
                                        <p:cTn id="42" dur="500"/>
                                        <p:tgtEl>
                                          <p:spTgt spid="18">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8">
                                            <p:txEl>
                                              <p:pRg st="8" end="8"/>
                                            </p:txEl>
                                          </p:spTgt>
                                        </p:tgtEl>
                                        <p:attrNameLst>
                                          <p:attrName>style.visibility</p:attrName>
                                        </p:attrNameLst>
                                      </p:cBhvr>
                                      <p:to>
                                        <p:strVal val="visible"/>
                                      </p:to>
                                    </p:set>
                                    <p:animEffect transition="in" filter="wipe(left)">
                                      <p:cBhvr>
                                        <p:cTn id="47" dur="500"/>
                                        <p:tgtEl>
                                          <p:spTgt spid="1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8">
                                            <p:txEl>
                                              <p:pRg st="9" end="9"/>
                                            </p:txEl>
                                          </p:spTgt>
                                        </p:tgtEl>
                                        <p:attrNameLst>
                                          <p:attrName>style.visibility</p:attrName>
                                        </p:attrNameLst>
                                      </p:cBhvr>
                                      <p:to>
                                        <p:strVal val="visible"/>
                                      </p:to>
                                    </p:set>
                                    <p:animEffect transition="in" filter="wipe(left)">
                                      <p:cBhvr>
                                        <p:cTn id="52" dur="500"/>
                                        <p:tgtEl>
                                          <p:spTgt spid="1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1">
                                            <p:txEl>
                                              <p:pRg st="0" end="0"/>
                                            </p:txEl>
                                          </p:spTgt>
                                        </p:tgtEl>
                                        <p:attrNameLst>
                                          <p:attrName>style.visibility</p:attrName>
                                        </p:attrNameLst>
                                      </p:cBhvr>
                                      <p:to>
                                        <p:strVal val="visible"/>
                                      </p:to>
                                    </p:set>
                                    <p:animEffect transition="in" filter="wipe(left)">
                                      <p:cBhvr>
                                        <p:cTn id="57" dur="500"/>
                                        <p:tgtEl>
                                          <p:spTgt spid="21">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1">
                                            <p:txEl>
                                              <p:pRg st="1" end="1"/>
                                            </p:txEl>
                                          </p:spTgt>
                                        </p:tgtEl>
                                        <p:attrNameLst>
                                          <p:attrName>style.visibility</p:attrName>
                                        </p:attrNameLst>
                                      </p:cBhvr>
                                      <p:to>
                                        <p:strVal val="visible"/>
                                      </p:to>
                                    </p:set>
                                    <p:animEffect transition="in" filter="wipe(left)">
                                      <p:cBhvr>
                                        <p:cTn id="62" dur="500"/>
                                        <p:tgtEl>
                                          <p:spTgt spid="21">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1">
                                            <p:txEl>
                                              <p:pRg st="2" end="2"/>
                                            </p:txEl>
                                          </p:spTgt>
                                        </p:tgtEl>
                                        <p:attrNameLst>
                                          <p:attrName>style.visibility</p:attrName>
                                        </p:attrNameLst>
                                      </p:cBhvr>
                                      <p:to>
                                        <p:strVal val="visible"/>
                                      </p:to>
                                    </p:set>
                                    <p:animEffect transition="in" filter="wipe(left)">
                                      <p:cBhvr>
                                        <p:cTn id="67" dur="500"/>
                                        <p:tgtEl>
                                          <p:spTgt spid="21">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1">
                                            <p:txEl>
                                              <p:pRg st="3" end="3"/>
                                            </p:txEl>
                                          </p:spTgt>
                                        </p:tgtEl>
                                        <p:attrNameLst>
                                          <p:attrName>style.visibility</p:attrName>
                                        </p:attrNameLst>
                                      </p:cBhvr>
                                      <p:to>
                                        <p:strVal val="visible"/>
                                      </p:to>
                                    </p:set>
                                    <p:animEffect transition="in" filter="wipe(left)">
                                      <p:cBhvr>
                                        <p:cTn id="72" dur="500"/>
                                        <p:tgtEl>
                                          <p:spTgt spid="21">
                                            <p:txEl>
                                              <p:pRg st="3" end="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1">
                                            <p:txEl>
                                              <p:pRg st="6" end="6"/>
                                            </p:txEl>
                                          </p:spTgt>
                                        </p:tgtEl>
                                        <p:attrNameLst>
                                          <p:attrName>style.visibility</p:attrName>
                                        </p:attrNameLst>
                                      </p:cBhvr>
                                      <p:to>
                                        <p:strVal val="visible"/>
                                      </p:to>
                                    </p:set>
                                    <p:animEffect transition="in" filter="wipe(left)">
                                      <p:cBhvr>
                                        <p:cTn id="77" dur="500"/>
                                        <p:tgtEl>
                                          <p:spTgt spid="2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build="p" bldLvl="5"/>
      <p:bldP spid="2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13 - Εικόνα" descr="touvla-thumb-large.jpg"/>
          <p:cNvPicPr>
            <a:picLocks noChangeAspect="1"/>
          </p:cNvPicPr>
          <p:nvPr/>
        </p:nvPicPr>
        <p:blipFill>
          <a:blip r:embed="rId2" cstate="print"/>
          <a:stretch>
            <a:fillRect/>
          </a:stretch>
        </p:blipFill>
        <p:spPr>
          <a:xfrm>
            <a:off x="1619672" y="1268760"/>
            <a:ext cx="5810250" cy="3990975"/>
          </a:xfrm>
          <a:prstGeom prst="ellipse">
            <a:avLst/>
          </a:prstGeom>
          <a:ln>
            <a:noFill/>
          </a:ln>
          <a:effectLst>
            <a:softEdge rad="112500"/>
          </a:effectLst>
        </p:spPr>
      </p:pic>
      <p:sp>
        <p:nvSpPr>
          <p:cNvPr id="15" name="14 - TextBox"/>
          <p:cNvSpPr txBox="1"/>
          <p:nvPr/>
        </p:nvSpPr>
        <p:spPr>
          <a:xfrm rot="21005196">
            <a:off x="470762" y="79414"/>
            <a:ext cx="1152128" cy="2646878"/>
          </a:xfrm>
          <a:prstGeom prst="rect">
            <a:avLst/>
          </a:prstGeom>
          <a:noFill/>
        </p:spPr>
        <p:txBody>
          <a:bodyPr wrap="square" rtlCol="0">
            <a:spAutoFit/>
          </a:bodyPr>
          <a:lstStyle/>
          <a:p>
            <a:r>
              <a:rPr lang="el-GR" sz="16600" dirty="0" smtClean="0"/>
              <a:t>?</a:t>
            </a:r>
            <a:endParaRPr lang="el-GR" sz="16600" dirty="0"/>
          </a:p>
        </p:txBody>
      </p:sp>
      <p:sp>
        <p:nvSpPr>
          <p:cNvPr id="18" name="17 - TextBox"/>
          <p:cNvSpPr txBox="1"/>
          <p:nvPr/>
        </p:nvSpPr>
        <p:spPr>
          <a:xfrm rot="18834604">
            <a:off x="902810" y="3868455"/>
            <a:ext cx="1152128" cy="2646878"/>
          </a:xfrm>
          <a:prstGeom prst="rect">
            <a:avLst/>
          </a:prstGeom>
          <a:noFill/>
        </p:spPr>
        <p:txBody>
          <a:bodyPr wrap="square" rtlCol="0">
            <a:spAutoFit/>
          </a:bodyPr>
          <a:lstStyle/>
          <a:p>
            <a:r>
              <a:rPr lang="el-GR" sz="16600" dirty="0" smtClean="0"/>
              <a:t>?</a:t>
            </a:r>
            <a:endParaRPr lang="el-GR" sz="16600" dirty="0"/>
          </a:p>
        </p:txBody>
      </p:sp>
      <p:sp>
        <p:nvSpPr>
          <p:cNvPr id="21" name="20 - TextBox"/>
          <p:cNvSpPr txBox="1"/>
          <p:nvPr/>
        </p:nvSpPr>
        <p:spPr>
          <a:xfrm rot="344824">
            <a:off x="7214976" y="486089"/>
            <a:ext cx="1152128" cy="2646878"/>
          </a:xfrm>
          <a:prstGeom prst="rect">
            <a:avLst/>
          </a:prstGeom>
          <a:noFill/>
        </p:spPr>
        <p:txBody>
          <a:bodyPr wrap="square" rtlCol="0">
            <a:spAutoFit/>
          </a:bodyPr>
          <a:lstStyle/>
          <a:p>
            <a:r>
              <a:rPr lang="el-GR" sz="16600" dirty="0" smtClean="0"/>
              <a:t>?</a:t>
            </a:r>
            <a:endParaRPr lang="el-GR" sz="16600" dirty="0"/>
          </a:p>
        </p:txBody>
      </p:sp>
      <p:sp>
        <p:nvSpPr>
          <p:cNvPr id="22" name="21 - TextBox"/>
          <p:cNvSpPr txBox="1"/>
          <p:nvPr/>
        </p:nvSpPr>
        <p:spPr>
          <a:xfrm rot="1494940">
            <a:off x="7365925" y="3768066"/>
            <a:ext cx="1152128" cy="2646878"/>
          </a:xfrm>
          <a:prstGeom prst="rect">
            <a:avLst/>
          </a:prstGeom>
          <a:noFill/>
        </p:spPr>
        <p:txBody>
          <a:bodyPr wrap="square" rtlCol="0">
            <a:spAutoFit/>
          </a:bodyPr>
          <a:lstStyle/>
          <a:p>
            <a:r>
              <a:rPr lang="el-GR" sz="16600" dirty="0" smtClean="0"/>
              <a:t>?</a:t>
            </a:r>
            <a:endParaRPr lang="el-GR" sz="16600" dirty="0"/>
          </a:p>
        </p:txBody>
      </p:sp>
    </p:spTree>
    <p:extLst>
      <p:ext uri="{BB962C8B-B14F-4D97-AF65-F5344CB8AC3E}">
        <p14:creationId xmlns="" xmlns:p14="http://schemas.microsoft.com/office/powerpoint/2010/main" val="2956687233"/>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3272" y="816464"/>
            <a:ext cx="4640158" cy="8164137"/>
          </a:xfrm>
          <a:prstGeom prst="rect">
            <a:avLst/>
          </a:prstGeom>
          <a:noFill/>
          <a:ln>
            <a:noFill/>
          </a:ln>
        </p:spPr>
        <p:txBody>
          <a:bodyPr vert="horz" wrap="square" lIns="81639" tIns="40820" rIns="81639" bIns="40820" anchorCtr="0" compatLnSpc="0">
            <a:spAutoFit/>
          </a:bodyPr>
          <a:lstStyle/>
          <a:p>
            <a:pPr algn="ctr" hangingPunct="0"/>
            <a:endParaRPr lang="el-GR" b="1" dirty="0">
              <a:latin typeface="Arial" pitchFamily="18"/>
              <a:ea typeface="Andale Sans UI" pitchFamily="2"/>
              <a:cs typeface="Tahoma" pitchFamily="2"/>
            </a:endParaRPr>
          </a:p>
          <a:p>
            <a:pPr algn="ctr" hangingPunct="0"/>
            <a:endParaRPr lang="el-GR" sz="1600" b="1" dirty="0">
              <a:latin typeface="Arial" pitchFamily="18"/>
              <a:ea typeface="Andale Sans UI" pitchFamily="2"/>
              <a:cs typeface="Tahoma" pitchFamily="2"/>
            </a:endParaRPr>
          </a:p>
          <a:p>
            <a:pPr algn="ctr" hangingPunct="0"/>
            <a:endParaRPr lang="el-GR" b="1" dirty="0">
              <a:latin typeface="Arial" pitchFamily="18"/>
              <a:ea typeface="Andale Sans UI" pitchFamily="2"/>
              <a:cs typeface="Tahoma" pitchFamily="2"/>
            </a:endParaRPr>
          </a:p>
          <a:p>
            <a:pPr algn="ctr" hangingPunct="0"/>
            <a:endParaRPr lang="el-GR" sz="1600" b="1" dirty="0">
              <a:latin typeface="Arial" pitchFamily="18"/>
              <a:ea typeface="Andale Sans UI" pitchFamily="2"/>
              <a:cs typeface="Tahoma" pitchFamily="2"/>
            </a:endParaRPr>
          </a:p>
          <a:p>
            <a:pPr algn="ctr" hangingPunct="0"/>
            <a:r>
              <a:rPr lang="el-GR" sz="1600" b="1" dirty="0">
                <a:latin typeface="Arial" pitchFamily="18"/>
                <a:ea typeface="Andale Sans UI" pitchFamily="2"/>
                <a:cs typeface="Tahoma" pitchFamily="2"/>
              </a:rPr>
              <a:t>ΤΟ ΕΚΠΑΙΔΕΥΤΙΚΟ ΣΥΣΤΗΜΑ ΤΗΣ ΑΜΕΡΙΚΗΣ</a:t>
            </a:r>
          </a:p>
          <a:p>
            <a:pPr algn="ctr" hangingPunct="0"/>
            <a:endParaRPr lang="el-GR" sz="1600" b="1" dirty="0">
              <a:latin typeface="Arial" pitchFamily="18"/>
              <a:ea typeface="Andale Sans UI" pitchFamily="2"/>
              <a:cs typeface="Tahoma" pitchFamily="2"/>
            </a:endParaRPr>
          </a:p>
          <a:p>
            <a:pPr algn="ctr" hangingPunct="0"/>
            <a:endParaRPr lang="el-GR" sz="1600" b="1" dirty="0">
              <a:latin typeface="Arial" pitchFamily="18"/>
              <a:ea typeface="Andale Sans UI" pitchFamily="2"/>
              <a:cs typeface="Tahoma" pitchFamily="2"/>
            </a:endParaRPr>
          </a:p>
          <a:p>
            <a:pPr algn="ctr" hangingPunct="0"/>
            <a:r>
              <a:rPr lang="el-GR" sz="1600" dirty="0">
                <a:latin typeface="Arial" pitchFamily="18"/>
                <a:ea typeface="Andale Sans UI" pitchFamily="2"/>
                <a:cs typeface="Tahoma" pitchFamily="2"/>
              </a:rPr>
              <a:t>ΕΡΓΑΣΤΗΚΑΝ ΟΙ:</a:t>
            </a:r>
          </a:p>
          <a:p>
            <a:pPr algn="ctr" hangingPunct="0"/>
            <a:endParaRPr lang="el-GR" sz="1600" b="1" dirty="0">
              <a:latin typeface="Arial" pitchFamily="18"/>
              <a:ea typeface="Andale Sans UI" pitchFamily="2"/>
              <a:cs typeface="Tahoma" pitchFamily="2"/>
            </a:endParaRPr>
          </a:p>
          <a:p>
            <a:pPr algn="ctr" hangingPunct="0"/>
            <a:r>
              <a:rPr lang="el-GR" sz="1600" b="1" dirty="0">
                <a:latin typeface="Arial" pitchFamily="18"/>
                <a:ea typeface="Andale Sans UI" pitchFamily="2"/>
                <a:cs typeface="Tahoma" pitchFamily="2"/>
              </a:rPr>
              <a:t>ΜΠΙΣΚΕΜΗΣ ΗΛΙΑΣ</a:t>
            </a:r>
          </a:p>
          <a:p>
            <a:pPr algn="ctr" hangingPunct="0"/>
            <a:r>
              <a:rPr lang="el-GR" sz="1600" b="1" dirty="0">
                <a:latin typeface="Arial" pitchFamily="18"/>
                <a:ea typeface="Andale Sans UI" pitchFamily="2"/>
                <a:cs typeface="Tahoma" pitchFamily="2"/>
              </a:rPr>
              <a:t>ΠΑΠΑΟΙΚΟΝΟΜΟΥ ΔΑΜΙΑΝΟΣ</a:t>
            </a:r>
          </a:p>
          <a:p>
            <a:pPr algn="ctr" hangingPunct="0"/>
            <a:r>
              <a:rPr lang="el-GR" sz="1600" b="1" dirty="0">
                <a:latin typeface="Arial" pitchFamily="18"/>
                <a:ea typeface="Andale Sans UI" pitchFamily="2"/>
                <a:cs typeface="Tahoma" pitchFamily="2"/>
              </a:rPr>
              <a:t>ΜΠΟΝΟΥ ΔΕΣΠΟΙΝΑ</a:t>
            </a:r>
          </a:p>
          <a:p>
            <a:pPr algn="ctr" hangingPunct="0"/>
            <a:r>
              <a:rPr lang="el-GR" sz="1600" b="1" dirty="0">
                <a:latin typeface="Arial" pitchFamily="18"/>
                <a:ea typeface="Andale Sans UI" pitchFamily="2"/>
                <a:cs typeface="Tahoma" pitchFamily="2"/>
              </a:rPr>
              <a:t>ΝΙΑΡΧΟΣ ΠΑΝΑΓΙΩΤΗΣ</a:t>
            </a:r>
          </a:p>
          <a:p>
            <a:pPr algn="ctr" hangingPunct="0"/>
            <a:endParaRPr lang="el-GR" sz="1600" b="1" dirty="0">
              <a:latin typeface="Arial" pitchFamily="18"/>
              <a:ea typeface="Andale Sans UI" pitchFamily="2"/>
              <a:cs typeface="Tahoma" pitchFamily="2"/>
            </a:endParaRPr>
          </a:p>
          <a:p>
            <a:pPr algn="ctr" hangingPunct="0"/>
            <a:endParaRPr lang="el-GR" sz="1600" b="1" dirty="0">
              <a:latin typeface="Arial" pitchFamily="18"/>
              <a:ea typeface="Andale Sans UI" pitchFamily="2"/>
              <a:cs typeface="Tahoma" pitchFamily="2"/>
            </a:endParaRPr>
          </a:p>
          <a:p>
            <a:pPr algn="ctr" hangingPunct="0"/>
            <a:r>
              <a:rPr lang="el-GR" sz="1600" dirty="0">
                <a:latin typeface="Arial" pitchFamily="18"/>
                <a:ea typeface="Andale Sans UI" pitchFamily="2"/>
                <a:cs typeface="Tahoma" pitchFamily="2"/>
              </a:rPr>
              <a:t>ΟΙ ΟΠΟΙΟΙ ΑΠΟΤΕΛΟΥΝ ΤΗΝ ΟΜΑΔΑ</a:t>
            </a:r>
          </a:p>
          <a:p>
            <a:pPr algn="ctr" hangingPunct="0"/>
            <a:r>
              <a:rPr lang="el-GR" sz="1600" dirty="0">
                <a:latin typeface="Arial" pitchFamily="18"/>
                <a:ea typeface="Andale Sans UI" pitchFamily="2"/>
                <a:cs typeface="Tahoma" pitchFamily="2"/>
              </a:rPr>
              <a:t>“ΤΡΕΙΣ ΚΑΙ Ο ΚΟΥΚΟΣ”</a:t>
            </a:r>
          </a:p>
          <a:p>
            <a:pPr algn="ctr" hangingPunct="0"/>
            <a:endParaRPr lang="el-GR" sz="1600" dirty="0">
              <a:latin typeface="Arial" pitchFamily="18"/>
              <a:ea typeface="Andale Sans UI" pitchFamily="2"/>
              <a:cs typeface="Tahoma" pitchFamily="2"/>
            </a:endParaRPr>
          </a:p>
          <a:p>
            <a:pPr algn="ctr" hangingPunct="0"/>
            <a:endParaRPr lang="el-GR" sz="1600" dirty="0">
              <a:latin typeface="Arial" pitchFamily="18"/>
              <a:ea typeface="Andale Sans UI" pitchFamily="2"/>
              <a:cs typeface="Tahoma" pitchFamily="2"/>
            </a:endParaRPr>
          </a:p>
          <a:p>
            <a:pPr algn="ctr" hangingPunct="0"/>
            <a:endParaRPr lang="el-GR" sz="1600" dirty="0">
              <a:latin typeface="Arial" pitchFamily="18"/>
              <a:ea typeface="Andale Sans UI" pitchFamily="2"/>
              <a:cs typeface="Tahoma" pitchFamily="2"/>
            </a:endParaRPr>
          </a:p>
          <a:p>
            <a:pPr algn="ctr" hangingPunct="0"/>
            <a:endParaRPr lang="el-GR" sz="1600" dirty="0">
              <a:latin typeface="Arial" pitchFamily="18"/>
              <a:ea typeface="Andale Sans UI" pitchFamily="2"/>
              <a:cs typeface="Tahoma" pitchFamily="2"/>
            </a:endParaRPr>
          </a:p>
          <a:p>
            <a:pPr algn="ctr" hangingPunct="0"/>
            <a:endParaRPr lang="el-GR" sz="1600" dirty="0">
              <a:latin typeface="Arial" pitchFamily="18"/>
              <a:ea typeface="Andale Sans UI" pitchFamily="2"/>
              <a:cs typeface="Tahoma" pitchFamily="2"/>
            </a:endParaRPr>
          </a:p>
          <a:p>
            <a:pPr algn="ctr" hangingPunct="0"/>
            <a:endParaRPr lang="el-GR" sz="1600" dirty="0">
              <a:latin typeface="Arial" pitchFamily="18"/>
              <a:ea typeface="Andale Sans UI" pitchFamily="2"/>
              <a:cs typeface="Tahoma" pitchFamily="2"/>
            </a:endParaRPr>
          </a:p>
          <a:p>
            <a:pPr algn="ctr" hangingPunct="0"/>
            <a:endParaRPr lang="el-GR" sz="1600" dirty="0">
              <a:latin typeface="Arial" pitchFamily="18"/>
              <a:ea typeface="Andale Sans UI" pitchFamily="2"/>
              <a:cs typeface="Tahoma" pitchFamily="2"/>
            </a:endParaRPr>
          </a:p>
          <a:p>
            <a:pPr algn="ctr" hangingPunct="0"/>
            <a:endParaRPr lang="el-GR" sz="1600" dirty="0">
              <a:latin typeface="Arial" pitchFamily="18"/>
              <a:ea typeface="Andale Sans UI" pitchFamily="2"/>
              <a:cs typeface="Tahoma" pitchFamily="2"/>
            </a:endParaRPr>
          </a:p>
          <a:p>
            <a:pPr algn="ctr" hangingPunct="0"/>
            <a:endParaRPr lang="el-GR" sz="1600" dirty="0">
              <a:latin typeface="Arial" pitchFamily="18"/>
              <a:ea typeface="Andale Sans UI" pitchFamily="2"/>
              <a:cs typeface="Tahoma" pitchFamily="2"/>
            </a:endParaRPr>
          </a:p>
          <a:p>
            <a:pPr algn="ctr" hangingPunct="0"/>
            <a:endParaRPr lang="el-GR" sz="1600" dirty="0">
              <a:latin typeface="Arial" pitchFamily="18"/>
              <a:ea typeface="Andale Sans UI" pitchFamily="2"/>
              <a:cs typeface="Tahoma" pitchFamily="2"/>
            </a:endParaRPr>
          </a:p>
          <a:p>
            <a:pPr algn="ctr" hangingPunct="0"/>
            <a:endParaRPr lang="el-GR" sz="1600" dirty="0">
              <a:latin typeface="Arial" pitchFamily="18"/>
              <a:ea typeface="Andale Sans UI" pitchFamily="2"/>
              <a:cs typeface="Tahoma" pitchFamily="2"/>
            </a:endParaRPr>
          </a:p>
          <a:p>
            <a:pPr algn="ctr" hangingPunct="0"/>
            <a:endParaRPr lang="el-GR" sz="1600" dirty="0">
              <a:latin typeface="Arial" pitchFamily="18"/>
              <a:ea typeface="Andale Sans UI" pitchFamily="2"/>
              <a:cs typeface="Tahoma" pitchFamily="2"/>
            </a:endParaRPr>
          </a:p>
          <a:p>
            <a:pPr algn="ctr" hangingPunct="0"/>
            <a:endParaRPr lang="el-GR" sz="1600" dirty="0">
              <a:latin typeface="Arial" pitchFamily="18"/>
              <a:ea typeface="Andale Sans UI" pitchFamily="2"/>
              <a:cs typeface="Tahoma" pitchFamily="2"/>
            </a:endParaRPr>
          </a:p>
          <a:p>
            <a:pPr algn="ctr" hangingPunct="0"/>
            <a:endParaRPr lang="el-GR" sz="1600" dirty="0">
              <a:latin typeface="Arial" pitchFamily="18"/>
              <a:ea typeface="Andale Sans UI" pitchFamily="2"/>
              <a:cs typeface="Tahoma" pitchFamily="2"/>
            </a:endParaRPr>
          </a:p>
          <a:p>
            <a:pPr algn="ctr" hangingPunct="0"/>
            <a:endParaRPr lang="el-GR" sz="1600" dirty="0">
              <a:latin typeface="Arial" pitchFamily="18"/>
              <a:ea typeface="Andale Sans UI" pitchFamily="2"/>
              <a:cs typeface="Tahoma" pitchFamily="2"/>
            </a:endParaRPr>
          </a:p>
          <a:p>
            <a:pPr algn="ctr" hangingPunct="0"/>
            <a:endParaRPr lang="el-GR" sz="1600" dirty="0">
              <a:latin typeface="Arial" pitchFamily="18"/>
              <a:ea typeface="Andale Sans UI" pitchFamily="2"/>
              <a:cs typeface="Tahoma" pitchFamily="2"/>
            </a:endParaRPr>
          </a:p>
          <a:p>
            <a:pPr algn="ctr" hangingPunct="0"/>
            <a:endParaRPr lang="el-GR" sz="1600" dirty="0">
              <a:latin typeface="Arial" pitchFamily="18"/>
              <a:ea typeface="Andale Sans UI" pitchFamily="2"/>
              <a:cs typeface="Tahoma" pitchFamily="2"/>
            </a:endParaRPr>
          </a:p>
        </p:txBody>
      </p:sp>
      <p:sp>
        <p:nvSpPr>
          <p:cNvPr id="3" name="Title 2"/>
          <p:cNvSpPr txBox="1">
            <a:spLocks noGrp="1"/>
          </p:cNvSpPr>
          <p:nvPr>
            <p:ph type="title" idx="4294967295"/>
          </p:nvPr>
        </p:nvSpPr>
        <p:spPr>
          <a:xfrm>
            <a:off x="0" y="244475"/>
            <a:ext cx="8229600" cy="1144588"/>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x-none"/>
              <a:t/>
            </a:r>
            <a:br>
              <a:rPr lang="x-none"/>
            </a:br>
            <a:r>
              <a:rPr lang="el-GR" sz="6500" dirty="0"/>
              <a:t>ΚΕΦΑΛΑΙΟ 2</a:t>
            </a:r>
            <a:endParaRPr lang="x-none" sz="6500"/>
          </a:p>
        </p:txBody>
      </p:sp>
    </p:spTree>
    <p:extLst>
      <p:ext uri="{BB962C8B-B14F-4D97-AF65-F5344CB8AC3E}">
        <p14:creationId xmlns="" xmlns:p14="http://schemas.microsoft.com/office/powerpoint/2010/main" val="159054870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6175"/>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x-none" sz="4900"/>
              <a:t>ΠΡΩΤΟΒΑΘΜΙΑ ΕΚΠΑΙΔΕΥΣΗ</a:t>
            </a:r>
          </a:p>
        </p:txBody>
      </p:sp>
      <p:sp>
        <p:nvSpPr>
          <p:cNvPr id="3" name="Subtitle 2"/>
          <p:cNvSpPr txBox="1">
            <a:spLocks noGrp="1"/>
          </p:cNvSpPr>
          <p:nvPr>
            <p:ph type="subTitle" idx="4294967295"/>
          </p:nvPr>
        </p:nvSpPr>
        <p:spPr>
          <a:xfrm>
            <a:off x="0" y="1604963"/>
            <a:ext cx="7967663" cy="4110037"/>
          </a:xfrm>
        </p:spPr>
        <p:txBody>
          <a:bodyPr anchor="ctr">
            <a:normAutofit fontScale="85000" lnSpcReduction="2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Font typeface="Wingdings" panose="05000000000000000000" pitchFamily="2" charset="2"/>
              <a:buChar char="v"/>
            </a:pPr>
            <a:r>
              <a:rPr lang="x-none" sz="1800"/>
              <a:t>Τα παιδιά πηγαίνουν στο Δημοτικό σχολείο, δημόσιο ή ιδιωτικό, σε ηλικία 5 ή 6 χρονών.</a:t>
            </a:r>
            <a:endParaRPr lang="el-GR" sz="1800" dirty="0"/>
          </a:p>
          <a:p>
            <a:pPr marL="0" indent="0">
              <a:buNone/>
            </a:pPr>
            <a:endParaRPr lang="x-none" sz="1800"/>
          </a:p>
          <a:p>
            <a:pPr lvl="0" algn="l">
              <a:buFont typeface="Wingdings" panose="05000000000000000000" pitchFamily="2" charset="2"/>
              <a:buChar char="v"/>
            </a:pPr>
            <a:r>
              <a:rPr lang="x-none" sz="1800"/>
              <a:t>Το Δημοτικό σχολείο περιλαμβάνει και το νηπιαγωγείο και έχει άλλες 5 ή 6 τάξεις ανάλογα με την περιοχή.</a:t>
            </a:r>
            <a:endParaRPr lang="el-GR" sz="1800" dirty="0"/>
          </a:p>
          <a:p>
            <a:pPr marL="0" indent="0">
              <a:buNone/>
            </a:pPr>
            <a:endParaRPr lang="x-none" sz="1800"/>
          </a:p>
          <a:p>
            <a:pPr lvl="0" algn="l">
              <a:buFont typeface="Wingdings" panose="05000000000000000000" pitchFamily="2" charset="2"/>
              <a:buChar char="v"/>
            </a:pPr>
            <a:r>
              <a:rPr lang="x-none" sz="1800"/>
              <a:t>Υπάρχει η δυαντότητα οι μαθητές να παρακολουθήσουν εξ αρχής 8ετές σχολείο,στο οποίο είναι ενσωματωμένο το Δημοτικό και το Γυμνάσιο.</a:t>
            </a:r>
            <a:endParaRPr lang="el-GR" sz="1800" dirty="0"/>
          </a:p>
          <a:p>
            <a:pPr marL="0" indent="0">
              <a:buNone/>
            </a:pPr>
            <a:endParaRPr lang="x-none" sz="1800"/>
          </a:p>
          <a:p>
            <a:pPr lvl="0" algn="l">
              <a:buFont typeface="Wingdings" panose="05000000000000000000" pitchFamily="2" charset="2"/>
              <a:buChar char="v"/>
            </a:pPr>
            <a:r>
              <a:rPr lang="x-none" sz="1800"/>
              <a:t>Σε κάθε τάξη διδάσκουν 1 ή 2, το πολύ, εκπαιδευτικοί.</a:t>
            </a:r>
            <a:endParaRPr lang="el-GR" sz="1800" dirty="0"/>
          </a:p>
          <a:p>
            <a:pPr marL="0" indent="0">
              <a:buNone/>
            </a:pPr>
            <a:endParaRPr lang="x-none" sz="1800"/>
          </a:p>
          <a:p>
            <a:pPr lvl="0" algn="l">
              <a:buFont typeface="Wingdings" panose="05000000000000000000" pitchFamily="2" charset="2"/>
              <a:buChar char="v"/>
            </a:pPr>
            <a:r>
              <a:rPr lang="x-none" sz="1800"/>
              <a:t>Αν υπάρχουν τα κονδύλια (εξαρτάται από την τοπική κοινωνία), προσλαμβάνονται επιπλέον εκπαιδευτικοί για να διδάξουν Καλλιτεχνικά και Μουσική.</a:t>
            </a:r>
            <a:endParaRPr lang="el-GR" sz="1800" dirty="0"/>
          </a:p>
          <a:p>
            <a:pPr marL="0" indent="0">
              <a:buNone/>
            </a:pPr>
            <a:endParaRPr lang="x-none" sz="1800"/>
          </a:p>
          <a:p>
            <a:pPr lvl="0" algn="l">
              <a:buFont typeface="Wingdings" panose="05000000000000000000" pitchFamily="2" charset="2"/>
              <a:buChar char="v"/>
            </a:pPr>
            <a:r>
              <a:rPr lang="x-none" sz="1800"/>
              <a:t>Το πρόγραμμα σπουδών καθώς και τα βιβλία επιλέγονται από κάθε πολιτεία ξεχωριστά.</a:t>
            </a:r>
            <a:endParaRPr lang="el-GR" sz="1800" dirty="0"/>
          </a:p>
          <a:p>
            <a:pPr marL="0" indent="0">
              <a:buNone/>
            </a:pPr>
            <a:endParaRPr lang="x-none" sz="1800"/>
          </a:p>
          <a:p>
            <a:pPr lvl="0" algn="l">
              <a:buFont typeface="Wingdings" panose="05000000000000000000" pitchFamily="2" charset="2"/>
              <a:buChar char="v"/>
            </a:pPr>
            <a:r>
              <a:rPr lang="x-none" sz="1800"/>
              <a:t>Τα μαθήματα που διδάσκονται είναι Μαθηματικά, Γλώσσα, Κοινωνικές Επιστήμες, Φυσική, Χημεία, Βιολογία, Ιστορία, Γεωγραφία, Φυσική Αγωγή, Μουσική και Καλλιτεχνικά.</a:t>
            </a:r>
          </a:p>
        </p:txBody>
      </p:sp>
    </p:spTree>
    <p:extLst>
      <p:ext uri="{BB962C8B-B14F-4D97-AF65-F5344CB8AC3E}">
        <p14:creationId xmlns="" xmlns:p14="http://schemas.microsoft.com/office/powerpoint/2010/main" val="346456755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816975" cy="1146175"/>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x-none" sz="4900"/>
              <a:t>ΔΕΥΤΕΡΟΒΑΘΜΙΑ ΕΚΠΑΙΔΕΥΣΗ</a:t>
            </a:r>
          </a:p>
        </p:txBody>
      </p:sp>
      <p:sp>
        <p:nvSpPr>
          <p:cNvPr id="3" name="Text Placeholder 2"/>
          <p:cNvSpPr txBox="1">
            <a:spLocks noGrp="1"/>
          </p:cNvSpPr>
          <p:nvPr>
            <p:ph type="body" idx="4294967295"/>
          </p:nvPr>
        </p:nvSpPr>
        <p:spPr>
          <a:xfrm>
            <a:off x="0" y="1633538"/>
            <a:ext cx="7835900" cy="3886200"/>
          </a:xfrm>
        </p:spPr>
        <p:txBody>
          <a:bodyPr>
            <a:normAutofit/>
          </a:bodyPr>
          <a:lstStyle>
            <a:defPPr marL="432000" lvl="0" indent="-324000">
              <a:spcBef>
                <a:spcPts val="0"/>
              </a:spcBef>
              <a:spcAft>
                <a:spcPts val="1417"/>
              </a:spcAft>
              <a:buSzPct val="45000"/>
              <a:buFont typeface="StarSymbol"/>
              <a:buNone/>
              <a:defRPr lang="x-none" sz="3200" b="0" i="0" u="none" strike="noStrike" kern="1200">
                <a:ln>
                  <a:noFill/>
                </a:ln>
                <a:latin typeface="Arial" pitchFamily="18"/>
                <a:ea typeface="Andale Sans UI" pitchFamily="2"/>
                <a:cs typeface="Tahoma" pitchFamily="2"/>
              </a:defRPr>
            </a:defPPr>
            <a:lvl1pPr marL="432000" lvl="0" indent="-324000">
              <a:spcBef>
                <a:spcPts val="0"/>
              </a:spcBef>
              <a:spcAft>
                <a:spcPts val="1417"/>
              </a:spcAft>
              <a:buSzPct val="45000"/>
              <a:buFont typeface="StarSymbol"/>
              <a:buChar char="●"/>
              <a:defRPr lang="x-none" sz="3200" b="0" i="0" u="none" strike="noStrike" kern="1200">
                <a:ln>
                  <a:noFill/>
                </a:ln>
                <a:latin typeface="Arial" pitchFamily="18"/>
                <a:ea typeface="Andale Sans UI" pitchFamily="2"/>
                <a:cs typeface="Tahoma" pitchFamily="2"/>
              </a:defRPr>
            </a:lvl1pPr>
            <a:lvl2pPr marL="864000" lvl="1" indent="-324000">
              <a:spcBef>
                <a:spcPts val="0"/>
              </a:spcBef>
              <a:spcAft>
                <a:spcPts val="1134"/>
              </a:spcAft>
              <a:buSzPct val="45000"/>
              <a:buFont typeface="StarSymbol"/>
              <a:buChar char="●"/>
              <a:defRPr lang="x-none" sz="2800" b="0" i="0" u="none" strike="noStrike" kern="1200">
                <a:ln>
                  <a:noFill/>
                </a:ln>
                <a:latin typeface="Arial" pitchFamily="18"/>
                <a:ea typeface="Andale Sans UI" pitchFamily="2"/>
                <a:cs typeface="Tahoma" pitchFamily="2"/>
              </a:defRPr>
            </a:lvl2pPr>
            <a:lvl3pPr marL="1295999" lvl="2" indent="-288000">
              <a:spcBef>
                <a:spcPts val="0"/>
              </a:spcBef>
              <a:spcAft>
                <a:spcPts val="850"/>
              </a:spcAft>
              <a:buSzPct val="75000"/>
              <a:buFont typeface="StarSymbol"/>
              <a:buChar char="–"/>
              <a:defRPr lang="x-none" sz="2400" b="0" i="0" u="none" strike="noStrike" kern="1200">
                <a:ln>
                  <a:noFill/>
                </a:ln>
                <a:latin typeface="Arial" pitchFamily="18"/>
                <a:ea typeface="Andale Sans UI" pitchFamily="2"/>
                <a:cs typeface="Tahoma" pitchFamily="2"/>
              </a:defRPr>
            </a:lvl3pPr>
            <a:lvl4pPr marL="1728000" lvl="3" indent="-216000">
              <a:spcBef>
                <a:spcPts val="0"/>
              </a:spcBef>
              <a:spcAft>
                <a:spcPts val="567"/>
              </a:spcAft>
              <a:buSzPct val="45000"/>
              <a:buFont typeface="StarSymbol"/>
              <a:buChar char="●"/>
              <a:defRPr lang="x-none" sz="2000" b="0" i="0" u="none" strike="noStrike" kern="1200">
                <a:ln>
                  <a:noFill/>
                </a:ln>
                <a:latin typeface="Arial" pitchFamily="18"/>
                <a:ea typeface="Andale Sans UI" pitchFamily="2"/>
                <a:cs typeface="Tahoma" pitchFamily="2"/>
              </a:defRPr>
            </a:lvl4pPr>
            <a:lvl5pPr marL="2160000" lvl="4" indent="-216000">
              <a:spcBef>
                <a:spcPts val="0"/>
              </a:spcBef>
              <a:spcAft>
                <a:spcPts val="283"/>
              </a:spcAft>
              <a:buSzPct val="75000"/>
              <a:buFont typeface="StarSymbol"/>
              <a:buChar char="–"/>
              <a:defRPr lang="x-none" sz="2000" b="0" i="0" u="none" strike="noStrike" kern="1200">
                <a:ln>
                  <a:noFill/>
                </a:ln>
                <a:latin typeface="Arial" pitchFamily="18"/>
                <a:ea typeface="Andale Sans UI" pitchFamily="2"/>
                <a:cs typeface="Tahoma" pitchFamily="2"/>
              </a:defRPr>
            </a:lvl5pPr>
            <a:lvl6pPr marL="2592000" lvl="5" indent="-216000">
              <a:spcBef>
                <a:spcPts val="0"/>
              </a:spcBef>
              <a:spcAft>
                <a:spcPts val="283"/>
              </a:spcAft>
              <a:buSzPct val="45000"/>
              <a:buFont typeface="StarSymbol"/>
              <a:buChar char="●"/>
              <a:defRPr lang="x-none" sz="2000" b="0" i="0" u="none" strike="noStrike" kern="1200">
                <a:ln>
                  <a:noFill/>
                </a:ln>
                <a:latin typeface="Arial" pitchFamily="18"/>
                <a:ea typeface="Andale Sans UI" pitchFamily="2"/>
                <a:cs typeface="Tahoma" pitchFamily="2"/>
              </a:defRPr>
            </a:lvl6pPr>
            <a:lvl7pPr marL="3024000" lvl="6" indent="-216000">
              <a:spcBef>
                <a:spcPts val="0"/>
              </a:spcBef>
              <a:spcAft>
                <a:spcPts val="283"/>
              </a:spcAft>
              <a:buSzPct val="45000"/>
              <a:buFont typeface="StarSymbol"/>
              <a:buChar char="●"/>
              <a:defRPr lang="x-none" sz="2000" b="0" i="0" u="none" strike="noStrike" kern="1200">
                <a:ln>
                  <a:noFill/>
                </a:ln>
                <a:latin typeface="Arial" pitchFamily="18"/>
                <a:ea typeface="Andale Sans UI" pitchFamily="2"/>
                <a:cs typeface="Tahoma" pitchFamily="2"/>
              </a:defRPr>
            </a:lvl7pPr>
            <a:lvl8pPr marL="3456000" lvl="7" indent="-216000">
              <a:spcBef>
                <a:spcPts val="0"/>
              </a:spcBef>
              <a:spcAft>
                <a:spcPts val="283"/>
              </a:spcAft>
              <a:buSzPct val="45000"/>
              <a:buFont typeface="StarSymbol"/>
              <a:buChar char="●"/>
              <a:defRPr lang="x-none" sz="2000" b="0" i="0" u="none" strike="noStrike" kern="1200">
                <a:ln>
                  <a:noFill/>
                </a:ln>
                <a:latin typeface="Arial" pitchFamily="18"/>
                <a:ea typeface="Andale Sans UI" pitchFamily="2"/>
                <a:cs typeface="Tahoma" pitchFamily="2"/>
              </a:defRPr>
            </a:lvl8pPr>
            <a:lvl9pPr marL="3887999" lvl="8" indent="-216000">
              <a:spcBef>
                <a:spcPts val="0"/>
              </a:spcBef>
              <a:spcAft>
                <a:spcPts val="283"/>
              </a:spcAft>
              <a:buSzPct val="45000"/>
              <a:buFont typeface="StarSymbol"/>
              <a:buChar char="●"/>
              <a:defRPr lang="x-none" sz="2000" b="0" i="0" u="none" strike="noStrike" kern="1200">
                <a:ln>
                  <a:noFill/>
                </a:ln>
                <a:latin typeface="Arial" pitchFamily="18"/>
                <a:ea typeface="Andale Sans UI" pitchFamily="2"/>
                <a:cs typeface="Tahoma" pitchFamily="2"/>
              </a:defRPr>
            </a:lvl9pPr>
          </a:lstStyle>
          <a:p>
            <a:pPr lvl="0" algn="l">
              <a:buFont typeface="Wingdings" panose="05000000000000000000" pitchFamily="2" charset="2"/>
              <a:buChar char="v"/>
            </a:pPr>
            <a:r>
              <a:rPr lang="el-GR" sz="1500" dirty="0"/>
              <a:t>Διαρκεί 7 χρόνια και συμπεριλαμβάνει το Γυμνάσιο και το Λύκειο</a:t>
            </a:r>
          </a:p>
          <a:p>
            <a:pPr lvl="0" algn="l">
              <a:buFont typeface="Wingdings" panose="05000000000000000000" pitchFamily="2" charset="2"/>
              <a:buChar char="v"/>
            </a:pPr>
            <a:r>
              <a:rPr lang="el-GR" sz="1500" dirty="0"/>
              <a:t>Στο τέλος της χρονιάς οι μαθητές δίνουν εξετάσεις σε όλα τα μαθήματα</a:t>
            </a:r>
          </a:p>
          <a:p>
            <a:pPr lvl="0" algn="l">
              <a:buFont typeface="Wingdings" panose="05000000000000000000" pitchFamily="2" charset="2"/>
              <a:buChar char="v"/>
            </a:pPr>
            <a:r>
              <a:rPr lang="el-GR" sz="1500" dirty="0"/>
              <a:t>Υπάρχουν επίσης, τα Τεχνικά Λύκεια.</a:t>
            </a:r>
          </a:p>
          <a:p>
            <a:pPr lvl="0" algn="l">
              <a:buFont typeface="Wingdings" panose="05000000000000000000" pitchFamily="2" charset="2"/>
              <a:buChar char="v"/>
            </a:pPr>
            <a:r>
              <a:rPr lang="el-GR" sz="1500" dirty="0"/>
              <a:t>Οι μαθητές που επιλέγουν να φοιτήσουν σε Τεχνικά Λύκεια, παρακολουθούν 3 ώρες την ημέρα μαθήματα στα Γενικά Λύκεια και στη συνέχεια παρακολουθούν στο Τεχνικό Λύκειο τα μαθήματα ειδικότητας που έχουν επιλέξει.</a:t>
            </a:r>
          </a:p>
          <a:p>
            <a:pPr lvl="0" algn="l">
              <a:buFont typeface="Wingdings" panose="05000000000000000000" pitchFamily="2" charset="2"/>
              <a:buChar char="v"/>
            </a:pPr>
            <a:r>
              <a:rPr lang="el-GR" sz="1500" dirty="0"/>
              <a:t>Τα μαθήματα διαρκούν από τις 9:30 εώς τις 15:00.</a:t>
            </a:r>
          </a:p>
          <a:p>
            <a:pPr lvl="0" algn="l">
              <a:buFont typeface="Wingdings" panose="05000000000000000000" pitchFamily="2" charset="2"/>
              <a:buChar char="v"/>
            </a:pPr>
            <a:r>
              <a:rPr lang="el-GR" sz="1500" dirty="0"/>
              <a:t>Το σχολικό έτος διαρκεί από το Σεπτέμβριο εώς τον Ιούνιο ή από τον Αύγουστο εώς το Μάιο, ανάλογα με την περιοχή.  </a:t>
            </a:r>
          </a:p>
        </p:txBody>
      </p:sp>
    </p:spTree>
    <p:extLst>
      <p:ext uri="{BB962C8B-B14F-4D97-AF65-F5344CB8AC3E}">
        <p14:creationId xmlns="" xmlns:p14="http://schemas.microsoft.com/office/powerpoint/2010/main" val="3583125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6175"/>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x-none" sz="4900"/>
              <a:t>ΤΡΙΤΟΒΑΘΜΙΑ ΕΚΠΑΙΔΕΥΣΗ</a:t>
            </a:r>
          </a:p>
        </p:txBody>
      </p:sp>
      <p:sp>
        <p:nvSpPr>
          <p:cNvPr id="3" name="Text Placeholder 2"/>
          <p:cNvSpPr txBox="1">
            <a:spLocks noGrp="1"/>
          </p:cNvSpPr>
          <p:nvPr>
            <p:ph type="body" idx="4294967295"/>
          </p:nvPr>
        </p:nvSpPr>
        <p:spPr>
          <a:xfrm>
            <a:off x="0" y="1604963"/>
            <a:ext cx="7902575" cy="3849687"/>
          </a:xfrm>
        </p:spPr>
        <p:txBody>
          <a:bodyPr>
            <a:normAutofit/>
          </a:bodyPr>
          <a:lstStyle>
            <a:defPPr marL="432000" lvl="0" indent="-324000">
              <a:spcBef>
                <a:spcPts val="0"/>
              </a:spcBef>
              <a:spcAft>
                <a:spcPts val="1417"/>
              </a:spcAft>
              <a:buSzPct val="45000"/>
              <a:buFont typeface="StarSymbol"/>
              <a:buNone/>
              <a:defRPr lang="x-none" sz="3200" b="0" i="0" u="none" strike="noStrike" kern="1200">
                <a:ln>
                  <a:noFill/>
                </a:ln>
                <a:latin typeface="Arial" pitchFamily="18"/>
                <a:ea typeface="Andale Sans UI" pitchFamily="2"/>
                <a:cs typeface="Tahoma" pitchFamily="2"/>
              </a:defRPr>
            </a:defPPr>
            <a:lvl1pPr marL="432000" lvl="0" indent="-324000">
              <a:spcBef>
                <a:spcPts val="0"/>
              </a:spcBef>
              <a:spcAft>
                <a:spcPts val="1417"/>
              </a:spcAft>
              <a:buSzPct val="45000"/>
              <a:buFont typeface="StarSymbol"/>
              <a:buChar char="●"/>
              <a:defRPr lang="x-none" sz="3200" b="0" i="0" u="none" strike="noStrike" kern="1200">
                <a:ln>
                  <a:noFill/>
                </a:ln>
                <a:latin typeface="Arial" pitchFamily="18"/>
                <a:ea typeface="Andale Sans UI" pitchFamily="2"/>
                <a:cs typeface="Tahoma" pitchFamily="2"/>
              </a:defRPr>
            </a:lvl1pPr>
            <a:lvl2pPr marL="864000" lvl="1" indent="-324000">
              <a:spcBef>
                <a:spcPts val="0"/>
              </a:spcBef>
              <a:spcAft>
                <a:spcPts val="1134"/>
              </a:spcAft>
              <a:buSzPct val="45000"/>
              <a:buFont typeface="StarSymbol"/>
              <a:buChar char="●"/>
              <a:defRPr lang="x-none" sz="2800" b="0" i="0" u="none" strike="noStrike" kern="1200">
                <a:ln>
                  <a:noFill/>
                </a:ln>
                <a:latin typeface="Arial" pitchFamily="18"/>
                <a:ea typeface="Andale Sans UI" pitchFamily="2"/>
                <a:cs typeface="Tahoma" pitchFamily="2"/>
              </a:defRPr>
            </a:lvl2pPr>
            <a:lvl3pPr marL="1295999" lvl="2" indent="-288000">
              <a:spcBef>
                <a:spcPts val="0"/>
              </a:spcBef>
              <a:spcAft>
                <a:spcPts val="850"/>
              </a:spcAft>
              <a:buSzPct val="75000"/>
              <a:buFont typeface="StarSymbol"/>
              <a:buChar char="–"/>
              <a:defRPr lang="x-none" sz="2400" b="0" i="0" u="none" strike="noStrike" kern="1200">
                <a:ln>
                  <a:noFill/>
                </a:ln>
                <a:latin typeface="Arial" pitchFamily="18"/>
                <a:ea typeface="Andale Sans UI" pitchFamily="2"/>
                <a:cs typeface="Tahoma" pitchFamily="2"/>
              </a:defRPr>
            </a:lvl3pPr>
            <a:lvl4pPr marL="1728000" lvl="3" indent="-216000">
              <a:spcBef>
                <a:spcPts val="0"/>
              </a:spcBef>
              <a:spcAft>
                <a:spcPts val="567"/>
              </a:spcAft>
              <a:buSzPct val="45000"/>
              <a:buFont typeface="StarSymbol"/>
              <a:buChar char="●"/>
              <a:defRPr lang="x-none" sz="2000" b="0" i="0" u="none" strike="noStrike" kern="1200">
                <a:ln>
                  <a:noFill/>
                </a:ln>
                <a:latin typeface="Arial" pitchFamily="18"/>
                <a:ea typeface="Andale Sans UI" pitchFamily="2"/>
                <a:cs typeface="Tahoma" pitchFamily="2"/>
              </a:defRPr>
            </a:lvl4pPr>
            <a:lvl5pPr marL="2160000" lvl="4" indent="-216000">
              <a:spcBef>
                <a:spcPts val="0"/>
              </a:spcBef>
              <a:spcAft>
                <a:spcPts val="283"/>
              </a:spcAft>
              <a:buSzPct val="75000"/>
              <a:buFont typeface="StarSymbol"/>
              <a:buChar char="–"/>
              <a:defRPr lang="x-none" sz="2000" b="0" i="0" u="none" strike="noStrike" kern="1200">
                <a:ln>
                  <a:noFill/>
                </a:ln>
                <a:latin typeface="Arial" pitchFamily="18"/>
                <a:ea typeface="Andale Sans UI" pitchFamily="2"/>
                <a:cs typeface="Tahoma" pitchFamily="2"/>
              </a:defRPr>
            </a:lvl5pPr>
            <a:lvl6pPr marL="2592000" lvl="5" indent="-216000">
              <a:spcBef>
                <a:spcPts val="0"/>
              </a:spcBef>
              <a:spcAft>
                <a:spcPts val="283"/>
              </a:spcAft>
              <a:buSzPct val="45000"/>
              <a:buFont typeface="StarSymbol"/>
              <a:buChar char="●"/>
              <a:defRPr lang="x-none" sz="2000" b="0" i="0" u="none" strike="noStrike" kern="1200">
                <a:ln>
                  <a:noFill/>
                </a:ln>
                <a:latin typeface="Arial" pitchFamily="18"/>
                <a:ea typeface="Andale Sans UI" pitchFamily="2"/>
                <a:cs typeface="Tahoma" pitchFamily="2"/>
              </a:defRPr>
            </a:lvl6pPr>
            <a:lvl7pPr marL="3024000" lvl="6" indent="-216000">
              <a:spcBef>
                <a:spcPts val="0"/>
              </a:spcBef>
              <a:spcAft>
                <a:spcPts val="283"/>
              </a:spcAft>
              <a:buSzPct val="45000"/>
              <a:buFont typeface="StarSymbol"/>
              <a:buChar char="●"/>
              <a:defRPr lang="x-none" sz="2000" b="0" i="0" u="none" strike="noStrike" kern="1200">
                <a:ln>
                  <a:noFill/>
                </a:ln>
                <a:latin typeface="Arial" pitchFamily="18"/>
                <a:ea typeface="Andale Sans UI" pitchFamily="2"/>
                <a:cs typeface="Tahoma" pitchFamily="2"/>
              </a:defRPr>
            </a:lvl7pPr>
            <a:lvl8pPr marL="3456000" lvl="7" indent="-216000">
              <a:spcBef>
                <a:spcPts val="0"/>
              </a:spcBef>
              <a:spcAft>
                <a:spcPts val="283"/>
              </a:spcAft>
              <a:buSzPct val="45000"/>
              <a:buFont typeface="StarSymbol"/>
              <a:buChar char="●"/>
              <a:defRPr lang="x-none" sz="2000" b="0" i="0" u="none" strike="noStrike" kern="1200">
                <a:ln>
                  <a:noFill/>
                </a:ln>
                <a:latin typeface="Arial" pitchFamily="18"/>
                <a:ea typeface="Andale Sans UI" pitchFamily="2"/>
                <a:cs typeface="Tahoma" pitchFamily="2"/>
              </a:defRPr>
            </a:lvl8pPr>
            <a:lvl9pPr marL="3887999" lvl="8" indent="-216000">
              <a:spcBef>
                <a:spcPts val="0"/>
              </a:spcBef>
              <a:spcAft>
                <a:spcPts val="283"/>
              </a:spcAft>
              <a:buSzPct val="45000"/>
              <a:buFont typeface="StarSymbol"/>
              <a:buChar char="●"/>
              <a:defRPr lang="x-none" sz="2000" b="0" i="0" u="none" strike="noStrike" kern="1200">
                <a:ln>
                  <a:noFill/>
                </a:ln>
                <a:latin typeface="Arial" pitchFamily="18"/>
                <a:ea typeface="Andale Sans UI" pitchFamily="2"/>
                <a:cs typeface="Tahoma" pitchFamily="2"/>
              </a:defRPr>
            </a:lvl9pPr>
          </a:lstStyle>
          <a:p>
            <a:pPr lvl="0">
              <a:buFont typeface="Wingdings" panose="05000000000000000000" pitchFamily="2" charset="2"/>
              <a:buChar char="v"/>
            </a:pPr>
            <a:r>
              <a:rPr lang="el-GR" sz="1500" dirty="0"/>
              <a:t>Η Τριτοβάθμια Εκπαίδευση αποτελείται από τα Πανεπιστήμια και τα Κολέγια.</a:t>
            </a:r>
          </a:p>
          <a:p>
            <a:pPr lvl="0">
              <a:buFont typeface="Wingdings" panose="05000000000000000000" pitchFamily="2" charset="2"/>
              <a:buChar char="v"/>
            </a:pPr>
            <a:r>
              <a:rPr lang="el-GR" sz="1500" dirty="0"/>
              <a:t>Η φοίτηση είναι 4 χρόνια.</a:t>
            </a:r>
          </a:p>
          <a:p>
            <a:pPr lvl="0">
              <a:buFont typeface="Wingdings" panose="05000000000000000000" pitchFamily="2" charset="2"/>
              <a:buChar char="v"/>
            </a:pPr>
            <a:r>
              <a:rPr lang="el-GR" sz="1500" dirty="0"/>
              <a:t>Τα πανεπιστήμια ή τα κολέγια μπορεί να είναι δημόσια ή ιδιωτικά.</a:t>
            </a:r>
          </a:p>
          <a:p>
            <a:pPr lvl="0">
              <a:buFont typeface="Wingdings" panose="05000000000000000000" pitchFamily="2" charset="2"/>
              <a:buChar char="v"/>
            </a:pPr>
            <a:r>
              <a:rPr lang="el-GR" sz="1500" dirty="0"/>
              <a:t>Για την εισαγωγή των μαθητών στα Πανεπιστήμια, αρχικά γίνεται αίτηση από τον μαθητή και λαμβάνονται υπόψη οι βαθμοί του Λυκείου και αποτελέσματα ειδικών εξετάσεων. Επίσης, λαμβάνονται υπόψη δεσμεύσεις των μαθητών για εξωσχολικές δραστηριότητες, προσωπικό δοκίμιο και συνέντευξη.</a:t>
            </a:r>
          </a:p>
          <a:p>
            <a:pPr lvl="0">
              <a:buFont typeface="Wingdings" panose="05000000000000000000" pitchFamily="2" charset="2"/>
              <a:buChar char="v"/>
            </a:pPr>
            <a:r>
              <a:rPr lang="el-GR" sz="1500" dirty="0"/>
              <a:t>Αφού γίνουν δεκτοί, οι φοιτητές συμμετέχουν σε προπτυχιακά μαθήματα, στα οποία εξετάζονται στο τέλος κάθε ακαδημαϊκού έτους.</a:t>
            </a:r>
          </a:p>
          <a:p>
            <a:pPr lvl="0">
              <a:buFont typeface="Wingdings" panose="05000000000000000000" pitchFamily="2" charset="2"/>
              <a:buChar char="v"/>
            </a:pPr>
            <a:r>
              <a:rPr lang="el-GR" sz="1500" dirty="0"/>
              <a:t>Για κάποια Πανεπιστήμια, όπως Αρχιτεκτονική, Νομική, Ιατρική, Φαρμακευτική και Οδοντιατρική είναι απαραίτητη τριετής τουλάχιστον προπτυχιακή φοίτηση.   </a:t>
            </a:r>
          </a:p>
        </p:txBody>
      </p:sp>
    </p:spTree>
    <p:extLst>
      <p:ext uri="{BB962C8B-B14F-4D97-AF65-F5344CB8AC3E}">
        <p14:creationId xmlns="" xmlns:p14="http://schemas.microsoft.com/office/powerpoint/2010/main" val="57728813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883650" cy="1146175"/>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x-none" sz="4900"/>
              <a:t>ΜΕΤΑΠΤΥΧΙΑΚΑ ΠΡΟΓΡΑΜΜΑΤΑ</a:t>
            </a:r>
          </a:p>
        </p:txBody>
      </p:sp>
      <p:sp>
        <p:nvSpPr>
          <p:cNvPr id="3" name="Subtitle 2"/>
          <p:cNvSpPr txBox="1">
            <a:spLocks noGrp="1"/>
          </p:cNvSpPr>
          <p:nvPr>
            <p:ph type="subTitle" idx="4294967295"/>
          </p:nvPr>
        </p:nvSpPr>
        <p:spPr>
          <a:xfrm>
            <a:off x="0" y="1604963"/>
            <a:ext cx="7772400" cy="3783012"/>
          </a:xfrm>
        </p:spPr>
        <p:txBody>
          <a:bodyPr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Font typeface="Wingdings" panose="05000000000000000000" pitchFamily="2" charset="2"/>
              <a:buChar char="v"/>
            </a:pPr>
            <a:r>
              <a:rPr lang="x-none" sz="1500">
                <a:latin typeface="Arial" panose="020B0604020202020204" pitchFamily="34" charset="0"/>
                <a:cs typeface="Arial" panose="020B0604020202020204" pitchFamily="34" charset="0"/>
              </a:rPr>
              <a:t>Όλα τα Πανεπιστήμια εκτός της Αρχιτεκτ</a:t>
            </a:r>
            <a:r>
              <a:rPr lang="el-GR" sz="1500" dirty="0">
                <a:latin typeface="Arial" panose="020B0604020202020204" pitchFamily="34" charset="0"/>
                <a:cs typeface="Arial" panose="020B0604020202020204" pitchFamily="34" charset="0"/>
              </a:rPr>
              <a:t>ο</a:t>
            </a:r>
            <a:r>
              <a:rPr lang="x-none" sz="1500">
                <a:latin typeface="Arial" panose="020B0604020202020204" pitchFamily="34" charset="0"/>
                <a:cs typeface="Arial" panose="020B0604020202020204" pitchFamily="34" charset="0"/>
              </a:rPr>
              <a:t>νικής, Ιατρικής, Νομικής, Φαρμακευτικής, Οδοντιατρικής δεν απαιτούν συγκεκριμένο προπτυχιακό πρόγραμμα για να κάνουν δεκτούς μεταπτυχιακούς φοιτητές.</a:t>
            </a:r>
            <a:endParaRPr lang="el-GR" sz="1500" dirty="0">
              <a:latin typeface="Arial" panose="020B0604020202020204" pitchFamily="34" charset="0"/>
              <a:cs typeface="Arial" panose="020B0604020202020204" pitchFamily="34" charset="0"/>
            </a:endParaRPr>
          </a:p>
          <a:p>
            <a:pPr marL="0" indent="0">
              <a:buNone/>
            </a:pPr>
            <a:endParaRPr lang="x-none" sz="1500">
              <a:latin typeface="Arial" panose="020B0604020202020204" pitchFamily="34" charset="0"/>
              <a:cs typeface="Arial" panose="020B0604020202020204" pitchFamily="34" charset="0"/>
            </a:endParaRPr>
          </a:p>
          <a:p>
            <a:pPr lvl="0" algn="l">
              <a:buFont typeface="Wingdings" panose="05000000000000000000" pitchFamily="2" charset="2"/>
              <a:buChar char="v"/>
            </a:pPr>
            <a:r>
              <a:rPr lang="x-none" sz="1500">
                <a:latin typeface="Arial" panose="020B0604020202020204" pitchFamily="34" charset="0"/>
                <a:cs typeface="Arial" panose="020B0604020202020204" pitchFamily="34" charset="0"/>
              </a:rPr>
              <a:t>Στα μεταπτυχιακά προγράμματα οι φοιτητές γίνονται δεκτοί με βάση την προπτυχιακή τους επίδοση, την επαγγελματική εμπειρία και τη βαθμολογία σε δοκιμαστικές εξετάσεις.</a:t>
            </a:r>
            <a:endParaRPr lang="el-GR" sz="1500" dirty="0">
              <a:latin typeface="Arial" panose="020B0604020202020204" pitchFamily="34" charset="0"/>
              <a:cs typeface="Arial" panose="020B0604020202020204" pitchFamily="34" charset="0"/>
            </a:endParaRPr>
          </a:p>
          <a:p>
            <a:pPr marL="0" indent="0">
              <a:buNone/>
            </a:pPr>
            <a:endParaRPr lang="x-none" sz="1500">
              <a:latin typeface="Arial" panose="020B0604020202020204" pitchFamily="34" charset="0"/>
              <a:cs typeface="Arial" panose="020B0604020202020204" pitchFamily="34" charset="0"/>
            </a:endParaRPr>
          </a:p>
          <a:p>
            <a:pPr lvl="0" algn="l">
              <a:buFont typeface="Wingdings" panose="05000000000000000000" pitchFamily="2" charset="2"/>
              <a:buChar char="v"/>
            </a:pPr>
            <a:r>
              <a:rPr lang="x-none" sz="1500">
                <a:latin typeface="Arial" panose="020B0604020202020204" pitchFamily="34" charset="0"/>
                <a:cs typeface="Arial" panose="020B0604020202020204" pitchFamily="34" charset="0"/>
              </a:rPr>
              <a:t>Οι περισσότεροι απόφοιτοι των πανεπιστημίων έχουν άμεση επαγγελματική αποκατάσταση.</a:t>
            </a:r>
          </a:p>
        </p:txBody>
      </p:sp>
    </p:spTree>
    <p:extLst>
      <p:ext uri="{BB962C8B-B14F-4D97-AF65-F5344CB8AC3E}">
        <p14:creationId xmlns="" xmlns:p14="http://schemas.microsoft.com/office/powerpoint/2010/main" val="104969629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1980728" y="-2917173"/>
            <a:ext cx="13249472" cy="12826894"/>
            <a:chOff x="-1143000" y="-1993761"/>
            <a:chExt cx="11294778" cy="10680561"/>
          </a:xfrm>
          <a:effectLst>
            <a:outerShdw blurRad="50800" dist="38100" dir="2700000" algn="tl" rotWithShape="0">
              <a:prstClr val="black">
                <a:alpha val="40000"/>
              </a:prstClr>
            </a:outerShdw>
          </a:effectLst>
        </p:grpSpPr>
        <p:grpSp>
          <p:nvGrpSpPr>
            <p:cNvPr id="3" name="Group 17"/>
            <p:cNvGrpSpPr/>
            <p:nvPr/>
          </p:nvGrpSpPr>
          <p:grpSpPr>
            <a:xfrm>
              <a:off x="-1143000" y="-1993761"/>
              <a:ext cx="11294778" cy="10680561"/>
              <a:chOff x="-1001181" y="-433928"/>
              <a:chExt cx="9412374" cy="8900524"/>
            </a:xfrm>
          </p:grpSpPr>
          <p:sp>
            <p:nvSpPr>
              <p:cNvPr id="8" name="Diagonal Stripe 7"/>
              <p:cNvSpPr/>
              <p:nvPr/>
            </p:nvSpPr>
            <p:spPr>
              <a:xfrm rot="8100000">
                <a:off x="-1001181"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9" name="Diagonal Stripe 8"/>
              <p:cNvSpPr/>
              <p:nvPr/>
            </p:nvSpPr>
            <p:spPr>
              <a:xfrm rot="2700000">
                <a:off x="1532395" y="4123196"/>
                <a:ext cx="4343400" cy="4343400"/>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6" name="Diagonal Stripe 15"/>
              <p:cNvSpPr/>
              <p:nvPr/>
            </p:nvSpPr>
            <p:spPr>
              <a:xfrm rot="13500000" flipH="1">
                <a:off x="5143140"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7" name="Diagonal Stripe 16"/>
              <p:cNvSpPr/>
              <p:nvPr/>
            </p:nvSpPr>
            <p:spPr>
              <a:xfrm rot="18951943" flipV="1">
                <a:off x="1469021" y="-433928"/>
                <a:ext cx="4446686" cy="4242514"/>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nvGrpSpPr>
            <p:cNvPr id="4" name="Group 2"/>
            <p:cNvGrpSpPr/>
            <p:nvPr/>
          </p:nvGrpSpPr>
          <p:grpSpPr>
            <a:xfrm>
              <a:off x="758827" y="747091"/>
              <a:ext cx="7487981" cy="5340191"/>
              <a:chOff x="758827" y="757101"/>
              <a:chExt cx="7487981" cy="5340191"/>
            </a:xfrm>
          </p:grpSpPr>
          <p:pic>
            <p:nvPicPr>
              <p:cNvPr id="19" name="Picture 3" descr="C:\Users\Tom\AppData\Local\Microsoft\Windows\Temporary Internet Files\Content.IE5\SELOQ6RU\MP910220994[1].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a:stretch/>
            </p:blipFill>
            <p:spPr bwMode="auto">
              <a:xfrm>
                <a:off x="1037304" y="757101"/>
                <a:ext cx="6934200" cy="5181601"/>
              </a:xfrm>
              <a:prstGeom prst="rect">
                <a:avLst/>
              </a:prstGeom>
              <a:noFill/>
              <a:effectLst>
                <a:innerShdw blurRad="114300">
                  <a:prstClr val="black"/>
                </a:innerShdw>
              </a:effectLst>
              <a:extLst>
                <a:ext uri="{909E8E84-426E-40DD-AFC4-6F175D3DCCD1}">
                  <a14:hiddenFill xmlns="" xmlns:a14="http://schemas.microsoft.com/office/drawing/2010/main">
                    <a:solidFill>
                      <a:srgbClr val="FFFFFF"/>
                    </a:solidFill>
                  </a14:hiddenFill>
                </a:ext>
              </a:extLst>
            </p:spPr>
          </p:pic>
          <p:sp>
            <p:nvSpPr>
              <p:cNvPr id="20" name="Rectangle 19"/>
              <p:cNvSpPr/>
              <p:nvPr/>
            </p:nvSpPr>
            <p:spPr>
              <a:xfrm>
                <a:off x="758827" y="5928851"/>
                <a:ext cx="7487981" cy="168441"/>
              </a:xfrm>
              <a:prstGeom prst="rect">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sp>
        <p:nvSpPr>
          <p:cNvPr id="11" name="1 - Τίτλος"/>
          <p:cNvSpPr>
            <a:spLocks noGrp="1"/>
          </p:cNvSpPr>
          <p:nvPr>
            <p:ph type="ctrTitle"/>
          </p:nvPr>
        </p:nvSpPr>
        <p:spPr>
          <a:xfrm>
            <a:off x="899592" y="1124744"/>
            <a:ext cx="7772400" cy="4608512"/>
          </a:xfrm>
        </p:spPr>
        <p:txBody>
          <a:bodyPr>
            <a:normAutofit fontScale="90000"/>
          </a:bodyPr>
          <a:lstStyle/>
          <a:p>
            <a:r>
              <a:rPr lang="el-GR" sz="2800" dirty="0" smtClean="0">
                <a:solidFill>
                  <a:schemeClr val="bg1"/>
                </a:solidFill>
                <a:latin typeface="Segoe Print" pitchFamily="2" charset="0"/>
              </a:rPr>
              <a:t>ΚΕΦΑΛΑΙΟ 1</a:t>
            </a:r>
            <a:br>
              <a:rPr lang="el-GR" sz="2800" dirty="0" smtClean="0">
                <a:solidFill>
                  <a:schemeClr val="bg1"/>
                </a:solidFill>
                <a:latin typeface="Segoe Print" pitchFamily="2" charset="0"/>
              </a:rPr>
            </a:br>
            <a:r>
              <a:rPr lang="el-GR" sz="2800" dirty="0" smtClean="0">
                <a:solidFill>
                  <a:schemeClr val="bg1"/>
                </a:solidFill>
                <a:latin typeface="Segoe Print" pitchFamily="2" charset="0"/>
              </a:rPr>
              <a:t/>
            </a:r>
            <a:br>
              <a:rPr lang="el-GR" sz="2800" dirty="0" smtClean="0">
                <a:solidFill>
                  <a:schemeClr val="bg1"/>
                </a:solidFill>
                <a:latin typeface="Segoe Print" pitchFamily="2" charset="0"/>
              </a:rPr>
            </a:br>
            <a:r>
              <a:rPr lang="el-GR" sz="2800" dirty="0" smtClean="0">
                <a:solidFill>
                  <a:schemeClr val="bg1"/>
                </a:solidFill>
                <a:latin typeface="Segoe Print" pitchFamily="2" charset="0"/>
              </a:rPr>
              <a:t/>
            </a:r>
            <a:br>
              <a:rPr lang="el-GR" sz="2800" dirty="0" smtClean="0">
                <a:solidFill>
                  <a:schemeClr val="bg1"/>
                </a:solidFill>
                <a:latin typeface="Segoe Print" pitchFamily="2" charset="0"/>
              </a:rPr>
            </a:br>
            <a:r>
              <a:rPr lang="el-GR" sz="2800" dirty="0" smtClean="0">
                <a:solidFill>
                  <a:schemeClr val="bg1"/>
                </a:solidFill>
                <a:latin typeface="Segoe Print" pitchFamily="2" charset="0"/>
              </a:rPr>
              <a:t>ΤΟ ΕΚΠΑΙΔΕΥΤΙΚΟ</a:t>
            </a:r>
            <a:br>
              <a:rPr lang="el-GR" sz="2800" dirty="0" smtClean="0">
                <a:solidFill>
                  <a:schemeClr val="bg1"/>
                </a:solidFill>
                <a:latin typeface="Segoe Print" pitchFamily="2" charset="0"/>
              </a:rPr>
            </a:br>
            <a:r>
              <a:rPr lang="el-GR" sz="2800" dirty="0" smtClean="0">
                <a:solidFill>
                  <a:schemeClr val="bg1"/>
                </a:solidFill>
                <a:latin typeface="Segoe Print" pitchFamily="2" charset="0"/>
              </a:rPr>
              <a:t>ΣΥΣΤΗΜΑ</a:t>
            </a:r>
            <a:br>
              <a:rPr lang="el-GR" sz="2800" dirty="0" smtClean="0">
                <a:solidFill>
                  <a:schemeClr val="bg1"/>
                </a:solidFill>
                <a:latin typeface="Segoe Print" pitchFamily="2" charset="0"/>
              </a:rPr>
            </a:br>
            <a:r>
              <a:rPr lang="el-GR" sz="2800" dirty="0" smtClean="0">
                <a:solidFill>
                  <a:schemeClr val="bg1"/>
                </a:solidFill>
                <a:latin typeface="Segoe Print" pitchFamily="2" charset="0"/>
              </a:rPr>
              <a:t>ΣΤΗΝ ΕΛΛΑΔΑ</a:t>
            </a:r>
            <a:br>
              <a:rPr lang="el-GR" sz="2800" dirty="0" smtClean="0">
                <a:solidFill>
                  <a:schemeClr val="bg1"/>
                </a:solidFill>
                <a:latin typeface="Segoe Print" pitchFamily="2" charset="0"/>
              </a:rPr>
            </a:br>
            <a:r>
              <a:rPr lang="el-GR" sz="2800" dirty="0" smtClean="0">
                <a:solidFill>
                  <a:schemeClr val="bg1"/>
                </a:solidFill>
                <a:latin typeface="Segoe Print" pitchFamily="2" charset="0"/>
              </a:rPr>
              <a:t/>
            </a:r>
            <a:br>
              <a:rPr lang="el-GR" sz="2800" dirty="0" smtClean="0">
                <a:solidFill>
                  <a:schemeClr val="bg1"/>
                </a:solidFill>
                <a:latin typeface="Segoe Print" pitchFamily="2" charset="0"/>
              </a:rPr>
            </a:br>
            <a:r>
              <a:rPr lang="el-GR" sz="2800" dirty="0" smtClean="0">
                <a:solidFill>
                  <a:schemeClr val="bg1"/>
                </a:solidFill>
                <a:latin typeface="Segoe Print" pitchFamily="2" charset="0"/>
              </a:rPr>
              <a:t>Εργάστηκαν οι:</a:t>
            </a:r>
            <a:br>
              <a:rPr lang="el-GR" sz="2800" dirty="0" smtClean="0">
                <a:solidFill>
                  <a:schemeClr val="bg1"/>
                </a:solidFill>
                <a:latin typeface="Segoe Print" pitchFamily="2" charset="0"/>
              </a:rPr>
            </a:br>
            <a:r>
              <a:rPr lang="el-GR" sz="2800" dirty="0" smtClean="0">
                <a:solidFill>
                  <a:schemeClr val="bg1"/>
                </a:solidFill>
                <a:latin typeface="Segoe Print" pitchFamily="2" charset="0"/>
              </a:rPr>
              <a:t>Χριστίνα </a:t>
            </a:r>
            <a:r>
              <a:rPr lang="el-GR" sz="2800" dirty="0" err="1" smtClean="0">
                <a:solidFill>
                  <a:schemeClr val="bg1"/>
                </a:solidFill>
                <a:latin typeface="Segoe Print" pitchFamily="2" charset="0"/>
              </a:rPr>
              <a:t>Μαγκσίνο</a:t>
            </a:r>
            <a:r>
              <a:rPr lang="el-GR" sz="2800" dirty="0" smtClean="0">
                <a:solidFill>
                  <a:schemeClr val="bg1"/>
                </a:solidFill>
                <a:latin typeface="Segoe Print" pitchFamily="2" charset="0"/>
              </a:rPr>
              <a:t/>
            </a:r>
            <a:br>
              <a:rPr lang="el-GR" sz="2800" dirty="0" smtClean="0">
                <a:solidFill>
                  <a:schemeClr val="bg1"/>
                </a:solidFill>
                <a:latin typeface="Segoe Print" pitchFamily="2" charset="0"/>
              </a:rPr>
            </a:br>
            <a:r>
              <a:rPr lang="el-GR" sz="2800" dirty="0" smtClean="0">
                <a:solidFill>
                  <a:schemeClr val="bg1"/>
                </a:solidFill>
                <a:latin typeface="Segoe Print" pitchFamily="2" charset="0"/>
              </a:rPr>
              <a:t>Δημήτρης Μαρκάζος</a:t>
            </a:r>
            <a:br>
              <a:rPr lang="el-GR" sz="2800" dirty="0" smtClean="0">
                <a:solidFill>
                  <a:schemeClr val="bg1"/>
                </a:solidFill>
                <a:latin typeface="Segoe Print" pitchFamily="2" charset="0"/>
              </a:rPr>
            </a:br>
            <a:r>
              <a:rPr lang="el-GR" sz="2800" dirty="0" err="1" smtClean="0">
                <a:solidFill>
                  <a:schemeClr val="bg1"/>
                </a:solidFill>
                <a:latin typeface="Segoe Print" pitchFamily="2" charset="0"/>
              </a:rPr>
              <a:t>Έλια</a:t>
            </a:r>
            <a:r>
              <a:rPr lang="el-GR" sz="2800" dirty="0" smtClean="0">
                <a:solidFill>
                  <a:schemeClr val="bg1"/>
                </a:solidFill>
                <a:latin typeface="Segoe Print" pitchFamily="2" charset="0"/>
              </a:rPr>
              <a:t> </a:t>
            </a:r>
            <a:r>
              <a:rPr lang="el-GR" sz="2800" dirty="0" err="1" smtClean="0">
                <a:solidFill>
                  <a:schemeClr val="bg1"/>
                </a:solidFill>
                <a:latin typeface="Segoe Print" pitchFamily="2" charset="0"/>
              </a:rPr>
              <a:t>Μυριανθοπούλου</a:t>
            </a:r>
            <a:r>
              <a:rPr lang="el-GR" sz="2800" dirty="0" smtClean="0">
                <a:solidFill>
                  <a:schemeClr val="bg1"/>
                </a:solidFill>
                <a:latin typeface="Segoe Print" pitchFamily="2" charset="0"/>
              </a:rPr>
              <a:t/>
            </a:r>
            <a:br>
              <a:rPr lang="el-GR" sz="2800" dirty="0" smtClean="0">
                <a:solidFill>
                  <a:schemeClr val="bg1"/>
                </a:solidFill>
                <a:latin typeface="Segoe Print" pitchFamily="2" charset="0"/>
              </a:rPr>
            </a:br>
            <a:r>
              <a:rPr lang="el-GR" sz="2800" dirty="0" smtClean="0">
                <a:solidFill>
                  <a:schemeClr val="bg1"/>
                </a:solidFill>
                <a:latin typeface="Segoe Print" pitchFamily="2" charset="0"/>
              </a:rPr>
              <a:t>Αμαλία Νικολακοπούλου</a:t>
            </a:r>
            <a:br>
              <a:rPr lang="el-GR" sz="2800" dirty="0" smtClean="0">
                <a:solidFill>
                  <a:schemeClr val="bg1"/>
                </a:solidFill>
                <a:latin typeface="Segoe Print" pitchFamily="2" charset="0"/>
              </a:rPr>
            </a:br>
            <a:r>
              <a:rPr lang="el-GR" sz="2800" dirty="0" smtClean="0">
                <a:solidFill>
                  <a:schemeClr val="bg1"/>
                </a:solidFill>
                <a:latin typeface="Segoe Print" pitchFamily="2" charset="0"/>
              </a:rPr>
              <a:t>Μαρία </a:t>
            </a:r>
            <a:r>
              <a:rPr lang="el-GR" sz="2800" dirty="0" err="1" smtClean="0">
                <a:solidFill>
                  <a:schemeClr val="bg1"/>
                </a:solidFill>
                <a:latin typeface="Segoe Print" pitchFamily="2" charset="0"/>
              </a:rPr>
              <a:t>Ξυπνητήρη</a:t>
            </a:r>
            <a:r>
              <a:rPr lang="el-GR" sz="2800" dirty="0" smtClean="0">
                <a:solidFill>
                  <a:schemeClr val="bg1"/>
                </a:solidFill>
                <a:latin typeface="Segoe Print" pitchFamily="2" charset="0"/>
              </a:rPr>
              <a:t/>
            </a:r>
            <a:br>
              <a:rPr lang="el-GR" sz="2800" dirty="0" smtClean="0">
                <a:solidFill>
                  <a:schemeClr val="bg1"/>
                </a:solidFill>
                <a:latin typeface="Segoe Print" pitchFamily="2" charset="0"/>
              </a:rPr>
            </a:br>
            <a:r>
              <a:rPr lang="el-GR" sz="2800" dirty="0" smtClean="0">
                <a:solidFill>
                  <a:schemeClr val="bg1"/>
                </a:solidFill>
                <a:latin typeface="Segoe Print" pitchFamily="2" charset="0"/>
              </a:rPr>
              <a:t/>
            </a:r>
            <a:br>
              <a:rPr lang="el-GR" sz="2800" dirty="0" smtClean="0">
                <a:solidFill>
                  <a:schemeClr val="bg1"/>
                </a:solidFill>
                <a:latin typeface="Segoe Print" pitchFamily="2" charset="0"/>
              </a:rPr>
            </a:br>
            <a:r>
              <a:rPr lang="el-GR" sz="2800" dirty="0" smtClean="0">
                <a:solidFill>
                  <a:schemeClr val="bg1"/>
                </a:solidFill>
                <a:latin typeface="Segoe Print" pitchFamily="2" charset="0"/>
              </a:rPr>
              <a:t>Που αποτελούν την ομάδα </a:t>
            </a:r>
            <a:br>
              <a:rPr lang="el-GR" sz="2800" dirty="0" smtClean="0">
                <a:solidFill>
                  <a:schemeClr val="bg1"/>
                </a:solidFill>
                <a:latin typeface="Segoe Print" pitchFamily="2" charset="0"/>
              </a:rPr>
            </a:br>
            <a:r>
              <a:rPr lang="el-GR" sz="2800" dirty="0" smtClean="0">
                <a:solidFill>
                  <a:schemeClr val="bg1"/>
                </a:solidFill>
                <a:latin typeface="Segoe Print" pitchFamily="2" charset="0"/>
              </a:rPr>
              <a:t>«ΚΟΡΙΤΣΙΑ, Ο ΜΑΡΚΑΖΟΣ»</a:t>
            </a:r>
            <a:endParaRPr lang="el-GR" sz="2800" dirty="0">
              <a:solidFill>
                <a:schemeClr val="bg1"/>
              </a:solidFill>
              <a:latin typeface="Segoe Print" pitchFamily="2" charset="0"/>
            </a:endParaRPr>
          </a:p>
        </p:txBody>
      </p:sp>
    </p:spTree>
    <p:extLst>
      <p:ext uri="{BB962C8B-B14F-4D97-AF65-F5344CB8AC3E}">
        <p14:creationId xmlns="" xmlns:p14="http://schemas.microsoft.com/office/powerpoint/2010/main" val="2956687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10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404665"/>
            <a:ext cx="7774632" cy="1152127"/>
          </a:xfrm>
        </p:spPr>
        <p:txBody>
          <a:bodyPr/>
          <a:lstStyle/>
          <a:p>
            <a:r>
              <a:rPr lang="el-GR" dirty="0" smtClean="0"/>
              <a:t>ΚΕΦΑΛΑΙΟ 3</a:t>
            </a:r>
            <a:r>
              <a:rPr lang="el-GR" baseline="30000" dirty="0" smtClean="0"/>
              <a:t>Ο</a:t>
            </a:r>
            <a:r>
              <a:rPr lang="el-GR" dirty="0" smtClean="0"/>
              <a:t> </a:t>
            </a:r>
            <a:endParaRPr lang="el-GR" dirty="0"/>
          </a:p>
        </p:txBody>
      </p:sp>
      <p:sp>
        <p:nvSpPr>
          <p:cNvPr id="3" name="Υπότιτλος 2"/>
          <p:cNvSpPr>
            <a:spLocks noGrp="1"/>
          </p:cNvSpPr>
          <p:nvPr>
            <p:ph type="subTitle" idx="1"/>
          </p:nvPr>
        </p:nvSpPr>
        <p:spPr>
          <a:xfrm>
            <a:off x="683568" y="1412776"/>
            <a:ext cx="7632848" cy="4608512"/>
          </a:xfrm>
        </p:spPr>
        <p:txBody>
          <a:bodyPr>
            <a:normAutofit/>
          </a:bodyPr>
          <a:lstStyle/>
          <a:p>
            <a:r>
              <a:rPr lang="el-GR" sz="3600" dirty="0" smtClean="0">
                <a:solidFill>
                  <a:schemeClr val="tx1">
                    <a:lumMod val="95000"/>
                    <a:lumOff val="5000"/>
                  </a:schemeClr>
                </a:solidFill>
              </a:rPr>
              <a:t>ΤΟ ΙΑΠΩΝΙΚΟ ΕΚΠΑΙΔΕΥΤΙΚΟ ΣΥΣΤΗΜΑ</a:t>
            </a:r>
          </a:p>
          <a:p>
            <a:r>
              <a:rPr lang="el-GR" dirty="0" smtClean="0">
                <a:solidFill>
                  <a:schemeClr val="tx1">
                    <a:lumMod val="95000"/>
                    <a:lumOff val="5000"/>
                  </a:schemeClr>
                </a:solidFill>
              </a:rPr>
              <a:t>ΕΡΓΑΣΤΗΚΑΝ ΟΙ :</a:t>
            </a:r>
            <a:endParaRPr lang="el-GR" dirty="0">
              <a:solidFill>
                <a:schemeClr val="tx1">
                  <a:lumMod val="95000"/>
                  <a:lumOff val="5000"/>
                </a:schemeClr>
              </a:solidFill>
            </a:endParaRPr>
          </a:p>
          <a:p>
            <a:pPr marL="457200" indent="-457200" algn="l">
              <a:buFont typeface="Arial" panose="020B0604020202020204" pitchFamily="34" charset="0"/>
              <a:buChar char="•"/>
            </a:pPr>
            <a:r>
              <a:rPr lang="el-GR" dirty="0" smtClean="0">
                <a:solidFill>
                  <a:schemeClr val="tx1">
                    <a:lumMod val="95000"/>
                    <a:lumOff val="5000"/>
                  </a:schemeClr>
                </a:solidFill>
              </a:rPr>
              <a:t>ΓΙΩΡΓΟΣ ΠΑΠΟΥΤΣΙΔΑΚΗΣ</a:t>
            </a:r>
          </a:p>
          <a:p>
            <a:pPr marL="457200" indent="-457200" algn="l">
              <a:buFont typeface="Arial" panose="020B0604020202020204" pitchFamily="34" charset="0"/>
              <a:buChar char="•"/>
            </a:pPr>
            <a:r>
              <a:rPr lang="el-GR" dirty="0" smtClean="0">
                <a:solidFill>
                  <a:schemeClr val="tx1">
                    <a:lumMod val="95000"/>
                    <a:lumOff val="5000"/>
                  </a:schemeClr>
                </a:solidFill>
              </a:rPr>
              <a:t>ΣΤΑΜΑΤΗΣ ΜΠΙΚΑΣ</a:t>
            </a:r>
          </a:p>
          <a:p>
            <a:pPr marL="457200" indent="-457200" algn="l">
              <a:buFont typeface="Arial" panose="020B0604020202020204" pitchFamily="34" charset="0"/>
              <a:buChar char="•"/>
            </a:pPr>
            <a:r>
              <a:rPr lang="el-GR" dirty="0" smtClean="0">
                <a:solidFill>
                  <a:schemeClr val="tx1">
                    <a:lumMod val="95000"/>
                    <a:lumOff val="5000"/>
                  </a:schemeClr>
                </a:solidFill>
              </a:rPr>
              <a:t>ΑΔΑΜΑΝΤΙΟΣ ΜΑΝΤΗΣ</a:t>
            </a:r>
          </a:p>
          <a:p>
            <a:pPr marL="457200" indent="-457200" algn="l">
              <a:buFont typeface="Arial" panose="020B0604020202020204" pitchFamily="34" charset="0"/>
              <a:buChar char="•"/>
            </a:pPr>
            <a:r>
              <a:rPr lang="el-GR" dirty="0" smtClean="0">
                <a:solidFill>
                  <a:schemeClr val="tx1">
                    <a:lumMod val="95000"/>
                    <a:lumOff val="5000"/>
                  </a:schemeClr>
                </a:solidFill>
              </a:rPr>
              <a:t>ΞΕΝΙΑ ΠΑΝΟΥΣΑΚΗ</a:t>
            </a:r>
          </a:p>
          <a:p>
            <a:pPr marL="457200" indent="-457200" algn="l">
              <a:buFont typeface="Arial" panose="020B0604020202020204" pitchFamily="34" charset="0"/>
              <a:buChar char="•"/>
            </a:pPr>
            <a:r>
              <a:rPr lang="el-GR" dirty="0" smtClean="0">
                <a:solidFill>
                  <a:schemeClr val="tx1">
                    <a:lumMod val="95000"/>
                    <a:lumOff val="5000"/>
                  </a:schemeClr>
                </a:solidFill>
              </a:rPr>
              <a:t>ΚΑΤΕΡΙΝΑ ΞΗΡΟΥ</a:t>
            </a:r>
          </a:p>
          <a:p>
            <a:pPr algn="l"/>
            <a:r>
              <a:rPr lang="el-GR" sz="2600" dirty="0" smtClean="0">
                <a:solidFill>
                  <a:schemeClr val="tx1">
                    <a:lumMod val="95000"/>
                    <a:lumOff val="5000"/>
                  </a:schemeClr>
                </a:solidFill>
              </a:rPr>
              <a:t>ΠΟΥ ΑΠΟΤΕΛΟΥΝ ΤΗΝ ΟΜΑΔΑ :&lt;&lt;ΤΡΕΙΣ ΛΑΛΟΥΝ ΚΑΙ ΔΥΟ ΧΟΡΕΥΟΥΝ&gt;&gt;</a:t>
            </a:r>
          </a:p>
        </p:txBody>
      </p:sp>
    </p:spTree>
    <p:extLst>
      <p:ext uri="{BB962C8B-B14F-4D97-AF65-F5344CB8AC3E}">
        <p14:creationId xmlns="" xmlns:p14="http://schemas.microsoft.com/office/powerpoint/2010/main" val="13174891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ΓΕΝΙΚΑ ΓΙΑ ΤΟ ΕΚΠΑΙΔΕΥΤΙΚΟ ΣΥΣΤΗΜΑ</a:t>
            </a:r>
            <a:endParaRPr lang="el-GR" sz="3600" dirty="0"/>
          </a:p>
        </p:txBody>
      </p:sp>
      <p:sp>
        <p:nvSpPr>
          <p:cNvPr id="3" name="Θέση περιεχομένου 2"/>
          <p:cNvSpPr>
            <a:spLocks noGrp="1"/>
          </p:cNvSpPr>
          <p:nvPr>
            <p:ph idx="1"/>
          </p:nvPr>
        </p:nvSpPr>
        <p:spPr/>
        <p:txBody>
          <a:bodyPr>
            <a:normAutofit/>
          </a:bodyPr>
          <a:lstStyle/>
          <a:p>
            <a:r>
              <a:rPr lang="el-GR" dirty="0" smtClean="0"/>
              <a:t>Η Ιαπωνία έχει τους πιο μορφωμένους κατοίκους του κόσμου</a:t>
            </a:r>
          </a:p>
          <a:p>
            <a:r>
              <a:rPr lang="el-GR" dirty="0" smtClean="0"/>
              <a:t>Έχει 0% αναλφαβητισμό</a:t>
            </a:r>
          </a:p>
          <a:p>
            <a:r>
              <a:rPr lang="el-GR" dirty="0" smtClean="0"/>
              <a:t>Το Υπουργείο Παιδείας διατηρεί πολύ υψηλό το επίπεδο της εκπαίδευσης</a:t>
            </a:r>
          </a:p>
          <a:p>
            <a:r>
              <a:rPr lang="el-GR" dirty="0" smtClean="0"/>
              <a:t>Η πρωτοβάθμια εκπαίδευση είναι 6 χρόνια </a:t>
            </a:r>
          </a:p>
          <a:p>
            <a:r>
              <a:rPr lang="el-GR" dirty="0" smtClean="0"/>
              <a:t>Η δευτεροβάθμια 3+3(γυμνάσιο+λύκειο)</a:t>
            </a:r>
          </a:p>
          <a:p>
            <a:r>
              <a:rPr lang="el-GR" dirty="0" smtClean="0"/>
              <a:t>Η ανώτατη εκπαίδευση είναι 4 χρόνια</a:t>
            </a:r>
          </a:p>
          <a:p>
            <a:r>
              <a:rPr lang="el-GR" dirty="0" smtClean="0"/>
              <a:t>Το σχολικό έτος αρχίζει τον </a:t>
            </a:r>
            <a:r>
              <a:rPr lang="el-GR" dirty="0"/>
              <a:t>Α</a:t>
            </a:r>
            <a:r>
              <a:rPr lang="el-GR" dirty="0" smtClean="0"/>
              <a:t>πρίλιο και τελειώνει τον </a:t>
            </a:r>
            <a:r>
              <a:rPr lang="el-GR" dirty="0"/>
              <a:t>Μ</a:t>
            </a:r>
            <a:r>
              <a:rPr lang="el-GR" dirty="0" smtClean="0"/>
              <a:t>άρτιο του επόμενου έτους</a:t>
            </a:r>
          </a:p>
          <a:p>
            <a:r>
              <a:rPr lang="el-GR" dirty="0" smtClean="0"/>
              <a:t>Ο μαθητής μένει κατά μέσο όρο 6 ώρες στο σχολείο</a:t>
            </a:r>
            <a:endParaRPr lang="el-GR" dirty="0"/>
          </a:p>
        </p:txBody>
      </p:sp>
    </p:spTree>
    <p:extLst>
      <p:ext uri="{BB962C8B-B14F-4D97-AF65-F5344CB8AC3E}">
        <p14:creationId xmlns="" xmlns:p14="http://schemas.microsoft.com/office/powerpoint/2010/main" val="41941966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8538"/>
            <a:ext cx="8229600" cy="1143000"/>
          </a:xfrm>
        </p:spPr>
        <p:txBody>
          <a:bodyPr>
            <a:normAutofit/>
          </a:bodyPr>
          <a:lstStyle/>
          <a:p>
            <a:r>
              <a:rPr lang="el-GR" sz="3600" dirty="0" smtClean="0"/>
              <a:t>ΠΡΩΤΟΒΑΘΜΙΑ ΕΚΠΑΙΔΕΥΣΗ</a:t>
            </a:r>
            <a:endParaRPr lang="el-GR" sz="3600" dirty="0"/>
          </a:p>
        </p:txBody>
      </p:sp>
      <p:sp>
        <p:nvSpPr>
          <p:cNvPr id="3" name="Θέση περιεχομένου 2"/>
          <p:cNvSpPr>
            <a:spLocks noGrp="1"/>
          </p:cNvSpPr>
          <p:nvPr>
            <p:ph idx="1"/>
          </p:nvPr>
        </p:nvSpPr>
        <p:spPr>
          <a:xfrm>
            <a:off x="395536" y="1052736"/>
            <a:ext cx="8291264" cy="5073427"/>
          </a:xfrm>
        </p:spPr>
        <p:txBody>
          <a:bodyPr>
            <a:noAutofit/>
          </a:bodyPr>
          <a:lstStyle/>
          <a:p>
            <a:r>
              <a:rPr lang="el-GR" sz="2400" dirty="0" smtClean="0"/>
              <a:t>Τα παιδία πηγαίνουν στο σχολείο 6 ετών </a:t>
            </a:r>
          </a:p>
          <a:p>
            <a:r>
              <a:rPr lang="el-GR" sz="2400" dirty="0" smtClean="0"/>
              <a:t>Το99% των σχολείων είναι δημόσια </a:t>
            </a:r>
          </a:p>
          <a:p>
            <a:r>
              <a:rPr lang="el-GR" sz="2400" dirty="0" smtClean="0"/>
              <a:t>Η δημόσια εκπαίδευση είναι δωρεάν</a:t>
            </a:r>
          </a:p>
          <a:p>
            <a:r>
              <a:rPr lang="el-GR" sz="2400" dirty="0" smtClean="0"/>
              <a:t>Οι γονείς επιβαρύνονται με δαπάνες σίτισης</a:t>
            </a:r>
          </a:p>
          <a:p>
            <a:r>
              <a:rPr lang="el-GR" sz="2400" dirty="0" smtClean="0"/>
              <a:t>Οι μαθητές οργανώνονται σε ομάδες και έχουν και την ευθύνη της καθαριότητας και της τάξης και του σχολείου</a:t>
            </a:r>
          </a:p>
          <a:p>
            <a:r>
              <a:rPr lang="el-GR" sz="2400" dirty="0" smtClean="0"/>
              <a:t>Το πρόγραμμα σπουδών περιλαμβάνει ιαπωνική γλώσσα ,κοινωνικές επιστήμες ,μαθηματικά ,καλλιτεχνικά ,μουσική και γυμναστικ</a:t>
            </a:r>
            <a:r>
              <a:rPr lang="el-GR" sz="2400" dirty="0"/>
              <a:t>ή</a:t>
            </a:r>
            <a:endParaRPr lang="el-GR" sz="2400" dirty="0" smtClean="0"/>
          </a:p>
          <a:p>
            <a:r>
              <a:rPr lang="el-GR" sz="2400" dirty="0" smtClean="0"/>
              <a:t>Υπάρχουν άφθονα εκπαιδευτικά υλικά ,εργαστήρια και εξοπλισμός και όλα τα παιδιά έχουν τον δικό τους υπολογιστή</a:t>
            </a:r>
          </a:p>
          <a:p>
            <a:r>
              <a:rPr lang="el-GR" sz="2400" dirty="0" smtClean="0"/>
              <a:t>Τα παιδιά τρώνε το μεσημεριανό τους γεύμα στο σχολείο ,ενώ παράλληλα τους γίνεται και εκπαίδευση για τη σωστή διατροφή</a:t>
            </a:r>
            <a:endParaRPr lang="el-GR" sz="2400" dirty="0"/>
          </a:p>
        </p:txBody>
      </p:sp>
    </p:spTree>
    <p:extLst>
      <p:ext uri="{BB962C8B-B14F-4D97-AF65-F5344CB8AC3E}">
        <p14:creationId xmlns="" xmlns:p14="http://schemas.microsoft.com/office/powerpoint/2010/main" val="1109154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smtClean="0"/>
              <a:t>ΔΕΥ</a:t>
            </a:r>
            <a:r>
              <a:rPr lang="el-GR" sz="3200" dirty="0" smtClean="0"/>
              <a:t>ΤΕΡΟΒΑΘΜΙΑ ΕΚΠΑΙΔΕΥΣΗ</a:t>
            </a:r>
            <a:br>
              <a:rPr lang="el-GR" sz="3200" dirty="0" smtClean="0"/>
            </a:br>
            <a:r>
              <a:rPr lang="el-GR" sz="3200" dirty="0" smtClean="0"/>
              <a:t>ΛΥΚΕΙΟ</a:t>
            </a:r>
            <a:endParaRPr lang="el-GR" sz="3200" dirty="0"/>
          </a:p>
        </p:txBody>
      </p:sp>
      <p:sp>
        <p:nvSpPr>
          <p:cNvPr id="3" name="Θέση περιεχομένου 2"/>
          <p:cNvSpPr>
            <a:spLocks noGrp="1"/>
          </p:cNvSpPr>
          <p:nvPr>
            <p:ph idx="1"/>
          </p:nvPr>
        </p:nvSpPr>
        <p:spPr>
          <a:xfrm>
            <a:off x="251520" y="1268760"/>
            <a:ext cx="8435280" cy="4857403"/>
          </a:xfrm>
        </p:spPr>
        <p:txBody>
          <a:bodyPr>
            <a:noAutofit/>
          </a:bodyPr>
          <a:lstStyle/>
          <a:p>
            <a:r>
              <a:rPr lang="el-GR" sz="2400" dirty="0" smtClean="0"/>
              <a:t>Η φοίτηση στο λύκειο δεν είναι υποχρεωτική</a:t>
            </a:r>
          </a:p>
          <a:p>
            <a:r>
              <a:rPr lang="el-GR" sz="2400" dirty="0" smtClean="0"/>
              <a:t>Για να εγγραφούν στο λύκειο ,οι μαθητές συμμετέχουν σε εξετάσεις 5 μαθημάτων (ιαπωνικά, αγγλικά, κοινωνικές επιστήμες, φυσική και μαθηματικά)</a:t>
            </a:r>
          </a:p>
          <a:p>
            <a:r>
              <a:rPr lang="el-GR" sz="2400" dirty="0" smtClean="0"/>
              <a:t>Το σχολείο ξεκινά στις 8 και 30 ενώ στα περισσότερα σχολεία οι μαθητές φορούν στολές σε κάθε τάξη φοιτούν 40-45 μαθητές </a:t>
            </a:r>
          </a:p>
          <a:p>
            <a:r>
              <a:rPr lang="el-GR" sz="2400" dirty="0" smtClean="0"/>
              <a:t>Κάθε μαθητής φέρει μαζί του φαγητό καθώς δεν υπάρχουν κυλικεία στα σχολεία</a:t>
            </a:r>
          </a:p>
          <a:p>
            <a:r>
              <a:rPr lang="el-GR" sz="2400" dirty="0" smtClean="0"/>
              <a:t>Στο τέλος την ημέρας μαθητές ,καθηγητές και λοιπό προσωπικό καθαρίζουν το σχολείο</a:t>
            </a:r>
          </a:p>
          <a:p>
            <a:r>
              <a:rPr lang="el-GR" sz="2400" dirty="0" smtClean="0"/>
              <a:t>Εξωσχολικά τα παιδιά ασχολούνται με τον αθλητισμό ή κάνουν μαθήματα αγγλικών ,καλλιγραφίας, φυσικής και μαθηματικών</a:t>
            </a:r>
            <a:endParaRPr lang="el-GR" sz="2400" dirty="0"/>
          </a:p>
        </p:txBody>
      </p:sp>
    </p:spTree>
    <p:extLst>
      <p:ext uri="{BB962C8B-B14F-4D97-AF65-F5344CB8AC3E}">
        <p14:creationId xmlns="" xmlns:p14="http://schemas.microsoft.com/office/powerpoint/2010/main" val="6106131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smtClean="0"/>
              <a:t>ΔΙΑΦΟΡΕΣ ΑΠΟ  ΤΟ ΕΚΠΑΙΔΕΥΤΙΚΟ ΣΥΣΤΗΜΑ ΤΗΣ ΧΩΡΑΣ ΜΑΣ</a:t>
            </a:r>
            <a:endParaRPr lang="el-GR" sz="3600" dirty="0"/>
          </a:p>
        </p:txBody>
      </p:sp>
      <p:sp>
        <p:nvSpPr>
          <p:cNvPr id="3" name="Θέση περιεχομένου 2"/>
          <p:cNvSpPr>
            <a:spLocks noGrp="1"/>
          </p:cNvSpPr>
          <p:nvPr>
            <p:ph idx="1"/>
          </p:nvPr>
        </p:nvSpPr>
        <p:spPr>
          <a:xfrm>
            <a:off x="467544" y="1412776"/>
            <a:ext cx="8219256" cy="4713387"/>
          </a:xfrm>
        </p:spPr>
        <p:txBody>
          <a:bodyPr>
            <a:normAutofit fontScale="25000" lnSpcReduction="20000"/>
          </a:bodyPr>
          <a:lstStyle/>
          <a:p>
            <a:r>
              <a:rPr lang="el-GR" sz="10800" dirty="0" smtClean="0"/>
              <a:t>Το σχολικό έτος στην Ιαπωνία χωρίζεται σε 3 τρίμηνα μετά από τα οποία ακολουθούν διακοπές</a:t>
            </a:r>
          </a:p>
          <a:p>
            <a:r>
              <a:rPr lang="el-GR" sz="10800" dirty="0" smtClean="0"/>
              <a:t>Για την εγγραφή στο λύκειο χρειάζονται εξετάσεις σε 5 μαθήματα</a:t>
            </a:r>
          </a:p>
          <a:p>
            <a:r>
              <a:rPr lang="el-GR" sz="10800" dirty="0" smtClean="0"/>
              <a:t>Οι εξετάσεις αυτές είναι καθοριστικές για το πανεπιστήμιο και την αγορά εργασίας </a:t>
            </a:r>
          </a:p>
          <a:p>
            <a:r>
              <a:rPr lang="el-GR" sz="10800" dirty="0" smtClean="0"/>
              <a:t>Η φήμη των σχολείων στην </a:t>
            </a:r>
            <a:r>
              <a:rPr lang="el-GR" sz="10800" dirty="0"/>
              <a:t>Ι</a:t>
            </a:r>
            <a:r>
              <a:rPr lang="el-GR" sz="10800" dirty="0" smtClean="0"/>
              <a:t>απωνία είναι πολύ σημαντική γι’αυτό και οι μαθητές προσέχουν πολύ τη συμπεριφορά τους</a:t>
            </a:r>
          </a:p>
          <a:p>
            <a:r>
              <a:rPr lang="el-GR" sz="10800" dirty="0" smtClean="0"/>
              <a:t>Κάθε σχολείο έχει τη δική του στολή</a:t>
            </a:r>
          </a:p>
          <a:p>
            <a:r>
              <a:rPr lang="el-GR" sz="10800" dirty="0" smtClean="0"/>
              <a:t>Οι τάξεις έχουν χωρητικότητα 40-45 μαθητές</a:t>
            </a:r>
          </a:p>
          <a:p>
            <a:r>
              <a:rPr lang="el-GR" sz="10800" dirty="0" smtClean="0"/>
              <a:t>Τα σχολεία μετά τη λήξη των μαθημάτων προσφέρουν εξωσχολικές δραστηριότητες στου μαθητές</a:t>
            </a:r>
          </a:p>
          <a:p>
            <a:endParaRPr lang="el-GR" dirty="0"/>
          </a:p>
          <a:p>
            <a:pPr marL="0" indent="0">
              <a:buNone/>
            </a:pPr>
            <a:endParaRPr lang="el-GR" dirty="0"/>
          </a:p>
        </p:txBody>
      </p:sp>
    </p:spTree>
    <p:extLst>
      <p:ext uri="{BB962C8B-B14F-4D97-AF65-F5344CB8AC3E}">
        <p14:creationId xmlns="" xmlns:p14="http://schemas.microsoft.com/office/powerpoint/2010/main" val="8888552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11560" y="404664"/>
            <a:ext cx="7774632" cy="2547714"/>
          </a:xfrm>
        </p:spPr>
        <p:txBody>
          <a:bodyPr>
            <a:normAutofit/>
          </a:bodyPr>
          <a:lstStyle/>
          <a:p>
            <a:r>
              <a:rPr lang="el-GR" b="1" u="sng" dirty="0" smtClean="0"/>
              <a:t>ΚΕΦΑΛΑΙΟ 4</a:t>
            </a:r>
            <a:br>
              <a:rPr lang="el-GR" b="1" u="sng" dirty="0" smtClean="0"/>
            </a:br>
            <a:r>
              <a:rPr lang="el-GR" b="1" u="sng" dirty="0" smtClean="0"/>
              <a:t>ΤΟ ΕΚΠΑΙΔΕΥΤΙΚΟ ΣΥΣΤΗΜΑ ΤΗΣ ΦΙΝΛΑΝΔΙΑΣ</a:t>
            </a:r>
            <a:br>
              <a:rPr lang="el-GR" b="1" u="sng" dirty="0" smtClean="0"/>
            </a:br>
            <a:endParaRPr lang="el-GR" b="1" u="sng" dirty="0"/>
          </a:p>
        </p:txBody>
      </p:sp>
      <p:sp>
        <p:nvSpPr>
          <p:cNvPr id="3" name="Υπότιτλος 2"/>
          <p:cNvSpPr>
            <a:spLocks noGrp="1"/>
          </p:cNvSpPr>
          <p:nvPr>
            <p:ph type="subTitle" idx="1"/>
          </p:nvPr>
        </p:nvSpPr>
        <p:spPr>
          <a:xfrm>
            <a:off x="1259632" y="2564904"/>
            <a:ext cx="6400800" cy="2952328"/>
          </a:xfrm>
        </p:spPr>
        <p:txBody>
          <a:bodyPr>
            <a:normAutofit/>
          </a:bodyPr>
          <a:lstStyle/>
          <a:p>
            <a:r>
              <a:rPr lang="el-GR" dirty="0" smtClean="0">
                <a:solidFill>
                  <a:schemeClr val="tx1"/>
                </a:solidFill>
              </a:rPr>
              <a:t>ΕΡΓΑΣΤΗΚΑΝ ΟΙ: </a:t>
            </a:r>
            <a:br>
              <a:rPr lang="el-GR" dirty="0" smtClean="0">
                <a:solidFill>
                  <a:schemeClr val="tx1"/>
                </a:solidFill>
              </a:rPr>
            </a:br>
            <a:r>
              <a:rPr lang="el-GR" dirty="0" smtClean="0">
                <a:solidFill>
                  <a:schemeClr val="tx1"/>
                </a:solidFill>
              </a:rPr>
              <a:t>Νίκος Μιχαηλίδης</a:t>
            </a:r>
          </a:p>
          <a:p>
            <a:r>
              <a:rPr lang="el-GR" dirty="0" smtClean="0">
                <a:solidFill>
                  <a:schemeClr val="tx1"/>
                </a:solidFill>
              </a:rPr>
              <a:t>Γιώργος Μπενέας</a:t>
            </a:r>
            <a:endParaRPr lang="el-GR" dirty="0">
              <a:solidFill>
                <a:schemeClr val="tx1"/>
              </a:solidFill>
            </a:endParaRPr>
          </a:p>
          <a:p>
            <a:r>
              <a:rPr lang="el-GR" dirty="0" smtClean="0">
                <a:solidFill>
                  <a:schemeClr val="tx1"/>
                </a:solidFill>
              </a:rPr>
              <a:t>Ατζελίνα Νικολοπούλου</a:t>
            </a:r>
          </a:p>
          <a:p>
            <a:r>
              <a:rPr lang="el-GR" dirty="0" smtClean="0">
                <a:solidFill>
                  <a:schemeClr val="tx1"/>
                </a:solidFill>
              </a:rPr>
              <a:t>Ηρώ Παπαδοπούλου</a:t>
            </a:r>
          </a:p>
          <a:p>
            <a:endParaRPr lang="el-GR" dirty="0">
              <a:solidFill>
                <a:schemeClr val="tx1"/>
              </a:solidFill>
            </a:endParaRPr>
          </a:p>
        </p:txBody>
      </p:sp>
      <p:sp>
        <p:nvSpPr>
          <p:cNvPr id="4" name="TextBox 3"/>
          <p:cNvSpPr txBox="1"/>
          <p:nvPr/>
        </p:nvSpPr>
        <p:spPr>
          <a:xfrm>
            <a:off x="1403648" y="6021288"/>
            <a:ext cx="7416824" cy="584775"/>
          </a:xfrm>
          <a:prstGeom prst="rect">
            <a:avLst/>
          </a:prstGeom>
          <a:noFill/>
        </p:spPr>
        <p:txBody>
          <a:bodyPr wrap="square" rtlCol="0">
            <a:spAutoFit/>
          </a:bodyPr>
          <a:lstStyle/>
          <a:p>
            <a:r>
              <a:rPr lang="el-GR" sz="3200" dirty="0" smtClean="0"/>
              <a:t>Που αποτελούν την ομάδα </a:t>
            </a:r>
            <a:r>
              <a:rPr lang="en-US" sz="3200" dirty="0" smtClean="0"/>
              <a:t>“SHINIGAMI”</a:t>
            </a:r>
            <a:endParaRPr lang="el-GR" sz="3200" dirty="0"/>
          </a:p>
        </p:txBody>
      </p:sp>
    </p:spTree>
    <p:extLst>
      <p:ext uri="{BB962C8B-B14F-4D97-AF65-F5344CB8AC3E}">
        <p14:creationId xmlns="" xmlns:p14="http://schemas.microsoft.com/office/powerpoint/2010/main" val="3123117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ΠΡΟΣΧΟΛΙΚΗ ΑΓΩΓΗ</a:t>
            </a:r>
            <a:endParaRPr lang="el-GR" dirty="0"/>
          </a:p>
        </p:txBody>
      </p:sp>
      <p:sp>
        <p:nvSpPr>
          <p:cNvPr id="3" name="Θέση περιεχομένου 2"/>
          <p:cNvSpPr>
            <a:spLocks noGrp="1"/>
          </p:cNvSpPr>
          <p:nvPr>
            <p:ph idx="1"/>
          </p:nvPr>
        </p:nvSpPr>
        <p:spPr>
          <a:xfrm>
            <a:off x="971600" y="1556792"/>
            <a:ext cx="8229600" cy="4525963"/>
          </a:xfrm>
        </p:spPr>
        <p:txBody>
          <a:bodyPr/>
          <a:lstStyle/>
          <a:p>
            <a:r>
              <a:rPr lang="el-GR" dirty="0"/>
              <a:t>Είναι εθελοντική</a:t>
            </a:r>
          </a:p>
          <a:p>
            <a:r>
              <a:rPr lang="el-GR" dirty="0"/>
              <a:t>Περίπου το 96% των παιδιών πηγαίνουν στο προ-δημοτικό σχολείο</a:t>
            </a:r>
          </a:p>
          <a:p>
            <a:r>
              <a:rPr lang="el-GR" dirty="0" smtClean="0"/>
              <a:t>Στόχος: η </a:t>
            </a:r>
            <a:r>
              <a:rPr lang="el-GR" dirty="0"/>
              <a:t>ανάπτυξη των δεξιοτήτων μάθησης</a:t>
            </a:r>
          </a:p>
          <a:p>
            <a:r>
              <a:rPr lang="el-GR" dirty="0"/>
              <a:t>Διατίθεται δωρεάν</a:t>
            </a:r>
          </a:p>
          <a:p>
            <a:endParaRPr lang="el-GR" dirty="0"/>
          </a:p>
        </p:txBody>
      </p:sp>
    </p:spTree>
    <p:extLst>
      <p:ext uri="{BB962C8B-B14F-4D97-AF65-F5344CB8AC3E}">
        <p14:creationId xmlns="" xmlns:p14="http://schemas.microsoft.com/office/powerpoint/2010/main" val="5207317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Πρόγραμμα Σπουδών Για Την Προσχολική Εκπαίδευση</a:t>
            </a:r>
          </a:p>
        </p:txBody>
      </p:sp>
      <p:sp>
        <p:nvSpPr>
          <p:cNvPr id="3" name="Θέση περιεχομένου 2"/>
          <p:cNvSpPr>
            <a:spLocks noGrp="1"/>
          </p:cNvSpPr>
          <p:nvPr>
            <p:ph idx="1"/>
          </p:nvPr>
        </p:nvSpPr>
        <p:spPr>
          <a:xfrm>
            <a:off x="1166936" y="1600200"/>
            <a:ext cx="8229600" cy="4525963"/>
          </a:xfrm>
        </p:spPr>
        <p:txBody>
          <a:bodyPr/>
          <a:lstStyle/>
          <a:p>
            <a:r>
              <a:rPr lang="el-GR" dirty="0"/>
              <a:t>Δίνει έμφαση στην προετοιμασία για το σχολείο</a:t>
            </a:r>
          </a:p>
          <a:p>
            <a:r>
              <a:rPr lang="el-GR" dirty="0"/>
              <a:t>Καθορίζεται από το Φινλανδικό Εθνικό Συμβούλιο Παιδείας</a:t>
            </a:r>
          </a:p>
          <a:p>
            <a:r>
              <a:rPr lang="el-GR" dirty="0"/>
              <a:t>Το ελάχιστο πρόγραμμα προσχολικής εκπαίδευσης είναι 700 ώρες ανά έτος</a:t>
            </a:r>
          </a:p>
          <a:p>
            <a:r>
              <a:rPr lang="el-GR" dirty="0"/>
              <a:t>Καλλιέργεια την θετικής αντίληψης - «Μαθαίνω πώς να μαθαίνω»</a:t>
            </a:r>
          </a:p>
          <a:p>
            <a:endParaRPr lang="el-GR" dirty="0"/>
          </a:p>
          <a:p>
            <a:endParaRPr lang="el-GR" dirty="0"/>
          </a:p>
          <a:p>
            <a:endParaRPr lang="el-GR" dirty="0"/>
          </a:p>
        </p:txBody>
      </p:sp>
    </p:spTree>
    <p:extLst>
      <p:ext uri="{BB962C8B-B14F-4D97-AF65-F5344CB8AC3E}">
        <p14:creationId xmlns="" xmlns:p14="http://schemas.microsoft.com/office/powerpoint/2010/main" val="21882704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2" y="274638"/>
            <a:ext cx="8229600" cy="1143000"/>
          </a:xfrm>
        </p:spPr>
        <p:txBody>
          <a:bodyPr>
            <a:normAutofit/>
          </a:bodyPr>
          <a:lstStyle/>
          <a:p>
            <a:r>
              <a:rPr lang="el-GR" dirty="0" smtClean="0"/>
              <a:t>ΒΑΣΙΚΗ ΕΚΠΑΙΔΕΥΣΗ ΣΤΗ ΦΙΝΛΑΝΔΙΑ</a:t>
            </a:r>
            <a:endParaRPr lang="el-GR" dirty="0"/>
          </a:p>
        </p:txBody>
      </p:sp>
      <p:sp>
        <p:nvSpPr>
          <p:cNvPr id="3" name="Θέση περιεχομένου 2"/>
          <p:cNvSpPr>
            <a:spLocks noGrp="1"/>
          </p:cNvSpPr>
          <p:nvPr>
            <p:ph idx="1"/>
          </p:nvPr>
        </p:nvSpPr>
        <p:spPr>
          <a:xfrm>
            <a:off x="899592" y="1600200"/>
            <a:ext cx="8229600" cy="4525963"/>
          </a:xfrm>
        </p:spPr>
        <p:txBody>
          <a:bodyPr>
            <a:normAutofit/>
          </a:bodyPr>
          <a:lstStyle/>
          <a:p>
            <a:r>
              <a:rPr lang="el-GR" dirty="0"/>
              <a:t>Δωρεάν εννιάχρονη εκπαίδευση</a:t>
            </a:r>
          </a:p>
          <a:p>
            <a:r>
              <a:rPr lang="el-GR" dirty="0"/>
              <a:t>Τα διδακτικά βιβλία και άλλα υλικά, εργαλεία </a:t>
            </a:r>
            <a:r>
              <a:rPr lang="el-GR" dirty="0" err="1"/>
              <a:t>κ.λ.π</a:t>
            </a:r>
            <a:r>
              <a:rPr lang="el-GR" dirty="0"/>
              <a:t>. είναι δωρεάν</a:t>
            </a:r>
          </a:p>
          <a:p>
            <a:r>
              <a:rPr lang="el-GR" dirty="0"/>
              <a:t>Το σχολείο παρέχει δωρεάν υγειονομική περίθαλψη</a:t>
            </a:r>
          </a:p>
          <a:p>
            <a:r>
              <a:rPr lang="el-GR" dirty="0"/>
              <a:t>Ξεκινά στα μέσα Αυγούστου και τελειώνει στις αρχές Ιουνίου</a:t>
            </a:r>
          </a:p>
          <a:p>
            <a:r>
              <a:rPr lang="el-GR" dirty="0"/>
              <a:t>Στην πρωτοβάθμια και κατώτερη δευτεροβάθμια εκπαίδευση υπάρχουν 25.000 μαθητές με μεταναστευτική προέλευση</a:t>
            </a:r>
          </a:p>
          <a:p>
            <a:endParaRPr lang="el-GR" dirty="0"/>
          </a:p>
        </p:txBody>
      </p:sp>
    </p:spTree>
    <p:extLst>
      <p:ext uri="{BB962C8B-B14F-4D97-AF65-F5344CB8AC3E}">
        <p14:creationId xmlns="" xmlns:p14="http://schemas.microsoft.com/office/powerpoint/2010/main" val="9155231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ΔΕΥΤΕΡΟΒΑΘΜΙΑ ΕΚΠΑΙΔΕΥΣΗ</a:t>
            </a:r>
            <a:endParaRPr lang="el-GR" dirty="0"/>
          </a:p>
        </p:txBody>
      </p:sp>
      <p:sp>
        <p:nvSpPr>
          <p:cNvPr id="3" name="Θέση περιεχομένου 2"/>
          <p:cNvSpPr>
            <a:spLocks noGrp="1"/>
          </p:cNvSpPr>
          <p:nvPr>
            <p:ph idx="1"/>
          </p:nvPr>
        </p:nvSpPr>
        <p:spPr>
          <a:xfrm>
            <a:off x="971600" y="1523925"/>
            <a:ext cx="9001000" cy="5145435"/>
          </a:xfrm>
        </p:spPr>
        <p:txBody>
          <a:bodyPr>
            <a:normAutofit lnSpcReduction="10000"/>
          </a:bodyPr>
          <a:lstStyle/>
          <a:p>
            <a:r>
              <a:rPr lang="el-GR" sz="2800" dirty="0" smtClean="0"/>
              <a:t>Υπάρχει Γενική και Επαγγελματική εκπαίδευση</a:t>
            </a:r>
          </a:p>
          <a:p>
            <a:r>
              <a:rPr lang="el-GR" sz="2800" dirty="0" smtClean="0"/>
              <a:t>Διάρκεια: 3 χρόνια</a:t>
            </a:r>
          </a:p>
          <a:p>
            <a:r>
              <a:rPr lang="el-GR" sz="2800" dirty="0" smtClean="0"/>
              <a:t>Απολυτήριο = προϋπόθεση για τριτοβάθμια</a:t>
            </a:r>
          </a:p>
          <a:p>
            <a:r>
              <a:rPr lang="el-GR" sz="2800" dirty="0" smtClean="0"/>
              <a:t>Ειδικά σχολεία 	</a:t>
            </a:r>
            <a:r>
              <a:rPr lang="el-GR" sz="2800" dirty="0"/>
              <a:t>	</a:t>
            </a:r>
            <a:r>
              <a:rPr lang="el-GR" sz="2800" dirty="0" smtClean="0"/>
              <a:t>για αλλοδαπούς (στα αγγλικά</a:t>
            </a:r>
          </a:p>
          <a:p>
            <a:pPr marL="0" indent="0">
              <a:buNone/>
            </a:pPr>
            <a:r>
              <a:rPr lang="el-GR" sz="2800" dirty="0"/>
              <a:t>	</a:t>
            </a:r>
            <a:r>
              <a:rPr lang="el-GR" sz="2800" dirty="0" smtClean="0"/>
              <a:t>			για ενήλικες	</a:t>
            </a:r>
          </a:p>
          <a:p>
            <a:pPr marL="0" indent="0">
              <a:buNone/>
            </a:pPr>
            <a:r>
              <a:rPr lang="el-GR" sz="2800" dirty="0"/>
              <a:t>	</a:t>
            </a:r>
            <a:r>
              <a:rPr lang="el-GR" sz="2800" dirty="0" smtClean="0"/>
              <a:t>			από απόσταση</a:t>
            </a:r>
          </a:p>
          <a:p>
            <a:r>
              <a:rPr lang="el-GR" sz="2800" dirty="0" smtClean="0"/>
              <a:t>Λειτουργία:15 εξάμηνα </a:t>
            </a:r>
          </a:p>
          <a:p>
            <a:r>
              <a:rPr lang="el-GR" sz="2800" dirty="0"/>
              <a:t>Σ</a:t>
            </a:r>
            <a:r>
              <a:rPr lang="el-GR" sz="2800" dirty="0" smtClean="0"/>
              <a:t>χολικό έτος: Αύγουστος-τέλη Μαΐου-Ιουνίου</a:t>
            </a:r>
          </a:p>
          <a:p>
            <a:r>
              <a:rPr lang="el-GR" sz="2800" dirty="0" err="1" smtClean="0"/>
              <a:t>Ημ</a:t>
            </a:r>
            <a:r>
              <a:rPr lang="el-GR" sz="2800" dirty="0" smtClean="0"/>
              <a:t>/</a:t>
            </a:r>
            <a:r>
              <a:rPr lang="el-GR" sz="2800" dirty="0" err="1" smtClean="0"/>
              <a:t>νίες</a:t>
            </a:r>
            <a:r>
              <a:rPr lang="el-GR" sz="2800" dirty="0" smtClean="0"/>
              <a:t> έναρξης-λήξης</a:t>
            </a:r>
            <a:br>
              <a:rPr lang="el-GR" sz="2800" dirty="0" smtClean="0"/>
            </a:br>
            <a:r>
              <a:rPr lang="el-GR" sz="2800" dirty="0" smtClean="0"/>
              <a:t>ώρες λειτουργίας/ημέρα	Αποφασίζονται από τη </a:t>
            </a:r>
            <a:br>
              <a:rPr lang="el-GR" sz="2800" dirty="0" smtClean="0"/>
            </a:br>
            <a:r>
              <a:rPr lang="el-GR" sz="2800" dirty="0" smtClean="0"/>
              <a:t>αργίες					σχολική μονάδα</a:t>
            </a:r>
          </a:p>
          <a:p>
            <a:pPr marL="0" indent="0">
              <a:buNone/>
            </a:pPr>
            <a:endParaRPr lang="el-GR" sz="2800" dirty="0" smtClean="0"/>
          </a:p>
        </p:txBody>
      </p:sp>
      <p:grpSp>
        <p:nvGrpSpPr>
          <p:cNvPr id="22" name="Ομάδα 21"/>
          <p:cNvGrpSpPr/>
          <p:nvPr/>
        </p:nvGrpSpPr>
        <p:grpSpPr>
          <a:xfrm>
            <a:off x="3563888" y="3140968"/>
            <a:ext cx="1080120" cy="1152128"/>
            <a:chOff x="3275856" y="3645024"/>
            <a:chExt cx="1080120" cy="1152128"/>
          </a:xfrm>
        </p:grpSpPr>
        <p:cxnSp>
          <p:nvCxnSpPr>
            <p:cNvPr id="5" name="Ευθύγραμμο βέλος σύνδεσης 4"/>
            <p:cNvCxnSpPr/>
            <p:nvPr/>
          </p:nvCxnSpPr>
          <p:spPr>
            <a:xfrm>
              <a:off x="3275856" y="3645024"/>
              <a:ext cx="108012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Ευθύγραμμο βέλος σύνδεσης 11"/>
            <p:cNvCxnSpPr/>
            <p:nvPr/>
          </p:nvCxnSpPr>
          <p:spPr>
            <a:xfrm>
              <a:off x="3275856" y="3645024"/>
              <a:ext cx="1080120"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Ευθύγραμμο βέλος σύνδεσης 19"/>
            <p:cNvCxnSpPr/>
            <p:nvPr/>
          </p:nvCxnSpPr>
          <p:spPr>
            <a:xfrm>
              <a:off x="3275856" y="3645024"/>
              <a:ext cx="1080120" cy="11521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3" name="Δεξιό άγκιστρο 22"/>
          <p:cNvSpPr/>
          <p:nvPr/>
        </p:nvSpPr>
        <p:spPr>
          <a:xfrm>
            <a:off x="4932040" y="5301208"/>
            <a:ext cx="576064" cy="1224136"/>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extLst>
      <p:ext uri="{BB962C8B-B14F-4D97-AF65-F5344CB8AC3E}">
        <p14:creationId xmlns="" xmlns:p14="http://schemas.microsoft.com/office/powerpoint/2010/main" val="1809907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1980728" y="-2917173"/>
            <a:ext cx="13249472" cy="12826894"/>
            <a:chOff x="-1143000" y="-1993761"/>
            <a:chExt cx="11294778" cy="10680561"/>
          </a:xfrm>
          <a:effectLst>
            <a:outerShdw blurRad="50800" dist="38100" dir="2700000" algn="tl" rotWithShape="0">
              <a:prstClr val="black">
                <a:alpha val="40000"/>
              </a:prstClr>
            </a:outerShdw>
          </a:effectLst>
        </p:grpSpPr>
        <p:grpSp>
          <p:nvGrpSpPr>
            <p:cNvPr id="3" name="Group 17"/>
            <p:cNvGrpSpPr/>
            <p:nvPr/>
          </p:nvGrpSpPr>
          <p:grpSpPr>
            <a:xfrm>
              <a:off x="-1143000" y="-1993761"/>
              <a:ext cx="11294778" cy="10680561"/>
              <a:chOff x="-1001181" y="-433928"/>
              <a:chExt cx="9412374" cy="8900524"/>
            </a:xfrm>
          </p:grpSpPr>
          <p:sp>
            <p:nvSpPr>
              <p:cNvPr id="8" name="Diagonal Stripe 7"/>
              <p:cNvSpPr/>
              <p:nvPr/>
            </p:nvSpPr>
            <p:spPr>
              <a:xfrm rot="8100000">
                <a:off x="-1001181"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9" name="Diagonal Stripe 8"/>
              <p:cNvSpPr/>
              <p:nvPr/>
            </p:nvSpPr>
            <p:spPr>
              <a:xfrm rot="2700000">
                <a:off x="1532395" y="4123196"/>
                <a:ext cx="4343400" cy="4343400"/>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6" name="Diagonal Stripe 15"/>
              <p:cNvSpPr/>
              <p:nvPr/>
            </p:nvSpPr>
            <p:spPr>
              <a:xfrm rot="13500000" flipH="1">
                <a:off x="5143140"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7" name="Diagonal Stripe 16"/>
              <p:cNvSpPr/>
              <p:nvPr/>
            </p:nvSpPr>
            <p:spPr>
              <a:xfrm rot="18951943" flipV="1">
                <a:off x="1469021" y="-433928"/>
                <a:ext cx="4446686" cy="4242514"/>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nvGrpSpPr>
            <p:cNvPr id="4" name="Group 2"/>
            <p:cNvGrpSpPr/>
            <p:nvPr/>
          </p:nvGrpSpPr>
          <p:grpSpPr>
            <a:xfrm>
              <a:off x="758827" y="747092"/>
              <a:ext cx="7487981" cy="5340190"/>
              <a:chOff x="758827" y="757102"/>
              <a:chExt cx="7487981" cy="5340190"/>
            </a:xfrm>
          </p:grpSpPr>
          <p:pic>
            <p:nvPicPr>
              <p:cNvPr id="19" name="Picture 3" descr="C:\Users\Tom\AppData\Local\Microsoft\Windows\Temporary Internet Files\Content.IE5\SELOQ6RU\MP910220994[1].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a:stretch/>
            </p:blipFill>
            <p:spPr bwMode="auto">
              <a:xfrm>
                <a:off x="1037304" y="757102"/>
                <a:ext cx="6934200" cy="5181601"/>
              </a:xfrm>
              <a:prstGeom prst="rect">
                <a:avLst/>
              </a:prstGeom>
              <a:noFill/>
              <a:effectLst>
                <a:innerShdw blurRad="114300">
                  <a:prstClr val="black"/>
                </a:innerShdw>
              </a:effectLst>
              <a:extLst>
                <a:ext uri="{909E8E84-426E-40DD-AFC4-6F175D3DCCD1}">
                  <a14:hiddenFill xmlns="" xmlns:a14="http://schemas.microsoft.com/office/drawing/2010/main">
                    <a:solidFill>
                      <a:srgbClr val="FFFFFF"/>
                    </a:solidFill>
                  </a14:hiddenFill>
                </a:ext>
              </a:extLst>
            </p:spPr>
          </p:pic>
          <p:sp>
            <p:nvSpPr>
              <p:cNvPr id="20" name="Rectangle 19"/>
              <p:cNvSpPr/>
              <p:nvPr/>
            </p:nvSpPr>
            <p:spPr>
              <a:xfrm>
                <a:off x="758827" y="5928851"/>
                <a:ext cx="7487981" cy="168441"/>
              </a:xfrm>
              <a:prstGeom prst="rect">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sp>
        <p:nvSpPr>
          <p:cNvPr id="11" name="1 - Τίτλος"/>
          <p:cNvSpPr>
            <a:spLocks noGrp="1"/>
          </p:cNvSpPr>
          <p:nvPr>
            <p:ph type="ctrTitle"/>
          </p:nvPr>
        </p:nvSpPr>
        <p:spPr>
          <a:xfrm>
            <a:off x="755576" y="2607047"/>
            <a:ext cx="7772400" cy="1470025"/>
          </a:xfrm>
        </p:spPr>
        <p:txBody>
          <a:bodyPr/>
          <a:lstStyle/>
          <a:p>
            <a:r>
              <a:rPr lang="el-GR" dirty="0" smtClean="0">
                <a:solidFill>
                  <a:schemeClr val="bg1"/>
                </a:solidFill>
                <a:latin typeface="Segoe Print" pitchFamily="2" charset="0"/>
              </a:rPr>
              <a:t>ΙΣΤΟΡΙΚΗ ΑΝΑΔΡΟΜΗ</a:t>
            </a:r>
            <a:endParaRPr lang="el-GR" dirty="0">
              <a:solidFill>
                <a:schemeClr val="bg1"/>
              </a:solidFill>
              <a:latin typeface="Segoe Print" pitchFamily="2" charset="0"/>
            </a:endParaRPr>
          </a:p>
        </p:txBody>
      </p:sp>
      <p:pic>
        <p:nvPicPr>
          <p:cNvPr id="12" name="Picture 2" descr="http://images.clipartpanda.com/chalk-clipart-Chalk_1.png"/>
          <p:cNvPicPr>
            <a:picLocks noChangeAspect="1" noChangeArrowheads="1"/>
          </p:cNvPicPr>
          <p:nvPr/>
        </p:nvPicPr>
        <p:blipFill>
          <a:blip r:embed="rId4" cstate="print"/>
          <a:stretch>
            <a:fillRect/>
          </a:stretch>
        </p:blipFill>
        <p:spPr bwMode="auto">
          <a:xfrm>
            <a:off x="793853" y="3019772"/>
            <a:ext cx="681803" cy="985292"/>
          </a:xfrm>
          <a:prstGeom prst="rect">
            <a:avLst/>
          </a:prstGeom>
          <a:noFill/>
        </p:spPr>
      </p:pic>
    </p:spTree>
    <p:extLst>
      <p:ext uri="{BB962C8B-B14F-4D97-AF65-F5344CB8AC3E}">
        <p14:creationId xmlns="" xmlns:p14="http://schemas.microsoft.com/office/powerpoint/2010/main" val="2956687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47" presetClass="path" presetSubtype="0" fill="hold" nodeType="withEffect">
                                  <p:stCondLst>
                                    <p:cond delay="0"/>
                                  </p:stCondLst>
                                  <p:childTnLst>
                                    <p:animMotion origin="layout" path="M -0.00989 -0.05092 C -0.00382 -0.00208 0.01754 0.0331 0.03889 0.0331 C 0.06042 0.0331 0.07917 -0.00208 0.08559 -0.05092 C 0.09462 -0.00208 0.11302 0.0331 0.13455 0.0331 C 0.15643 0.0331 0.175 -0.00208 0.1809 -0.05092 C 0.19011 -0.00208 0.20886 0.0331 0.23038 0.0331 C 0.25209 0.0331 0.27361 -0.00208 0.27917 -0.05092 C 0.28559 -0.00208 0.30469 0.0331 0.32934 0.0331 C 0.34757 0.0331 0.36893 -0.00208 0.37587 -0.05092 C 0.38195 -0.00208 0.40313 0.0331 0.42465 0.0331 C 0.44636 0.0331 0.46511 -0.00208 0.47118 -0.05092 C 0.48038 -0.00208 0.49879 0.0331 0.52031 0.0331 C 0.54219 0.0331 0.56077 -0.00208 0.56997 -0.05092 C 0.57604 -0.00208 0.59445 0.0331 0.61597 0.0331 C 0.63785 0.0331 0.65955 -0.00208 0.66528 -0.05092 C 0.6717 -0.00208 0.69063 0.0331 0.71528 0.0331 C 0.73663 0.0331 0.75486 -0.00208 0.76181 -0.05092 " pathEditMode="relative" rAng="0" ptsTypes="fffffffffffffffff">
                                      <p:cBhvr>
                                        <p:cTn id="9" dur="3000" fill="hold"/>
                                        <p:tgtEl>
                                          <p:spTgt spid="12"/>
                                        </p:tgtEl>
                                        <p:attrNameLst>
                                          <p:attrName>ppt_x</p:attrName>
                                          <p:attrName>ppt_y</p:attrName>
                                        </p:attrNameLst>
                                      </p:cBhvr>
                                      <p:rCtr x="38600" y="4200"/>
                                    </p:animMotion>
                                  </p:childTnLst>
                                </p:cTn>
                              </p:par>
                              <p:par>
                                <p:cTn id="10" presetID="22" presetClass="entr" presetSubtype="8" fill="hold" grpId="0" nodeType="withEffect">
                                  <p:stCondLst>
                                    <p:cond delay="10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3000"/>
                                        <p:tgtEl>
                                          <p:spTgt spid="11"/>
                                        </p:tgtEl>
                                      </p:cBhvr>
                                    </p:animEffect>
                                  </p:childTnLst>
                                </p:cTn>
                              </p:par>
                            </p:childTnLst>
                          </p:cTn>
                        </p:par>
                        <p:par>
                          <p:cTn id="13" fill="hold">
                            <p:stCondLst>
                              <p:cond delay="3100"/>
                            </p:stCondLst>
                            <p:childTnLst>
                              <p:par>
                                <p:cTn id="14" presetID="1" presetClass="exit" presetSubtype="0" fill="hold" nodeType="afterEffect">
                                  <p:stCondLst>
                                    <p:cond delay="0"/>
                                  </p:stCondLst>
                                  <p:childTnLst>
                                    <p:set>
                                      <p:cBhvr>
                                        <p:cTn id="15"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ΕΠΑΓΓΕΛΜΑΤΙΚΗ ΕΚΠΑΙΔΕΥΣΗ</a:t>
            </a:r>
            <a:endParaRPr lang="el-GR" dirty="0"/>
          </a:p>
        </p:txBody>
      </p:sp>
      <p:sp>
        <p:nvSpPr>
          <p:cNvPr id="3" name="Θέση περιεχομένου 2"/>
          <p:cNvSpPr>
            <a:spLocks noGrp="1"/>
          </p:cNvSpPr>
          <p:nvPr>
            <p:ph idx="1"/>
          </p:nvPr>
        </p:nvSpPr>
        <p:spPr>
          <a:xfrm>
            <a:off x="971600" y="1279301"/>
            <a:ext cx="10513168" cy="5318051"/>
          </a:xfrm>
        </p:spPr>
        <p:txBody>
          <a:bodyPr>
            <a:normAutofit/>
          </a:bodyPr>
          <a:lstStyle/>
          <a:p>
            <a:r>
              <a:rPr lang="el-GR" sz="2800" dirty="0" smtClean="0"/>
              <a:t>Περιλαμβάνει	       αρχική επαγγελματική 					    			εκπαίδευση και κατάρτιση			</a:t>
            </a:r>
            <a:r>
              <a:rPr lang="el-GR" sz="2800" dirty="0"/>
              <a:t>	</a:t>
            </a:r>
            <a:r>
              <a:rPr lang="el-GR" sz="2800" dirty="0" smtClean="0"/>
              <a:t>		         δια βίου κατάρτιση </a:t>
            </a:r>
          </a:p>
          <a:p>
            <a:r>
              <a:rPr lang="el-GR" sz="2800" dirty="0" smtClean="0"/>
              <a:t>Σχεδιασμένη να αποκρίνεται στις ανάγκες της αγοράς</a:t>
            </a:r>
          </a:p>
          <a:p>
            <a:r>
              <a:rPr lang="el-GR" sz="2800" dirty="0" smtClean="0"/>
              <a:t>Διάρκεια:3 χρόνια</a:t>
            </a:r>
          </a:p>
          <a:p>
            <a:r>
              <a:rPr lang="el-GR" sz="2800" dirty="0" smtClean="0"/>
              <a:t>Μαθητές: δυνατότητα εξετάσεων για γ’ </a:t>
            </a:r>
            <a:r>
              <a:rPr lang="el-GR" sz="2800" dirty="0" err="1" smtClean="0"/>
              <a:t>βάθμια</a:t>
            </a:r>
            <a:endParaRPr lang="el-GR" sz="2800" dirty="0" smtClean="0"/>
          </a:p>
          <a:p>
            <a:r>
              <a:rPr lang="el-GR" sz="2800" dirty="0" smtClean="0"/>
              <a:t>Όχι δίδακτρα (μόνο μέρος: βιβλίων κ’ εργαλείων)</a:t>
            </a:r>
          </a:p>
          <a:p>
            <a:r>
              <a:rPr lang="el-GR" sz="2800" dirty="0" smtClean="0"/>
              <a:t>Διδάσκονται παράλληλα	</a:t>
            </a:r>
            <a:r>
              <a:rPr lang="el-GR" sz="2800" dirty="0"/>
              <a:t> </a:t>
            </a:r>
            <a:r>
              <a:rPr lang="el-GR" sz="2800" dirty="0" smtClean="0"/>
              <a:t>  γενικά μαθήματα</a:t>
            </a:r>
            <a:endParaRPr lang="el-GR" sz="1600" dirty="0" smtClean="0"/>
          </a:p>
          <a:p>
            <a:pPr lvl="8"/>
            <a:endParaRPr lang="el-GR" sz="1600" dirty="0"/>
          </a:p>
          <a:p>
            <a:pPr marL="3657600" lvl="8" indent="0">
              <a:buNone/>
            </a:pPr>
            <a:r>
              <a:rPr lang="el-GR" sz="1600" dirty="0"/>
              <a:t>	 </a:t>
            </a:r>
            <a:r>
              <a:rPr lang="el-GR" sz="1600" dirty="0" smtClean="0"/>
              <a:t>      </a:t>
            </a:r>
            <a:r>
              <a:rPr lang="el-GR" sz="2800" dirty="0" smtClean="0"/>
              <a:t>Ειδικότητα</a:t>
            </a:r>
            <a:br>
              <a:rPr lang="el-GR" sz="2800" dirty="0" smtClean="0"/>
            </a:br>
            <a:r>
              <a:rPr lang="el-GR" sz="2800" dirty="0" smtClean="0"/>
              <a:t>         που επέλεξαν				</a:t>
            </a:r>
            <a:r>
              <a:rPr lang="el-GR" sz="2800" dirty="0"/>
              <a:t>	</a:t>
            </a:r>
          </a:p>
          <a:p>
            <a:endParaRPr lang="el-GR" sz="2800" dirty="0"/>
          </a:p>
        </p:txBody>
      </p:sp>
      <p:grpSp>
        <p:nvGrpSpPr>
          <p:cNvPr id="12" name="Ομάδα 11"/>
          <p:cNvGrpSpPr/>
          <p:nvPr/>
        </p:nvGrpSpPr>
        <p:grpSpPr>
          <a:xfrm>
            <a:off x="3491880" y="1556792"/>
            <a:ext cx="936104" cy="792088"/>
            <a:chOff x="2915816" y="1556792"/>
            <a:chExt cx="936104" cy="792088"/>
          </a:xfrm>
        </p:grpSpPr>
        <p:cxnSp>
          <p:nvCxnSpPr>
            <p:cNvPr id="5" name="Ευθύγραμμο βέλος σύνδεσης 4"/>
            <p:cNvCxnSpPr/>
            <p:nvPr/>
          </p:nvCxnSpPr>
          <p:spPr>
            <a:xfrm>
              <a:off x="2915816" y="1556792"/>
              <a:ext cx="86121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p:cNvCxnSpPr/>
            <p:nvPr/>
          </p:nvCxnSpPr>
          <p:spPr>
            <a:xfrm>
              <a:off x="2930165" y="1556792"/>
              <a:ext cx="921755" cy="7920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3" name="Ομάδα 12"/>
          <p:cNvGrpSpPr/>
          <p:nvPr/>
        </p:nvGrpSpPr>
        <p:grpSpPr>
          <a:xfrm>
            <a:off x="5004048" y="4941168"/>
            <a:ext cx="936104" cy="792088"/>
            <a:chOff x="2915816" y="1556792"/>
            <a:chExt cx="936104" cy="792088"/>
          </a:xfrm>
        </p:grpSpPr>
        <p:cxnSp>
          <p:nvCxnSpPr>
            <p:cNvPr id="14" name="Ευθύγραμμο βέλος σύνδεσης 13"/>
            <p:cNvCxnSpPr/>
            <p:nvPr/>
          </p:nvCxnSpPr>
          <p:spPr>
            <a:xfrm>
              <a:off x="2915816" y="1556792"/>
              <a:ext cx="86121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Ευθύγραμμο βέλος σύνδεσης 14"/>
            <p:cNvCxnSpPr/>
            <p:nvPr/>
          </p:nvCxnSpPr>
          <p:spPr>
            <a:xfrm>
              <a:off x="2930165" y="1556792"/>
              <a:ext cx="921755" cy="7920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984353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18864" y="116632"/>
            <a:ext cx="8229600" cy="1143000"/>
          </a:xfrm>
        </p:spPr>
        <p:txBody>
          <a:bodyPr>
            <a:normAutofit/>
          </a:bodyPr>
          <a:lstStyle/>
          <a:p>
            <a:r>
              <a:rPr lang="el-GR" dirty="0" smtClean="0"/>
              <a:t>ΤΡΙΤΟΒΑΘΜΙΑ ΕΚΠΑΙΔΕΥΣΗ</a:t>
            </a:r>
            <a:endParaRPr lang="el-GR" dirty="0"/>
          </a:p>
        </p:txBody>
      </p:sp>
      <p:sp>
        <p:nvSpPr>
          <p:cNvPr id="3" name="Θέση περιεχομένου 2"/>
          <p:cNvSpPr>
            <a:spLocks noGrp="1"/>
          </p:cNvSpPr>
          <p:nvPr>
            <p:ph idx="1"/>
          </p:nvPr>
        </p:nvSpPr>
        <p:spPr>
          <a:xfrm>
            <a:off x="1166936" y="1124744"/>
            <a:ext cx="8229600" cy="1540767"/>
          </a:xfrm>
        </p:spPr>
        <p:txBody>
          <a:bodyPr>
            <a:noAutofit/>
          </a:bodyPr>
          <a:lstStyle/>
          <a:p>
            <a:r>
              <a:rPr lang="el-GR" sz="2800" dirty="0" smtClean="0"/>
              <a:t>Χωρίζεται σε		Πανεπιστήμια</a:t>
            </a:r>
          </a:p>
          <a:p>
            <a:pPr marL="3657600" lvl="8" indent="0">
              <a:buNone/>
            </a:pPr>
            <a:r>
              <a:rPr lang="el-GR" sz="2800" dirty="0" smtClean="0"/>
              <a:t>Πολυτεχνεία (σύνδεση με 	αγορά εργασίας)</a:t>
            </a:r>
            <a:br>
              <a:rPr lang="el-GR" sz="2800" dirty="0" smtClean="0"/>
            </a:br>
            <a:endParaRPr lang="el-GR" sz="2800" dirty="0" smtClean="0"/>
          </a:p>
          <a:p>
            <a:pPr marL="3657600" lvl="8" indent="0">
              <a:buNone/>
            </a:pPr>
            <a:endParaRPr lang="el-GR" sz="2800" dirty="0" smtClean="0"/>
          </a:p>
          <a:p>
            <a:pPr marL="3657600" lvl="8" indent="0">
              <a:buNone/>
            </a:pPr>
            <a:endParaRPr lang="el-GR" sz="2800" dirty="0" smtClean="0"/>
          </a:p>
        </p:txBody>
      </p:sp>
      <p:grpSp>
        <p:nvGrpSpPr>
          <p:cNvPr id="11" name="Ομάδα 10"/>
          <p:cNvGrpSpPr/>
          <p:nvPr/>
        </p:nvGrpSpPr>
        <p:grpSpPr>
          <a:xfrm>
            <a:off x="3635896" y="1340768"/>
            <a:ext cx="936104" cy="576064"/>
            <a:chOff x="3131840" y="1916832"/>
            <a:chExt cx="936104" cy="576064"/>
          </a:xfrm>
        </p:grpSpPr>
        <p:cxnSp>
          <p:nvCxnSpPr>
            <p:cNvPr id="7" name="Ευθύγραμμο βέλος σύνδεσης 6"/>
            <p:cNvCxnSpPr/>
            <p:nvPr/>
          </p:nvCxnSpPr>
          <p:spPr>
            <a:xfrm>
              <a:off x="3131840" y="1916832"/>
              <a:ext cx="86121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Ευθύγραμμο βέλος σύνδεσης 7"/>
            <p:cNvCxnSpPr/>
            <p:nvPr/>
          </p:nvCxnSpPr>
          <p:spPr>
            <a:xfrm>
              <a:off x="3146189" y="1916832"/>
              <a:ext cx="921755"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1115616" y="2420888"/>
            <a:ext cx="7560840" cy="3970318"/>
          </a:xfrm>
          <a:prstGeom prst="rect">
            <a:avLst/>
          </a:prstGeom>
          <a:noFill/>
        </p:spPr>
        <p:txBody>
          <a:bodyPr wrap="square" rtlCol="0">
            <a:spAutoFit/>
          </a:bodyPr>
          <a:lstStyle/>
          <a:p>
            <a:pPr marL="457200" indent="-457200">
              <a:buFont typeface="Arial" panose="020B0604020202020204" pitchFamily="34" charset="0"/>
              <a:buChar char="•"/>
            </a:pPr>
            <a:r>
              <a:rPr lang="el-GR" sz="2800" dirty="0" smtClean="0"/>
              <a:t>Χρηματοδότηση από το Υπουργείο Παιδείας &amp; Πολιτισμού</a:t>
            </a:r>
          </a:p>
          <a:p>
            <a:pPr marL="457200" indent="-457200">
              <a:buFont typeface="Arial" panose="020B0604020202020204" pitchFamily="34" charset="0"/>
              <a:buChar char="•"/>
            </a:pPr>
            <a:r>
              <a:rPr lang="el-GR" sz="2800" dirty="0" smtClean="0"/>
              <a:t>Διάρκεια:3,5-4 χρόνια</a:t>
            </a:r>
          </a:p>
          <a:p>
            <a:pPr marL="457200" indent="-457200">
              <a:buFont typeface="Arial" panose="020B0604020202020204" pitchFamily="34" charset="0"/>
              <a:buChar char="•"/>
            </a:pPr>
            <a:r>
              <a:rPr lang="el-GR" sz="2800" dirty="0" smtClean="0"/>
              <a:t>Πτυχίο 			 Προϋπόθεση για </a:t>
            </a:r>
            <a:br>
              <a:rPr lang="el-GR" sz="2800" dirty="0" smtClean="0"/>
            </a:br>
            <a:r>
              <a:rPr lang="el-GR" sz="2800" dirty="0" smtClean="0"/>
              <a:t>+3 χρόνια εργασίας      μεταπτυχιακές σπουδές</a:t>
            </a:r>
          </a:p>
          <a:p>
            <a:pPr marL="457200" indent="-457200">
              <a:buFont typeface="Arial" panose="020B0604020202020204" pitchFamily="34" charset="0"/>
              <a:buChar char="•"/>
            </a:pPr>
            <a:r>
              <a:rPr lang="el-GR" sz="2800" dirty="0" smtClean="0"/>
              <a:t>Παν/μια:		 κριτήρια εισαγωγής φοιτητών</a:t>
            </a:r>
          </a:p>
          <a:p>
            <a:pPr lvl="6"/>
            <a:r>
              <a:rPr lang="el-GR" sz="2800" dirty="0" smtClean="0"/>
              <a:t>  οργάνωση εισαγωγής τους</a:t>
            </a:r>
          </a:p>
          <a:p>
            <a:pPr lvl="6"/>
            <a:r>
              <a:rPr lang="el-GR" sz="2800" dirty="0" smtClean="0"/>
              <a:t>  δική τους διοίκηση-οργάνωση</a:t>
            </a:r>
          </a:p>
          <a:p>
            <a:pPr lvl="6"/>
            <a:r>
              <a:rPr lang="el-GR" sz="2800" dirty="0" smtClean="0"/>
              <a:t>  λειτουργούν αυτόνομα</a:t>
            </a:r>
          </a:p>
        </p:txBody>
      </p:sp>
      <p:sp>
        <p:nvSpPr>
          <p:cNvPr id="13" name="Δεξιό άγκιστρο 12"/>
          <p:cNvSpPr/>
          <p:nvPr/>
        </p:nvSpPr>
        <p:spPr>
          <a:xfrm>
            <a:off x="4499992" y="3717032"/>
            <a:ext cx="396044" cy="950625"/>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nvGrpSpPr>
          <p:cNvPr id="32" name="Ομάδα 31"/>
          <p:cNvGrpSpPr/>
          <p:nvPr/>
        </p:nvGrpSpPr>
        <p:grpSpPr>
          <a:xfrm>
            <a:off x="3088662" y="4869160"/>
            <a:ext cx="907274" cy="1296144"/>
            <a:chOff x="3000816" y="4778078"/>
            <a:chExt cx="907274" cy="1296144"/>
          </a:xfrm>
        </p:grpSpPr>
        <p:cxnSp>
          <p:nvCxnSpPr>
            <p:cNvPr id="15" name="Ευθύγραμμο βέλος σύνδεσης 14"/>
            <p:cNvCxnSpPr/>
            <p:nvPr/>
          </p:nvCxnSpPr>
          <p:spPr>
            <a:xfrm>
              <a:off x="3002255" y="4778078"/>
              <a:ext cx="79064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Ευθύγραμμο βέλος σύνδεσης 15"/>
            <p:cNvCxnSpPr/>
            <p:nvPr/>
          </p:nvCxnSpPr>
          <p:spPr>
            <a:xfrm>
              <a:off x="3000816" y="4778078"/>
              <a:ext cx="907274" cy="4259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Ευθύγραμμο βέλος σύνδεσης 21"/>
            <p:cNvCxnSpPr/>
            <p:nvPr/>
          </p:nvCxnSpPr>
          <p:spPr>
            <a:xfrm>
              <a:off x="3029646" y="4778078"/>
              <a:ext cx="878444" cy="77877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Ευθύγραμμο βέλος σύνδεσης 26"/>
            <p:cNvCxnSpPr/>
            <p:nvPr/>
          </p:nvCxnSpPr>
          <p:spPr>
            <a:xfrm>
              <a:off x="3002255" y="4778078"/>
              <a:ext cx="905835" cy="12961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20254739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rot="19445201">
            <a:off x="935377" y="2402639"/>
            <a:ext cx="7875024" cy="1446550"/>
          </a:xfrm>
          <a:prstGeom prst="rect">
            <a:avLst/>
          </a:prstGeom>
          <a:noFill/>
        </p:spPr>
        <p:txBody>
          <a:bodyPr wrap="square" lIns="91440" tIns="45720" rIns="91440" bIns="45720">
            <a:spAutoFit/>
          </a:bodyPr>
          <a:lstStyle/>
          <a:p>
            <a:pPr algn="ctr"/>
            <a:r>
              <a:rPr lang="el-GR" sz="88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Ευχαριστουμε</a:t>
            </a:r>
            <a:r>
              <a:rPr lang="el-G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el-GR"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 xmlns:p14="http://schemas.microsoft.com/office/powerpoint/2010/main" val="30374098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357290" y="3857628"/>
            <a:ext cx="6400800" cy="1752600"/>
          </a:xfrm>
        </p:spPr>
        <p:txBody>
          <a:bodyPr>
            <a:normAutofit/>
          </a:bodyPr>
          <a:lstStyle/>
          <a:p>
            <a:r>
              <a:rPr lang="el-GR" dirty="0" smtClean="0"/>
              <a:t>ΜΑΓΕΙΡΑ ΖΩΗ </a:t>
            </a:r>
          </a:p>
          <a:p>
            <a:r>
              <a:rPr lang="el-GR" dirty="0" smtClean="0"/>
              <a:t>ΜΑΥΡΟΥΔΗ ΔΗΜΗΤΡΑ-ΜΑΡΙΑ</a:t>
            </a:r>
          </a:p>
          <a:p>
            <a:r>
              <a:rPr lang="el-GR" dirty="0" smtClean="0"/>
              <a:t>ΝΑΤΣΙΚΑ ΣΟΦΙΑ</a:t>
            </a:r>
          </a:p>
          <a:p>
            <a:r>
              <a:rPr lang="el-GR" dirty="0" smtClean="0"/>
              <a:t>ΠΑΠΑΖΗΣΗ ΕΥΑ</a:t>
            </a:r>
            <a:endParaRPr lang="el-GR" dirty="0"/>
          </a:p>
        </p:txBody>
      </p:sp>
      <p:sp>
        <p:nvSpPr>
          <p:cNvPr id="4" name="3 - Ορθογώνιο"/>
          <p:cNvSpPr/>
          <p:nvPr/>
        </p:nvSpPr>
        <p:spPr>
          <a:xfrm>
            <a:off x="357158" y="714356"/>
            <a:ext cx="8429684" cy="175432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l-GR"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1">
                      <a:satMod val="175000"/>
                      <a:alpha val="40000"/>
                    </a:schemeClr>
                  </a:glow>
                  <a:outerShdw blurRad="80000" dist="40000" dir="5040000" algn="tl">
                    <a:srgbClr val="000000">
                      <a:alpha val="30000"/>
                    </a:srgbClr>
                  </a:outerShdw>
                  <a:reflection blurRad="6350" stA="55000" endA="50" endPos="85000" dir="5400000" sy="-100000" algn="bl" rotWithShape="0"/>
                </a:effectLst>
              </a:rPr>
              <a:t>ΤΑ </a:t>
            </a:r>
            <a:r>
              <a:rPr lang="el-G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1">
                      <a:satMod val="175000"/>
                      <a:alpha val="40000"/>
                    </a:schemeClr>
                  </a:glow>
                  <a:outerShdw blurRad="80000" dist="40000" dir="5040000" algn="tl">
                    <a:srgbClr val="000000">
                      <a:alpha val="30000"/>
                    </a:srgbClr>
                  </a:outerShdw>
                  <a:reflection blurRad="6350" stA="55000" endA="50" endPos="85000" dir="5400000" sy="-100000" algn="bl" rotWithShape="0"/>
                </a:effectLst>
              </a:rPr>
              <a:t>ΕΚΠΑΙΔΕΥΤΙΚΑ ΣΥΣΤΗΜΑΤΑ</a:t>
            </a:r>
            <a:endParaRPr lang="el-G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1">
                    <a:satMod val="175000"/>
                    <a:alpha val="40000"/>
                  </a:schemeClr>
                </a:glow>
                <a:outerShdw blurRad="80000" dist="40000" dir="5040000" algn="tl">
                  <a:srgbClr val="000000">
                    <a:alpha val="30000"/>
                  </a:srgbClr>
                </a:outerShdw>
                <a:reflection blurRad="6350" stA="55000" endA="50" endPos="85000" dir="5400000" sy="-100000" algn="bl" rotWithShape="0"/>
              </a:effectLst>
            </a:endParaRPr>
          </a:p>
        </p:txBody>
      </p:sp>
    </p:spTree>
    <p:extLst>
      <p:ext uri="{BB962C8B-B14F-4D97-AF65-F5344CB8AC3E}">
        <p14:creationId xmlns="" xmlns:p14="http://schemas.microsoft.com/office/powerpoint/2010/main" val="21001704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85720" y="428604"/>
            <a:ext cx="2143140" cy="369332"/>
          </a:xfrm>
          <a:prstGeom prst="rect">
            <a:avLst/>
          </a:prstGeom>
          <a:noFill/>
        </p:spPr>
        <p:txBody>
          <a:bodyPr wrap="square" rtlCol="0">
            <a:spAutoFit/>
          </a:bodyPr>
          <a:lstStyle/>
          <a:p>
            <a:r>
              <a:rPr lang="el-GR" dirty="0" smtClean="0"/>
              <a:t>ΗΛΙΚΙΕΣ: 15-18</a:t>
            </a:r>
            <a:endParaRPr lang="el-GR" dirty="0"/>
          </a:p>
        </p:txBody>
      </p:sp>
      <p:sp>
        <p:nvSpPr>
          <p:cNvPr id="5" name="4 - TextBox"/>
          <p:cNvSpPr txBox="1"/>
          <p:nvPr/>
        </p:nvSpPr>
        <p:spPr>
          <a:xfrm>
            <a:off x="1857356" y="428604"/>
            <a:ext cx="6786578" cy="369332"/>
          </a:xfrm>
          <a:prstGeom prst="rect">
            <a:avLst/>
          </a:prstGeom>
          <a:noFill/>
        </p:spPr>
        <p:txBody>
          <a:bodyPr wrap="square" rtlCol="0">
            <a:spAutoFit/>
          </a:bodyPr>
          <a:lstStyle/>
          <a:p>
            <a:r>
              <a:rPr lang="el-GR" dirty="0" smtClean="0"/>
              <a:t>Η ΕΡΕΥΝΑ ΕΓΙΝΕ ΣΕ ΔΕΙΓΜΑ 28 ΜΑΘΗΤΩΝ ΠΟΥ ΕΠΙΛΕΧΤΗΚΑΝ ΤΥΧΑΙΑ.</a:t>
            </a:r>
            <a:endParaRPr lang="el-GR" dirty="0"/>
          </a:p>
        </p:txBody>
      </p:sp>
      <p:graphicFrame>
        <p:nvGraphicFramePr>
          <p:cNvPr id="6" name="5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8415784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357166"/>
            <a:ext cx="8715436" cy="369332"/>
          </a:xfrm>
          <a:prstGeom prst="rect">
            <a:avLst/>
          </a:prstGeom>
          <a:noFill/>
        </p:spPr>
        <p:txBody>
          <a:bodyPr wrap="square" rtlCol="0">
            <a:spAutoFit/>
          </a:bodyPr>
          <a:lstStyle/>
          <a:p>
            <a:r>
              <a:rPr lang="el-GR" dirty="0" smtClean="0"/>
              <a:t>ΕΡΩΤΗΣΗ 1: ΚΑΝΕΙΣ  ΦΡΟΝΤΗΣΤΗΡΙΟ</a:t>
            </a:r>
            <a:endParaRPr lang="el-GR" dirty="0"/>
          </a:p>
        </p:txBody>
      </p:sp>
      <p:graphicFrame>
        <p:nvGraphicFramePr>
          <p:cNvPr id="3" name="2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9692212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357166"/>
            <a:ext cx="8501122" cy="369332"/>
          </a:xfrm>
          <a:prstGeom prst="rect">
            <a:avLst/>
          </a:prstGeom>
          <a:noFill/>
        </p:spPr>
        <p:txBody>
          <a:bodyPr wrap="square" rtlCol="0">
            <a:spAutoFit/>
          </a:bodyPr>
          <a:lstStyle/>
          <a:p>
            <a:r>
              <a:rPr lang="el-GR" dirty="0" smtClean="0"/>
              <a:t>ΕΡΩΤΗΣΗ 2: ΑΝ ΝΑΙ ΤΙ ΕΙΔΟΥΣ</a:t>
            </a:r>
            <a:endParaRPr lang="el-GR" dirty="0"/>
          </a:p>
        </p:txBody>
      </p:sp>
      <p:graphicFrame>
        <p:nvGraphicFramePr>
          <p:cNvPr id="3" name="2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2529020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214290"/>
            <a:ext cx="8572560" cy="369332"/>
          </a:xfrm>
          <a:prstGeom prst="rect">
            <a:avLst/>
          </a:prstGeom>
          <a:noFill/>
        </p:spPr>
        <p:txBody>
          <a:bodyPr wrap="square" rtlCol="0">
            <a:spAutoFit/>
          </a:bodyPr>
          <a:lstStyle/>
          <a:p>
            <a:r>
              <a:rPr lang="el-GR" dirty="0" smtClean="0"/>
              <a:t>ΕΡΩΤΗΣΗ 3: ΣΕ ΠΟΣΑ ΜΑΘΗΜΑΤΑ</a:t>
            </a:r>
            <a:endParaRPr lang="el-GR" dirty="0"/>
          </a:p>
        </p:txBody>
      </p:sp>
      <p:graphicFrame>
        <p:nvGraphicFramePr>
          <p:cNvPr id="3" name="2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9279077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285728"/>
            <a:ext cx="8572560" cy="369332"/>
          </a:xfrm>
          <a:prstGeom prst="rect">
            <a:avLst/>
          </a:prstGeom>
          <a:noFill/>
        </p:spPr>
        <p:txBody>
          <a:bodyPr wrap="square" rtlCol="0">
            <a:spAutoFit/>
          </a:bodyPr>
          <a:lstStyle/>
          <a:p>
            <a:r>
              <a:rPr lang="el-GR" dirty="0" smtClean="0"/>
              <a:t>ΕΡΩΤΗΣΗ 4: ΠΟΣΕΣ ΩΡΕΣ ΤΗΝ ΕΒΔΟΜΑΔΑ</a:t>
            </a:r>
            <a:endParaRPr lang="el-GR" dirty="0"/>
          </a:p>
        </p:txBody>
      </p:sp>
      <p:graphicFrame>
        <p:nvGraphicFramePr>
          <p:cNvPr id="3" name="2 - Γράφημα"/>
          <p:cNvGraphicFramePr/>
          <p:nvPr/>
        </p:nvGraphicFramePr>
        <p:xfrm>
          <a:off x="1500166" y="1357298"/>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4" name="3 - TextBox"/>
          <p:cNvSpPr txBox="1"/>
          <p:nvPr/>
        </p:nvSpPr>
        <p:spPr>
          <a:xfrm>
            <a:off x="142844" y="5857892"/>
            <a:ext cx="8786874" cy="369332"/>
          </a:xfrm>
          <a:prstGeom prst="rect">
            <a:avLst/>
          </a:prstGeom>
          <a:noFill/>
        </p:spPr>
        <p:txBody>
          <a:bodyPr wrap="square" rtlCol="0">
            <a:spAutoFit/>
          </a:bodyPr>
          <a:lstStyle/>
          <a:p>
            <a:r>
              <a:rPr lang="el-GR" dirty="0" smtClean="0"/>
              <a:t>ΟΙ ΜΑΘΗΤΕΣ ΣΤΟ ΆΛΛΟ ΣΗΜΕΙΩΣΑΝ : 1 ΩΡΑ,5.5 ΩΡΕΣ, 8 ΩΡΕΣ, 9.5ΩΡΕΣ, 12 ΩΡΕΣ, 14 ΩΡΕΣ</a:t>
            </a:r>
            <a:endParaRPr lang="el-GR" dirty="0"/>
          </a:p>
        </p:txBody>
      </p:sp>
    </p:spTree>
    <p:extLst>
      <p:ext uri="{BB962C8B-B14F-4D97-AF65-F5344CB8AC3E}">
        <p14:creationId xmlns="" xmlns:p14="http://schemas.microsoft.com/office/powerpoint/2010/main" val="19039941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214290"/>
            <a:ext cx="8643998" cy="369332"/>
          </a:xfrm>
          <a:prstGeom prst="rect">
            <a:avLst/>
          </a:prstGeom>
          <a:noFill/>
        </p:spPr>
        <p:txBody>
          <a:bodyPr wrap="square" rtlCol="0">
            <a:spAutoFit/>
          </a:bodyPr>
          <a:lstStyle/>
          <a:p>
            <a:r>
              <a:rPr lang="el-GR" dirty="0" smtClean="0"/>
              <a:t>ΕΡΩΤΗΣΗ 5: ΑΠΌ ΠΟΎ ΕΝΗΜΕΡΩΘΗΚΕΣ ΓΙΑ ΤΟ ΙΣΧΥΟΝ ΕΚΠΑΙΔΕΥΤΙΚΟ ΣΥΣΤΗΜΑ</a:t>
            </a:r>
            <a:endParaRPr lang="el-GR" dirty="0"/>
          </a:p>
        </p:txBody>
      </p:sp>
      <p:graphicFrame>
        <p:nvGraphicFramePr>
          <p:cNvPr id="3" name="2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4" name="3 - TextBox"/>
          <p:cNvSpPr txBox="1"/>
          <p:nvPr/>
        </p:nvSpPr>
        <p:spPr>
          <a:xfrm>
            <a:off x="285720" y="6143644"/>
            <a:ext cx="8501122" cy="369332"/>
          </a:xfrm>
          <a:prstGeom prst="rect">
            <a:avLst/>
          </a:prstGeom>
          <a:noFill/>
        </p:spPr>
        <p:txBody>
          <a:bodyPr wrap="square" rtlCol="0">
            <a:spAutoFit/>
          </a:bodyPr>
          <a:lstStyle/>
          <a:p>
            <a:r>
              <a:rPr lang="el-GR" dirty="0" smtClean="0"/>
              <a:t>ΟΙ ΜΑΘΗΤΕΣ ΣΤΟ ΆΛΛΟ ΑΠΑΝΤΗΣΑΝ: ΦΡΟΝΤΗΣΤΗΡΙΟ</a:t>
            </a:r>
            <a:endParaRPr lang="el-GR" dirty="0"/>
          </a:p>
        </p:txBody>
      </p:sp>
    </p:spTree>
    <p:extLst>
      <p:ext uri="{BB962C8B-B14F-4D97-AF65-F5344CB8AC3E}">
        <p14:creationId xmlns="" xmlns:p14="http://schemas.microsoft.com/office/powerpoint/2010/main" val="3211097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1980728" y="-2917173"/>
            <a:ext cx="13249472" cy="12826894"/>
            <a:chOff x="-1143000" y="-1993761"/>
            <a:chExt cx="11294778" cy="10680561"/>
          </a:xfrm>
          <a:effectLst>
            <a:outerShdw blurRad="50800" dist="38100" dir="2700000" algn="tl" rotWithShape="0">
              <a:prstClr val="black">
                <a:alpha val="40000"/>
              </a:prstClr>
            </a:outerShdw>
          </a:effectLst>
        </p:grpSpPr>
        <p:grpSp>
          <p:nvGrpSpPr>
            <p:cNvPr id="3" name="Group 17"/>
            <p:cNvGrpSpPr/>
            <p:nvPr/>
          </p:nvGrpSpPr>
          <p:grpSpPr>
            <a:xfrm>
              <a:off x="-1143000" y="-1993761"/>
              <a:ext cx="11294778" cy="10680561"/>
              <a:chOff x="-1001181" y="-433928"/>
              <a:chExt cx="9412374" cy="8900524"/>
            </a:xfrm>
          </p:grpSpPr>
          <p:sp>
            <p:nvSpPr>
              <p:cNvPr id="8" name="Diagonal Stripe 7"/>
              <p:cNvSpPr/>
              <p:nvPr/>
            </p:nvSpPr>
            <p:spPr>
              <a:xfrm rot="8100000">
                <a:off x="-1001181"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9" name="Diagonal Stripe 8"/>
              <p:cNvSpPr/>
              <p:nvPr/>
            </p:nvSpPr>
            <p:spPr>
              <a:xfrm rot="2700000">
                <a:off x="1532395" y="4123196"/>
                <a:ext cx="4343400" cy="4343400"/>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6" name="Diagonal Stripe 15"/>
              <p:cNvSpPr/>
              <p:nvPr/>
            </p:nvSpPr>
            <p:spPr>
              <a:xfrm rot="13500000" flipH="1">
                <a:off x="5143140"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7" name="Diagonal Stripe 16"/>
              <p:cNvSpPr/>
              <p:nvPr/>
            </p:nvSpPr>
            <p:spPr>
              <a:xfrm rot="18951943" flipV="1">
                <a:off x="1469021" y="-433928"/>
                <a:ext cx="4446686" cy="4242514"/>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nvGrpSpPr>
            <p:cNvPr id="4" name="Group 2"/>
            <p:cNvGrpSpPr/>
            <p:nvPr/>
          </p:nvGrpSpPr>
          <p:grpSpPr>
            <a:xfrm>
              <a:off x="758827" y="747092"/>
              <a:ext cx="7487981" cy="5340190"/>
              <a:chOff x="758827" y="757102"/>
              <a:chExt cx="7487981" cy="5340190"/>
            </a:xfrm>
          </p:grpSpPr>
          <p:pic>
            <p:nvPicPr>
              <p:cNvPr id="19" name="Picture 3" descr="C:\Users\Tom\AppData\Local\Microsoft\Windows\Temporary Internet Files\Content.IE5\SELOQ6RU\MP910220994[1].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a:stretch/>
            </p:blipFill>
            <p:spPr bwMode="auto">
              <a:xfrm>
                <a:off x="1037304" y="757102"/>
                <a:ext cx="6934200" cy="5181601"/>
              </a:xfrm>
              <a:prstGeom prst="rect">
                <a:avLst/>
              </a:prstGeom>
              <a:noFill/>
              <a:effectLst>
                <a:innerShdw blurRad="114300">
                  <a:prstClr val="black"/>
                </a:innerShdw>
              </a:effectLst>
              <a:extLst>
                <a:ext uri="{909E8E84-426E-40DD-AFC4-6F175D3DCCD1}">
                  <a14:hiddenFill xmlns="" xmlns:a14="http://schemas.microsoft.com/office/drawing/2010/main">
                    <a:solidFill>
                      <a:srgbClr val="FFFFFF"/>
                    </a:solidFill>
                  </a14:hiddenFill>
                </a:ext>
              </a:extLst>
            </p:spPr>
          </p:pic>
          <p:sp>
            <p:nvSpPr>
              <p:cNvPr id="20" name="Rectangle 19"/>
              <p:cNvSpPr/>
              <p:nvPr/>
            </p:nvSpPr>
            <p:spPr>
              <a:xfrm>
                <a:off x="758827" y="5928851"/>
                <a:ext cx="7487981" cy="168441"/>
              </a:xfrm>
              <a:prstGeom prst="rect">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sp>
        <p:nvSpPr>
          <p:cNvPr id="11" name="1 - Τίτλος"/>
          <p:cNvSpPr>
            <a:spLocks noGrp="1"/>
          </p:cNvSpPr>
          <p:nvPr>
            <p:ph type="title"/>
          </p:nvPr>
        </p:nvSpPr>
        <p:spPr/>
        <p:txBody>
          <a:bodyPr>
            <a:normAutofit/>
          </a:bodyPr>
          <a:lstStyle/>
          <a:p>
            <a:r>
              <a:rPr lang="el-GR" sz="3200" u="sng" dirty="0" smtClean="0">
                <a:solidFill>
                  <a:schemeClr val="bg1"/>
                </a:solidFill>
                <a:latin typeface="Segoe Print" pitchFamily="2" charset="0"/>
              </a:rPr>
              <a:t>ΙΣΤΟΡΙΚΗ ΑΝΑΔΡΟΜΗ (1)</a:t>
            </a:r>
            <a:endParaRPr lang="el-GR" sz="3200" u="sng" dirty="0">
              <a:solidFill>
                <a:schemeClr val="bg1"/>
              </a:solidFill>
              <a:latin typeface="Segoe Print" pitchFamily="2" charset="0"/>
            </a:endParaRPr>
          </a:p>
        </p:txBody>
      </p:sp>
      <p:sp>
        <p:nvSpPr>
          <p:cNvPr id="18" name="17 - Θέση περιεχομένου"/>
          <p:cNvSpPr>
            <a:spLocks noGrp="1"/>
          </p:cNvSpPr>
          <p:nvPr>
            <p:ph sz="half" idx="1"/>
          </p:nvPr>
        </p:nvSpPr>
        <p:spPr>
          <a:xfrm>
            <a:off x="605408" y="1196752"/>
            <a:ext cx="4038600" cy="4525963"/>
          </a:xfrm>
        </p:spPr>
        <p:txBody>
          <a:bodyPr>
            <a:noAutofit/>
          </a:bodyPr>
          <a:lstStyle/>
          <a:p>
            <a:pPr>
              <a:buNone/>
            </a:pPr>
            <a:r>
              <a:rPr lang="en-US" sz="2600" u="sng" dirty="0" smtClean="0">
                <a:solidFill>
                  <a:schemeClr val="bg1"/>
                </a:solidFill>
              </a:rPr>
              <a:t>19</a:t>
            </a:r>
            <a:r>
              <a:rPr lang="el-GR" sz="2600" u="sng" baseline="30000" dirty="0" err="1" smtClean="0">
                <a:solidFill>
                  <a:schemeClr val="bg1"/>
                </a:solidFill>
              </a:rPr>
              <a:t>ος</a:t>
            </a:r>
            <a:r>
              <a:rPr lang="el-GR" sz="2600" u="sng" dirty="0" smtClean="0">
                <a:solidFill>
                  <a:schemeClr val="bg1"/>
                </a:solidFill>
              </a:rPr>
              <a:t> αιώνας</a:t>
            </a:r>
          </a:p>
          <a:p>
            <a:pPr marL="0" indent="0">
              <a:buNone/>
            </a:pPr>
            <a:r>
              <a:rPr lang="el-GR" sz="2600" dirty="0" err="1" smtClean="0">
                <a:solidFill>
                  <a:schemeClr val="bg1"/>
                </a:solidFill>
              </a:rPr>
              <a:t>Όθωνας</a:t>
            </a:r>
            <a:r>
              <a:rPr lang="el-GR" sz="2600" dirty="0" smtClean="0">
                <a:solidFill>
                  <a:schemeClr val="bg1"/>
                </a:solidFill>
              </a:rPr>
              <a:t>, Γερμανικά πρότυπα</a:t>
            </a:r>
          </a:p>
          <a:p>
            <a:pPr marL="0" indent="0">
              <a:buNone/>
            </a:pPr>
            <a:endParaRPr lang="el-GR" sz="2600" dirty="0" smtClean="0">
              <a:solidFill>
                <a:schemeClr val="bg1"/>
              </a:solidFill>
            </a:endParaRPr>
          </a:p>
          <a:p>
            <a:pPr>
              <a:buNone/>
            </a:pPr>
            <a:r>
              <a:rPr lang="el-GR" sz="2600" u="sng" dirty="0" smtClean="0">
                <a:solidFill>
                  <a:schemeClr val="bg1"/>
                </a:solidFill>
              </a:rPr>
              <a:t>Μέχρι 2</a:t>
            </a:r>
            <a:r>
              <a:rPr lang="el-GR" sz="2600" u="sng" baseline="30000" dirty="0" smtClean="0">
                <a:solidFill>
                  <a:schemeClr val="bg1"/>
                </a:solidFill>
              </a:rPr>
              <a:t>ο</a:t>
            </a:r>
            <a:r>
              <a:rPr lang="el-GR" sz="2600" u="sng" dirty="0" smtClean="0">
                <a:solidFill>
                  <a:schemeClr val="bg1"/>
                </a:solidFill>
              </a:rPr>
              <a:t> μισό 20</a:t>
            </a:r>
            <a:r>
              <a:rPr lang="el-GR" sz="2600" u="sng" baseline="30000" dirty="0" smtClean="0">
                <a:solidFill>
                  <a:schemeClr val="bg1"/>
                </a:solidFill>
              </a:rPr>
              <a:t>ου</a:t>
            </a:r>
            <a:r>
              <a:rPr lang="el-GR" sz="2600" u="sng" dirty="0" smtClean="0">
                <a:solidFill>
                  <a:schemeClr val="bg1"/>
                </a:solidFill>
              </a:rPr>
              <a:t> αιώνα</a:t>
            </a:r>
          </a:p>
          <a:p>
            <a:pPr marL="0" indent="0">
              <a:buNone/>
            </a:pPr>
            <a:r>
              <a:rPr lang="el-GR" sz="2600" dirty="0" smtClean="0">
                <a:solidFill>
                  <a:schemeClr val="bg1"/>
                </a:solidFill>
              </a:rPr>
              <a:t>Έντονο γλωσσικό ζήτημα (αρχαία, καθαρεύουσα, δημοτική γλώσσα)</a:t>
            </a:r>
          </a:p>
          <a:p>
            <a:pPr marL="0" indent="0">
              <a:buNone/>
            </a:pPr>
            <a:endParaRPr lang="el-GR" dirty="0" smtClean="0">
              <a:solidFill>
                <a:schemeClr val="bg1"/>
              </a:solidFill>
            </a:endParaRPr>
          </a:p>
          <a:p>
            <a:endParaRPr lang="el-GR" dirty="0" smtClean="0">
              <a:solidFill>
                <a:schemeClr val="bg1"/>
              </a:solidFill>
            </a:endParaRPr>
          </a:p>
          <a:p>
            <a:endParaRPr lang="el-GR" dirty="0">
              <a:solidFill>
                <a:schemeClr val="bg1"/>
              </a:solidFill>
            </a:endParaRPr>
          </a:p>
        </p:txBody>
      </p:sp>
      <p:sp>
        <p:nvSpPr>
          <p:cNvPr id="21" name="20 - Θέση περιεχομένου"/>
          <p:cNvSpPr>
            <a:spLocks noGrp="1"/>
          </p:cNvSpPr>
          <p:nvPr>
            <p:ph sz="half" idx="2"/>
          </p:nvPr>
        </p:nvSpPr>
        <p:spPr>
          <a:xfrm>
            <a:off x="4648200" y="1196752"/>
            <a:ext cx="4038600" cy="5434683"/>
          </a:xfrm>
        </p:spPr>
        <p:txBody>
          <a:bodyPr>
            <a:normAutofit fontScale="92500" lnSpcReduction="20000"/>
          </a:bodyPr>
          <a:lstStyle/>
          <a:p>
            <a:pPr>
              <a:buNone/>
            </a:pPr>
            <a:r>
              <a:rPr lang="el-GR" u="sng" dirty="0" smtClean="0">
                <a:solidFill>
                  <a:schemeClr val="bg1"/>
                </a:solidFill>
              </a:rPr>
              <a:t>Ως το 1960</a:t>
            </a:r>
          </a:p>
          <a:p>
            <a:pPr marL="0" indent="0">
              <a:buNone/>
            </a:pPr>
            <a:r>
              <a:rPr lang="el-GR" dirty="0" smtClean="0">
                <a:solidFill>
                  <a:schemeClr val="bg1"/>
                </a:solidFill>
              </a:rPr>
              <a:t>Υποχρεωτική η φοίτηση στο Δημοτικό</a:t>
            </a:r>
          </a:p>
          <a:p>
            <a:pPr marL="0" indent="0">
              <a:buNone/>
            </a:pPr>
            <a:endParaRPr lang="el-GR" dirty="0" smtClean="0">
              <a:solidFill>
                <a:schemeClr val="bg1"/>
              </a:solidFill>
            </a:endParaRPr>
          </a:p>
          <a:p>
            <a:pPr marL="0" indent="0">
              <a:buNone/>
            </a:pPr>
            <a:endParaRPr lang="el-GR" dirty="0" smtClean="0">
              <a:solidFill>
                <a:schemeClr val="bg1"/>
              </a:solidFill>
            </a:endParaRPr>
          </a:p>
          <a:p>
            <a:pPr>
              <a:buNone/>
            </a:pPr>
            <a:r>
              <a:rPr lang="el-GR" u="sng" dirty="0" smtClean="0">
                <a:solidFill>
                  <a:schemeClr val="bg1"/>
                </a:solidFill>
              </a:rPr>
              <a:t>Στο διάστημα αυτό</a:t>
            </a:r>
          </a:p>
          <a:p>
            <a:pPr marL="355600" indent="-355600"/>
            <a:r>
              <a:rPr lang="el-GR" dirty="0" smtClean="0">
                <a:solidFill>
                  <a:schemeClr val="bg1"/>
                </a:solidFill>
              </a:rPr>
              <a:t>Το Α.Π. διαμορφώνεται από το κράτος</a:t>
            </a:r>
          </a:p>
          <a:p>
            <a:pPr marL="355600" indent="-355600"/>
            <a:r>
              <a:rPr lang="el-GR" dirty="0" smtClean="0">
                <a:solidFill>
                  <a:schemeClr val="bg1"/>
                </a:solidFill>
              </a:rPr>
              <a:t>Διανέμονται υποχρεωτικά εγχειρίδια στους μαθητές</a:t>
            </a:r>
          </a:p>
          <a:p>
            <a:pPr marL="355600" indent="-355600"/>
            <a:r>
              <a:rPr lang="el-GR" dirty="0" smtClean="0">
                <a:solidFill>
                  <a:schemeClr val="bg1"/>
                </a:solidFill>
              </a:rPr>
              <a:t>ΟΙ </a:t>
            </a:r>
            <a:r>
              <a:rPr lang="el-GR" dirty="0" err="1" smtClean="0">
                <a:solidFill>
                  <a:schemeClr val="bg1"/>
                </a:solidFill>
              </a:rPr>
              <a:t>εκπ</a:t>
            </a:r>
            <a:r>
              <a:rPr lang="el-GR" dirty="0" smtClean="0">
                <a:solidFill>
                  <a:schemeClr val="bg1"/>
                </a:solidFill>
              </a:rPr>
              <a:t>/</a:t>
            </a:r>
            <a:r>
              <a:rPr lang="el-GR" dirty="0" err="1" smtClean="0">
                <a:solidFill>
                  <a:schemeClr val="bg1"/>
                </a:solidFill>
              </a:rPr>
              <a:t>κοί</a:t>
            </a:r>
            <a:r>
              <a:rPr lang="el-GR" dirty="0" smtClean="0">
                <a:solidFill>
                  <a:schemeClr val="bg1"/>
                </a:solidFill>
              </a:rPr>
              <a:t> διορίζονται από το κράτος με επετηρίδα και ελέγχονται από επιθεωρητές</a:t>
            </a:r>
          </a:p>
          <a:p>
            <a:pPr marL="0" indent="0">
              <a:buNone/>
            </a:pPr>
            <a:endParaRPr lang="el-GR" dirty="0" smtClean="0">
              <a:solidFill>
                <a:schemeClr val="bg1"/>
              </a:solidFill>
            </a:endParaRPr>
          </a:p>
        </p:txBody>
      </p:sp>
      <p:cxnSp>
        <p:nvCxnSpPr>
          <p:cNvPr id="14" name="13 - Ευθεία γραμμή σύνδεσης"/>
          <p:cNvCxnSpPr/>
          <p:nvPr/>
        </p:nvCxnSpPr>
        <p:spPr>
          <a:xfrm>
            <a:off x="4572000" y="1052736"/>
            <a:ext cx="72027" cy="54006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956687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1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
                                            <p:txEl>
                                              <p:pRg st="0" end="0"/>
                                            </p:txEl>
                                          </p:spTgt>
                                        </p:tgtEl>
                                        <p:attrNameLst>
                                          <p:attrName>style.visibility</p:attrName>
                                        </p:attrNameLst>
                                      </p:cBhvr>
                                      <p:to>
                                        <p:strVal val="visible"/>
                                      </p:to>
                                    </p:set>
                                    <p:animEffect transition="in" filter="wipe(left)">
                                      <p:cBhvr>
                                        <p:cTn id="17" dur="500"/>
                                        <p:tgtEl>
                                          <p:spTgt spid="1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
                                            <p:txEl>
                                              <p:pRg st="1" end="1"/>
                                            </p:txEl>
                                          </p:spTgt>
                                        </p:tgtEl>
                                        <p:attrNameLst>
                                          <p:attrName>style.visibility</p:attrName>
                                        </p:attrNameLst>
                                      </p:cBhvr>
                                      <p:to>
                                        <p:strVal val="visible"/>
                                      </p:to>
                                    </p:set>
                                    <p:animEffect transition="in" filter="wipe(left)">
                                      <p:cBhvr>
                                        <p:cTn id="22" dur="500"/>
                                        <p:tgtEl>
                                          <p:spTgt spid="1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xEl>
                                              <p:pRg st="3" end="3"/>
                                            </p:txEl>
                                          </p:spTgt>
                                        </p:tgtEl>
                                        <p:attrNameLst>
                                          <p:attrName>style.visibility</p:attrName>
                                        </p:attrNameLst>
                                      </p:cBhvr>
                                      <p:to>
                                        <p:strVal val="visible"/>
                                      </p:to>
                                    </p:set>
                                    <p:animEffect transition="in" filter="wipe(left)">
                                      <p:cBhvr>
                                        <p:cTn id="27" dur="500"/>
                                        <p:tgtEl>
                                          <p:spTgt spid="1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
                                            <p:txEl>
                                              <p:pRg st="4" end="4"/>
                                            </p:txEl>
                                          </p:spTgt>
                                        </p:tgtEl>
                                        <p:attrNameLst>
                                          <p:attrName>style.visibility</p:attrName>
                                        </p:attrNameLst>
                                      </p:cBhvr>
                                      <p:to>
                                        <p:strVal val="visible"/>
                                      </p:to>
                                    </p:set>
                                    <p:animEffect transition="in" filter="wipe(left)">
                                      <p:cBhvr>
                                        <p:cTn id="32" dur="500"/>
                                        <p:tgtEl>
                                          <p:spTgt spid="1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1">
                                            <p:txEl>
                                              <p:pRg st="0" end="0"/>
                                            </p:txEl>
                                          </p:spTgt>
                                        </p:tgtEl>
                                        <p:attrNameLst>
                                          <p:attrName>style.visibility</p:attrName>
                                        </p:attrNameLst>
                                      </p:cBhvr>
                                      <p:to>
                                        <p:strVal val="visible"/>
                                      </p:to>
                                    </p:set>
                                    <p:animEffect transition="in" filter="wipe(left)">
                                      <p:cBhvr>
                                        <p:cTn id="37" dur="500"/>
                                        <p:tgtEl>
                                          <p:spTgt spid="2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1">
                                            <p:txEl>
                                              <p:pRg st="1" end="1"/>
                                            </p:txEl>
                                          </p:spTgt>
                                        </p:tgtEl>
                                        <p:attrNameLst>
                                          <p:attrName>style.visibility</p:attrName>
                                        </p:attrNameLst>
                                      </p:cBhvr>
                                      <p:to>
                                        <p:strVal val="visible"/>
                                      </p:to>
                                    </p:set>
                                    <p:animEffect transition="in" filter="wipe(left)">
                                      <p:cBhvr>
                                        <p:cTn id="42" dur="500"/>
                                        <p:tgtEl>
                                          <p:spTgt spid="21">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1">
                                            <p:txEl>
                                              <p:pRg st="4" end="4"/>
                                            </p:txEl>
                                          </p:spTgt>
                                        </p:tgtEl>
                                        <p:attrNameLst>
                                          <p:attrName>style.visibility</p:attrName>
                                        </p:attrNameLst>
                                      </p:cBhvr>
                                      <p:to>
                                        <p:strVal val="visible"/>
                                      </p:to>
                                    </p:set>
                                    <p:animEffect transition="in" filter="wipe(left)">
                                      <p:cBhvr>
                                        <p:cTn id="47" dur="500"/>
                                        <p:tgtEl>
                                          <p:spTgt spid="21">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1">
                                            <p:txEl>
                                              <p:pRg st="5" end="5"/>
                                            </p:txEl>
                                          </p:spTgt>
                                        </p:tgtEl>
                                        <p:attrNameLst>
                                          <p:attrName>style.visibility</p:attrName>
                                        </p:attrNameLst>
                                      </p:cBhvr>
                                      <p:to>
                                        <p:strVal val="visible"/>
                                      </p:to>
                                    </p:set>
                                    <p:animEffect transition="in" filter="wipe(left)">
                                      <p:cBhvr>
                                        <p:cTn id="52" dur="500"/>
                                        <p:tgtEl>
                                          <p:spTgt spid="21">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1">
                                            <p:txEl>
                                              <p:pRg st="6" end="6"/>
                                            </p:txEl>
                                          </p:spTgt>
                                        </p:tgtEl>
                                        <p:attrNameLst>
                                          <p:attrName>style.visibility</p:attrName>
                                        </p:attrNameLst>
                                      </p:cBhvr>
                                      <p:to>
                                        <p:strVal val="visible"/>
                                      </p:to>
                                    </p:set>
                                    <p:animEffect transition="in" filter="wipe(left)">
                                      <p:cBhvr>
                                        <p:cTn id="57" dur="500"/>
                                        <p:tgtEl>
                                          <p:spTgt spid="21">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1">
                                            <p:txEl>
                                              <p:pRg st="7" end="7"/>
                                            </p:txEl>
                                          </p:spTgt>
                                        </p:tgtEl>
                                        <p:attrNameLst>
                                          <p:attrName>style.visibility</p:attrName>
                                        </p:attrNameLst>
                                      </p:cBhvr>
                                      <p:to>
                                        <p:strVal val="visible"/>
                                      </p:to>
                                    </p:set>
                                    <p:animEffect transition="in" filter="wipe(left)">
                                      <p:cBhvr>
                                        <p:cTn id="62" dur="500"/>
                                        <p:tgtEl>
                                          <p:spTgt spid="2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build="p" bldLvl="5"/>
      <p:bldP spid="2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142852"/>
            <a:ext cx="8786874" cy="369332"/>
          </a:xfrm>
          <a:prstGeom prst="rect">
            <a:avLst/>
          </a:prstGeom>
          <a:noFill/>
        </p:spPr>
        <p:txBody>
          <a:bodyPr wrap="square" rtlCol="0">
            <a:spAutoFit/>
          </a:bodyPr>
          <a:lstStyle/>
          <a:p>
            <a:r>
              <a:rPr lang="el-GR" dirty="0" smtClean="0"/>
              <a:t>ΕΡΩΤΗΣΗ 6: ΣΥΜΦΩΝΕΙΤΕ ΜΕ ΤΗΝ ΤΡΑΠΕΖΑ ΘΕΜΑΤΩΝ</a:t>
            </a:r>
            <a:endParaRPr lang="el-GR" dirty="0"/>
          </a:p>
        </p:txBody>
      </p:sp>
      <p:graphicFrame>
        <p:nvGraphicFramePr>
          <p:cNvPr id="3" name="2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0909270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214290"/>
            <a:ext cx="8358246" cy="369332"/>
          </a:xfrm>
          <a:prstGeom prst="rect">
            <a:avLst/>
          </a:prstGeom>
          <a:noFill/>
        </p:spPr>
        <p:txBody>
          <a:bodyPr wrap="square" rtlCol="0">
            <a:spAutoFit/>
          </a:bodyPr>
          <a:lstStyle/>
          <a:p>
            <a:r>
              <a:rPr lang="el-GR" dirty="0" smtClean="0"/>
              <a:t>ΕΡΩΤΗΣΗ 7: ΑΝ ΝΑΙ,ΓΙΑΤΙ</a:t>
            </a:r>
            <a:endParaRPr lang="el-GR" dirty="0"/>
          </a:p>
        </p:txBody>
      </p:sp>
      <p:graphicFrame>
        <p:nvGraphicFramePr>
          <p:cNvPr id="3" name="2 - Γράφημα"/>
          <p:cNvGraphicFramePr/>
          <p:nvPr/>
        </p:nvGraphicFramePr>
        <p:xfrm>
          <a:off x="571472" y="1214422"/>
          <a:ext cx="8072494" cy="5143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2047322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214290"/>
            <a:ext cx="8858312" cy="369332"/>
          </a:xfrm>
          <a:prstGeom prst="rect">
            <a:avLst/>
          </a:prstGeom>
          <a:noFill/>
        </p:spPr>
        <p:txBody>
          <a:bodyPr wrap="square" rtlCol="0">
            <a:spAutoFit/>
          </a:bodyPr>
          <a:lstStyle/>
          <a:p>
            <a:r>
              <a:rPr lang="el-GR" dirty="0" smtClean="0"/>
              <a:t>ΕΡΩΤΗΣΗΣΗ 8: ΑΝ ΌΧΙ ΓΙΑΤΙ</a:t>
            </a:r>
            <a:endParaRPr lang="el-GR" dirty="0"/>
          </a:p>
        </p:txBody>
      </p:sp>
      <p:graphicFrame>
        <p:nvGraphicFramePr>
          <p:cNvPr id="3" name="2 - Γράφημα"/>
          <p:cNvGraphicFramePr/>
          <p:nvPr/>
        </p:nvGraphicFramePr>
        <p:xfrm>
          <a:off x="714348" y="1000108"/>
          <a:ext cx="7358114" cy="47863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4398417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214290"/>
            <a:ext cx="8715436" cy="369332"/>
          </a:xfrm>
          <a:prstGeom prst="rect">
            <a:avLst/>
          </a:prstGeom>
          <a:noFill/>
        </p:spPr>
        <p:txBody>
          <a:bodyPr wrap="square" rtlCol="0">
            <a:spAutoFit/>
          </a:bodyPr>
          <a:lstStyle/>
          <a:p>
            <a:r>
              <a:rPr lang="el-GR" dirty="0" smtClean="0"/>
              <a:t>ΕΡΩΤΗΣΗ 9: ΘΕΩΡΕΙΤΑΙ ΤΟ ΠΡΟΗΓΟΥΜΕΝΟ ΕΚΠΑΙΔΕΥΤΙΚΟ ΣΥΣΤΗΜΑ ΚΑΛΥΤΕΡΟ</a:t>
            </a:r>
            <a:endParaRPr lang="el-GR" dirty="0"/>
          </a:p>
        </p:txBody>
      </p:sp>
      <p:graphicFrame>
        <p:nvGraphicFramePr>
          <p:cNvPr id="3" name="2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959940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285728"/>
            <a:ext cx="8715436" cy="369332"/>
          </a:xfrm>
          <a:prstGeom prst="rect">
            <a:avLst/>
          </a:prstGeom>
          <a:noFill/>
        </p:spPr>
        <p:txBody>
          <a:bodyPr wrap="square" rtlCol="0">
            <a:spAutoFit/>
          </a:bodyPr>
          <a:lstStyle/>
          <a:p>
            <a:r>
              <a:rPr lang="el-GR" dirty="0" smtClean="0"/>
              <a:t>ΕΡΩΤΗΣΗ 10: ΟΙ ΕΞΕΤΣΕΙΣ ΣΑΣ ΔΗΜΙΟΥΡΓΟΥΝ ΑΝΧΟΣ</a:t>
            </a:r>
            <a:endParaRPr lang="el-GR" dirty="0"/>
          </a:p>
        </p:txBody>
      </p:sp>
      <p:graphicFrame>
        <p:nvGraphicFramePr>
          <p:cNvPr id="3" name="2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5740760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0" y="142852"/>
            <a:ext cx="9001156" cy="369332"/>
          </a:xfrm>
          <a:prstGeom prst="rect">
            <a:avLst/>
          </a:prstGeom>
          <a:noFill/>
        </p:spPr>
        <p:txBody>
          <a:bodyPr wrap="square" rtlCol="0">
            <a:spAutoFit/>
          </a:bodyPr>
          <a:lstStyle/>
          <a:p>
            <a:r>
              <a:rPr lang="el-GR" dirty="0" smtClean="0"/>
              <a:t>ΕΡΩΤΗΣΗ 12: ΘΕΩΡΕΙΤΑΙ ΌΤΙ ΤΟ ΣΥΣΤΗΜΑ ΤΩΝ ΕΞΕΤΑΣΕΩΝ ΕΊΝΑΙ ΑΔΙΚΟ Ή ΜΗ ΑΝΤΙΚΕΙΜΕΝΙΚΟ</a:t>
            </a:r>
            <a:endParaRPr lang="el-GR" dirty="0"/>
          </a:p>
        </p:txBody>
      </p:sp>
      <p:graphicFrame>
        <p:nvGraphicFramePr>
          <p:cNvPr id="3" name="2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8877329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0" y="142853"/>
            <a:ext cx="9001156" cy="323165"/>
          </a:xfrm>
          <a:prstGeom prst="rect">
            <a:avLst/>
          </a:prstGeom>
          <a:noFill/>
        </p:spPr>
        <p:txBody>
          <a:bodyPr wrap="square" rtlCol="0">
            <a:spAutoFit/>
          </a:bodyPr>
          <a:lstStyle/>
          <a:p>
            <a:r>
              <a:rPr lang="el-GR" sz="1500" dirty="0" smtClean="0"/>
              <a:t>ΕΡΩΤΗΣΗ 13:  ΜΕΤΑ  ΤΗΝ ΑΠΟΦΟΙΤΗΣΗ ΑΠΌ ΤΟ ΛΥΚΕΙΟ ΘΑ ΣΥΝΕΧΙΣΕΙΣ  ΤΙΣ ΣΠΟΥΔΕΣ ΣΟΥ ΣΕ ΚΑΠΟΙΟ ΑΕΙ-ΤΕΙ</a:t>
            </a:r>
            <a:endParaRPr lang="el-GR" sz="1500" dirty="0"/>
          </a:p>
        </p:txBody>
      </p:sp>
      <p:graphicFrame>
        <p:nvGraphicFramePr>
          <p:cNvPr id="3" name="2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42685142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285728"/>
            <a:ext cx="8858312" cy="369332"/>
          </a:xfrm>
          <a:prstGeom prst="rect">
            <a:avLst/>
          </a:prstGeom>
          <a:noFill/>
        </p:spPr>
        <p:txBody>
          <a:bodyPr wrap="square" rtlCol="0">
            <a:spAutoFit/>
          </a:bodyPr>
          <a:lstStyle/>
          <a:p>
            <a:r>
              <a:rPr lang="el-GR" dirty="0" smtClean="0"/>
              <a:t>ΕΡΩΤΗΣΗ 11: ΑΝ ΝΑΙ,ΠΩΣ ΤΟ ΑΝΤΙΜΕΤΩΠΙΣΖΕΙΣ</a:t>
            </a:r>
            <a:endParaRPr lang="el-GR" dirty="0"/>
          </a:p>
        </p:txBody>
      </p:sp>
      <p:graphicFrame>
        <p:nvGraphicFramePr>
          <p:cNvPr id="3" name="2 - Γράφημα"/>
          <p:cNvGraphicFramePr/>
          <p:nvPr/>
        </p:nvGraphicFramePr>
        <p:xfrm>
          <a:off x="428596" y="857232"/>
          <a:ext cx="8215370" cy="50323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3917761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214290"/>
            <a:ext cx="8715436" cy="369332"/>
          </a:xfrm>
          <a:prstGeom prst="rect">
            <a:avLst/>
          </a:prstGeom>
          <a:noFill/>
        </p:spPr>
        <p:txBody>
          <a:bodyPr wrap="square" rtlCol="0">
            <a:spAutoFit/>
          </a:bodyPr>
          <a:lstStyle/>
          <a:p>
            <a:r>
              <a:rPr lang="el-GR" dirty="0" smtClean="0"/>
              <a:t>ΕΡΩΤΗΣΗ 15: ΑΝΑ ΌΧΙ ΓΙΑΤΙ</a:t>
            </a:r>
            <a:endParaRPr lang="el-GR" dirty="0"/>
          </a:p>
        </p:txBody>
      </p:sp>
      <p:graphicFrame>
        <p:nvGraphicFramePr>
          <p:cNvPr id="3" name="2 - Γράφημα"/>
          <p:cNvGraphicFramePr/>
          <p:nvPr/>
        </p:nvGraphicFramePr>
        <p:xfrm>
          <a:off x="500034" y="1142984"/>
          <a:ext cx="8001056" cy="52864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604816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214290"/>
            <a:ext cx="8858312" cy="584775"/>
          </a:xfrm>
          <a:prstGeom prst="rect">
            <a:avLst/>
          </a:prstGeom>
          <a:noFill/>
        </p:spPr>
        <p:txBody>
          <a:bodyPr wrap="square" rtlCol="0">
            <a:spAutoFit/>
          </a:bodyPr>
          <a:lstStyle/>
          <a:p>
            <a:r>
              <a:rPr lang="el-GR" sz="1600" dirty="0" smtClean="0"/>
              <a:t>ΕΡΩΤΗΣΗ 16: ΑΝ ΝΑΙ, ΘΑ ΠΡΟΤΙΜΟΥΣΕΣ ΜΕΤΑ ΝΑ ΓΥΡΙΣΕΙΣ ΣΤΗΝ ΠΑΤΡΙΔΑ ΣΟΥ Η ΝΑ ΕΡΓΑΣΤΕΙΣ ΣΤΟ ΕΞΩΤΕΡΙΚΟ</a:t>
            </a:r>
            <a:endParaRPr lang="el-GR" sz="1600" dirty="0"/>
          </a:p>
        </p:txBody>
      </p:sp>
      <p:graphicFrame>
        <p:nvGraphicFramePr>
          <p:cNvPr id="3" name="2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906419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1980728" y="-2917173"/>
            <a:ext cx="13249472" cy="12826894"/>
            <a:chOff x="-1143000" y="-1993761"/>
            <a:chExt cx="11294778" cy="10680561"/>
          </a:xfrm>
          <a:effectLst>
            <a:outerShdw blurRad="50800" dist="38100" dir="2700000" algn="tl" rotWithShape="0">
              <a:prstClr val="black">
                <a:alpha val="40000"/>
              </a:prstClr>
            </a:outerShdw>
          </a:effectLst>
        </p:grpSpPr>
        <p:grpSp>
          <p:nvGrpSpPr>
            <p:cNvPr id="3" name="Group 17"/>
            <p:cNvGrpSpPr/>
            <p:nvPr/>
          </p:nvGrpSpPr>
          <p:grpSpPr>
            <a:xfrm>
              <a:off x="-1143000" y="-1993761"/>
              <a:ext cx="11294778" cy="10680561"/>
              <a:chOff x="-1001181" y="-433928"/>
              <a:chExt cx="9412374" cy="8900524"/>
            </a:xfrm>
          </p:grpSpPr>
          <p:sp>
            <p:nvSpPr>
              <p:cNvPr id="8" name="Diagonal Stripe 7"/>
              <p:cNvSpPr/>
              <p:nvPr/>
            </p:nvSpPr>
            <p:spPr>
              <a:xfrm rot="8100000">
                <a:off x="-1001181"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9" name="Diagonal Stripe 8"/>
              <p:cNvSpPr/>
              <p:nvPr/>
            </p:nvSpPr>
            <p:spPr>
              <a:xfrm rot="2700000">
                <a:off x="1532395" y="4123196"/>
                <a:ext cx="4343400" cy="4343400"/>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6" name="Diagonal Stripe 15"/>
              <p:cNvSpPr/>
              <p:nvPr/>
            </p:nvSpPr>
            <p:spPr>
              <a:xfrm rot="13500000" flipH="1">
                <a:off x="5143140"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7" name="Diagonal Stripe 16"/>
              <p:cNvSpPr/>
              <p:nvPr/>
            </p:nvSpPr>
            <p:spPr>
              <a:xfrm rot="18951943" flipV="1">
                <a:off x="1469021" y="-433928"/>
                <a:ext cx="4446686" cy="4242514"/>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nvGrpSpPr>
            <p:cNvPr id="4" name="Group 2"/>
            <p:cNvGrpSpPr/>
            <p:nvPr/>
          </p:nvGrpSpPr>
          <p:grpSpPr>
            <a:xfrm>
              <a:off x="758827" y="747092"/>
              <a:ext cx="7487981" cy="5340190"/>
              <a:chOff x="758827" y="757102"/>
              <a:chExt cx="7487981" cy="5340190"/>
            </a:xfrm>
          </p:grpSpPr>
          <p:pic>
            <p:nvPicPr>
              <p:cNvPr id="19" name="Picture 3" descr="C:\Users\Tom\AppData\Local\Microsoft\Windows\Temporary Internet Files\Content.IE5\SELOQ6RU\MP910220994[1].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a:stretch/>
            </p:blipFill>
            <p:spPr bwMode="auto">
              <a:xfrm>
                <a:off x="1037304" y="757102"/>
                <a:ext cx="6934200" cy="5181601"/>
              </a:xfrm>
              <a:prstGeom prst="rect">
                <a:avLst/>
              </a:prstGeom>
              <a:noFill/>
              <a:effectLst>
                <a:innerShdw blurRad="114300">
                  <a:prstClr val="black"/>
                </a:innerShdw>
              </a:effectLst>
              <a:extLst>
                <a:ext uri="{909E8E84-426E-40DD-AFC4-6F175D3DCCD1}">
                  <a14:hiddenFill xmlns="" xmlns:a14="http://schemas.microsoft.com/office/drawing/2010/main">
                    <a:solidFill>
                      <a:srgbClr val="FFFFFF"/>
                    </a:solidFill>
                  </a14:hiddenFill>
                </a:ext>
              </a:extLst>
            </p:spPr>
          </p:pic>
          <p:sp>
            <p:nvSpPr>
              <p:cNvPr id="20" name="Rectangle 19"/>
              <p:cNvSpPr/>
              <p:nvPr/>
            </p:nvSpPr>
            <p:spPr>
              <a:xfrm>
                <a:off x="758827" y="5928851"/>
                <a:ext cx="7487981" cy="168441"/>
              </a:xfrm>
              <a:prstGeom prst="rect">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sp>
        <p:nvSpPr>
          <p:cNvPr id="11" name="1 - Τίτλος"/>
          <p:cNvSpPr>
            <a:spLocks noGrp="1"/>
          </p:cNvSpPr>
          <p:nvPr>
            <p:ph type="title"/>
          </p:nvPr>
        </p:nvSpPr>
        <p:spPr/>
        <p:txBody>
          <a:bodyPr>
            <a:normAutofit/>
          </a:bodyPr>
          <a:lstStyle/>
          <a:p>
            <a:r>
              <a:rPr lang="el-GR" sz="3200" u="sng" dirty="0" smtClean="0">
                <a:solidFill>
                  <a:schemeClr val="bg1"/>
                </a:solidFill>
                <a:latin typeface="Segoe Print" pitchFamily="2" charset="0"/>
              </a:rPr>
              <a:t>ΙΣΤΟΡΙΚΗ ΑΝΑΔΡΟΜΗ (2)</a:t>
            </a:r>
            <a:endParaRPr lang="el-GR" sz="3200" u="sng" dirty="0">
              <a:solidFill>
                <a:schemeClr val="bg1"/>
              </a:solidFill>
              <a:latin typeface="Segoe Print" pitchFamily="2" charset="0"/>
            </a:endParaRPr>
          </a:p>
        </p:txBody>
      </p:sp>
      <p:sp>
        <p:nvSpPr>
          <p:cNvPr id="18" name="17 - Θέση περιεχομένου"/>
          <p:cNvSpPr>
            <a:spLocks noGrp="1"/>
          </p:cNvSpPr>
          <p:nvPr>
            <p:ph sz="half" idx="1"/>
          </p:nvPr>
        </p:nvSpPr>
        <p:spPr>
          <a:xfrm>
            <a:off x="539552" y="1052736"/>
            <a:ext cx="4254624" cy="4525963"/>
          </a:xfrm>
        </p:spPr>
        <p:txBody>
          <a:bodyPr>
            <a:noAutofit/>
          </a:bodyPr>
          <a:lstStyle/>
          <a:p>
            <a:pPr>
              <a:buNone/>
            </a:pPr>
            <a:r>
              <a:rPr lang="el-GR" sz="2600" u="sng" dirty="0" smtClean="0">
                <a:solidFill>
                  <a:schemeClr val="bg1"/>
                </a:solidFill>
              </a:rPr>
              <a:t>1964: Υπ/</a:t>
            </a:r>
            <a:r>
              <a:rPr lang="el-GR" sz="2600" u="sng" dirty="0" err="1" smtClean="0">
                <a:solidFill>
                  <a:schemeClr val="bg1"/>
                </a:solidFill>
              </a:rPr>
              <a:t>ργός Γ.Παπανδρέου</a:t>
            </a:r>
            <a:endParaRPr lang="el-GR" sz="2600" u="sng" dirty="0" smtClean="0">
              <a:solidFill>
                <a:schemeClr val="bg1"/>
              </a:solidFill>
            </a:endParaRPr>
          </a:p>
          <a:p>
            <a:pPr marL="177800" indent="-177800"/>
            <a:r>
              <a:rPr lang="el-GR" sz="2400" dirty="0" smtClean="0">
                <a:solidFill>
                  <a:schemeClr val="bg1"/>
                </a:solidFill>
              </a:rPr>
              <a:t>Μεγάλη μεταρρύθμιση</a:t>
            </a:r>
          </a:p>
          <a:p>
            <a:pPr marL="177800" indent="-177800"/>
            <a:r>
              <a:rPr lang="el-GR" sz="2400" dirty="0" smtClean="0">
                <a:solidFill>
                  <a:schemeClr val="bg1"/>
                </a:solidFill>
              </a:rPr>
              <a:t>Δωρεάν Παιδεία για όλες τις βαθμίδες</a:t>
            </a:r>
          </a:p>
          <a:p>
            <a:pPr marL="177800" indent="-177800"/>
            <a:r>
              <a:rPr lang="el-GR" sz="2400" dirty="0" smtClean="0">
                <a:solidFill>
                  <a:schemeClr val="bg1"/>
                </a:solidFill>
              </a:rPr>
              <a:t>Η Υποχρεωτική </a:t>
            </a:r>
            <a:r>
              <a:rPr lang="el-GR" sz="2400" dirty="0" err="1" smtClean="0">
                <a:solidFill>
                  <a:schemeClr val="bg1"/>
                </a:solidFill>
              </a:rPr>
              <a:t>εκπ</a:t>
            </a:r>
            <a:r>
              <a:rPr lang="el-GR" sz="2400" dirty="0" smtClean="0">
                <a:solidFill>
                  <a:schemeClr val="bg1"/>
                </a:solidFill>
              </a:rPr>
              <a:t>/ση επεκτείνεται στα 9 χρόνια</a:t>
            </a:r>
          </a:p>
          <a:p>
            <a:pPr marL="177800" indent="-177800"/>
            <a:r>
              <a:rPr lang="el-GR" sz="2400" dirty="0" smtClean="0">
                <a:solidFill>
                  <a:schemeClr val="bg1"/>
                </a:solidFill>
              </a:rPr>
              <a:t>Δημοτική γλώσσα στο Δημοτικό</a:t>
            </a:r>
          </a:p>
          <a:p>
            <a:pPr marL="177800" indent="-177800"/>
            <a:r>
              <a:rPr lang="el-GR" sz="2400" dirty="0" smtClean="0">
                <a:solidFill>
                  <a:schemeClr val="bg1"/>
                </a:solidFill>
              </a:rPr>
              <a:t>Εισαγωγή νέων μαθημάτων (Κοινωνιολογία, Στοιχεία Οικονομικής Επιστήμης, Μετάφραση Αρχαίων Κειμένων)</a:t>
            </a:r>
          </a:p>
          <a:p>
            <a:endParaRPr lang="el-GR" dirty="0" smtClean="0">
              <a:solidFill>
                <a:schemeClr val="bg1"/>
              </a:solidFill>
            </a:endParaRPr>
          </a:p>
          <a:p>
            <a:endParaRPr lang="el-GR" dirty="0">
              <a:solidFill>
                <a:schemeClr val="bg1"/>
              </a:solidFill>
            </a:endParaRPr>
          </a:p>
        </p:txBody>
      </p:sp>
      <p:sp>
        <p:nvSpPr>
          <p:cNvPr id="21" name="20 - Θέση περιεχομένου"/>
          <p:cNvSpPr>
            <a:spLocks noGrp="1"/>
          </p:cNvSpPr>
          <p:nvPr>
            <p:ph sz="half" idx="2"/>
          </p:nvPr>
        </p:nvSpPr>
        <p:spPr>
          <a:xfrm>
            <a:off x="4709864" y="1196752"/>
            <a:ext cx="4038600" cy="5434683"/>
          </a:xfrm>
        </p:spPr>
        <p:txBody>
          <a:bodyPr>
            <a:normAutofit/>
          </a:bodyPr>
          <a:lstStyle/>
          <a:p>
            <a:pPr marL="0" indent="0">
              <a:buNone/>
            </a:pPr>
            <a:r>
              <a:rPr lang="el-GR" dirty="0" smtClean="0">
                <a:solidFill>
                  <a:schemeClr val="bg1"/>
                </a:solidFill>
              </a:rPr>
              <a:t>Η Μεταρρύθμιση καταργείται στο σύνολό της με το πραξικόπημα της 21</a:t>
            </a:r>
            <a:r>
              <a:rPr lang="el-GR" baseline="30000" dirty="0" smtClean="0">
                <a:solidFill>
                  <a:schemeClr val="bg1"/>
                </a:solidFill>
              </a:rPr>
              <a:t>ης</a:t>
            </a:r>
            <a:r>
              <a:rPr lang="el-GR" dirty="0" smtClean="0">
                <a:solidFill>
                  <a:schemeClr val="bg1"/>
                </a:solidFill>
              </a:rPr>
              <a:t> Απριλίου 1967 και διατηρείται μόνο το κομμάτι της Δωρεάν Παιδείας.</a:t>
            </a:r>
          </a:p>
          <a:p>
            <a:pPr marL="0" indent="0">
              <a:buNone/>
            </a:pPr>
            <a:endParaRPr lang="el-GR" dirty="0" smtClean="0">
              <a:solidFill>
                <a:schemeClr val="bg1"/>
              </a:solidFill>
            </a:endParaRPr>
          </a:p>
          <a:p>
            <a:pPr marL="0" indent="0">
              <a:buNone/>
            </a:pPr>
            <a:r>
              <a:rPr lang="el-GR" dirty="0" smtClean="0">
                <a:solidFill>
                  <a:schemeClr val="bg1"/>
                </a:solidFill>
              </a:rPr>
              <a:t>Διάφορες παρεμβάσεις τα επόμενα χρόνια κυρίως για το εξεταστικό σύστημα εισαγωγής</a:t>
            </a:r>
          </a:p>
          <a:p>
            <a:pPr marL="0" indent="0">
              <a:buNone/>
            </a:pPr>
            <a:endParaRPr lang="el-GR" dirty="0" smtClean="0">
              <a:solidFill>
                <a:schemeClr val="bg1"/>
              </a:solidFill>
            </a:endParaRPr>
          </a:p>
        </p:txBody>
      </p:sp>
      <p:cxnSp>
        <p:nvCxnSpPr>
          <p:cNvPr id="14" name="13 - Ευθεία γραμμή σύνδεσης"/>
          <p:cNvCxnSpPr/>
          <p:nvPr/>
        </p:nvCxnSpPr>
        <p:spPr>
          <a:xfrm>
            <a:off x="4572000" y="1052736"/>
            <a:ext cx="72027" cy="54006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4098" name="Picture 2" descr="http://cdn.sansimera.gr/media/photos/Georgios_Papandreou-2.jpg"/>
          <p:cNvPicPr>
            <a:picLocks noChangeAspect="1" noChangeArrowheads="1"/>
          </p:cNvPicPr>
          <p:nvPr/>
        </p:nvPicPr>
        <p:blipFill>
          <a:blip r:embed="rId4" cstate="print"/>
          <a:srcRect b="22933"/>
          <a:stretch>
            <a:fillRect/>
          </a:stretch>
        </p:blipFill>
        <p:spPr bwMode="auto">
          <a:xfrm>
            <a:off x="251520" y="22418"/>
            <a:ext cx="1152128" cy="1174334"/>
          </a:xfrm>
          <a:prstGeom prst="rect">
            <a:avLst/>
          </a:prstGeom>
          <a:ln>
            <a:noFill/>
          </a:ln>
          <a:effectLst>
            <a:softEdge rad="112500"/>
          </a:effectLst>
        </p:spPr>
      </p:pic>
    </p:spTree>
    <p:extLst>
      <p:ext uri="{BB962C8B-B14F-4D97-AF65-F5344CB8AC3E}">
        <p14:creationId xmlns="" xmlns:p14="http://schemas.microsoft.com/office/powerpoint/2010/main" val="2956687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1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
                                            <p:txEl>
                                              <p:pRg st="0" end="0"/>
                                            </p:txEl>
                                          </p:spTgt>
                                        </p:tgtEl>
                                        <p:attrNameLst>
                                          <p:attrName>style.visibility</p:attrName>
                                        </p:attrNameLst>
                                      </p:cBhvr>
                                      <p:to>
                                        <p:strVal val="visible"/>
                                      </p:to>
                                    </p:set>
                                    <p:animEffect transition="in" filter="wipe(left)">
                                      <p:cBhvr>
                                        <p:cTn id="17" dur="500"/>
                                        <p:tgtEl>
                                          <p:spTgt spid="1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098"/>
                                        </p:tgtEl>
                                        <p:attrNameLst>
                                          <p:attrName>style.visibility</p:attrName>
                                        </p:attrNameLst>
                                      </p:cBhvr>
                                      <p:to>
                                        <p:strVal val="visible"/>
                                      </p:to>
                                    </p:set>
                                    <p:animEffect transition="in" filter="dissolve">
                                      <p:cBhvr>
                                        <p:cTn id="22" dur="500"/>
                                        <p:tgtEl>
                                          <p:spTgt spid="409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xEl>
                                              <p:pRg st="1" end="1"/>
                                            </p:txEl>
                                          </p:spTgt>
                                        </p:tgtEl>
                                        <p:attrNameLst>
                                          <p:attrName>style.visibility</p:attrName>
                                        </p:attrNameLst>
                                      </p:cBhvr>
                                      <p:to>
                                        <p:strVal val="visible"/>
                                      </p:to>
                                    </p:set>
                                    <p:animEffect transition="in" filter="wipe(left)">
                                      <p:cBhvr>
                                        <p:cTn id="27" dur="500"/>
                                        <p:tgtEl>
                                          <p:spTgt spid="1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
                                            <p:txEl>
                                              <p:pRg st="2" end="2"/>
                                            </p:txEl>
                                          </p:spTgt>
                                        </p:tgtEl>
                                        <p:attrNameLst>
                                          <p:attrName>style.visibility</p:attrName>
                                        </p:attrNameLst>
                                      </p:cBhvr>
                                      <p:to>
                                        <p:strVal val="visible"/>
                                      </p:to>
                                    </p:set>
                                    <p:animEffect transition="in" filter="wipe(left)">
                                      <p:cBhvr>
                                        <p:cTn id="32" dur="500"/>
                                        <p:tgtEl>
                                          <p:spTgt spid="1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
                                            <p:txEl>
                                              <p:pRg st="3" end="3"/>
                                            </p:txEl>
                                          </p:spTgt>
                                        </p:tgtEl>
                                        <p:attrNameLst>
                                          <p:attrName>style.visibility</p:attrName>
                                        </p:attrNameLst>
                                      </p:cBhvr>
                                      <p:to>
                                        <p:strVal val="visible"/>
                                      </p:to>
                                    </p:set>
                                    <p:animEffect transition="in" filter="wipe(left)">
                                      <p:cBhvr>
                                        <p:cTn id="37" dur="500"/>
                                        <p:tgtEl>
                                          <p:spTgt spid="1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8">
                                            <p:txEl>
                                              <p:pRg st="4" end="4"/>
                                            </p:txEl>
                                          </p:spTgt>
                                        </p:tgtEl>
                                        <p:attrNameLst>
                                          <p:attrName>style.visibility</p:attrName>
                                        </p:attrNameLst>
                                      </p:cBhvr>
                                      <p:to>
                                        <p:strVal val="visible"/>
                                      </p:to>
                                    </p:set>
                                    <p:animEffect transition="in" filter="wipe(left)">
                                      <p:cBhvr>
                                        <p:cTn id="42" dur="500"/>
                                        <p:tgtEl>
                                          <p:spTgt spid="18">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8">
                                            <p:txEl>
                                              <p:pRg st="5" end="5"/>
                                            </p:txEl>
                                          </p:spTgt>
                                        </p:tgtEl>
                                        <p:attrNameLst>
                                          <p:attrName>style.visibility</p:attrName>
                                        </p:attrNameLst>
                                      </p:cBhvr>
                                      <p:to>
                                        <p:strVal val="visible"/>
                                      </p:to>
                                    </p:set>
                                    <p:animEffect transition="in" filter="wipe(left)">
                                      <p:cBhvr>
                                        <p:cTn id="47" dur="500"/>
                                        <p:tgtEl>
                                          <p:spTgt spid="18">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1">
                                            <p:txEl>
                                              <p:pRg st="0" end="0"/>
                                            </p:txEl>
                                          </p:spTgt>
                                        </p:tgtEl>
                                        <p:attrNameLst>
                                          <p:attrName>style.visibility</p:attrName>
                                        </p:attrNameLst>
                                      </p:cBhvr>
                                      <p:to>
                                        <p:strVal val="visible"/>
                                      </p:to>
                                    </p:set>
                                    <p:animEffect transition="in" filter="wipe(left)">
                                      <p:cBhvr>
                                        <p:cTn id="52" dur="500"/>
                                        <p:tgtEl>
                                          <p:spTgt spid="21">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1">
                                            <p:txEl>
                                              <p:pRg st="2" end="2"/>
                                            </p:txEl>
                                          </p:spTgt>
                                        </p:tgtEl>
                                        <p:attrNameLst>
                                          <p:attrName>style.visibility</p:attrName>
                                        </p:attrNameLst>
                                      </p:cBhvr>
                                      <p:to>
                                        <p:strVal val="visible"/>
                                      </p:to>
                                    </p:set>
                                    <p:animEffect transition="in" filter="wipe(left)">
                                      <p:cBhvr>
                                        <p:cTn id="57" dur="500"/>
                                        <p:tgtEl>
                                          <p:spTgt spid="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uiExpand="1" build="p" bldLvl="5"/>
      <p:bldP spid="21"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285728"/>
            <a:ext cx="8501122" cy="369332"/>
          </a:xfrm>
          <a:prstGeom prst="rect">
            <a:avLst/>
          </a:prstGeom>
          <a:noFill/>
        </p:spPr>
        <p:txBody>
          <a:bodyPr wrap="square" rtlCol="0">
            <a:spAutoFit/>
          </a:bodyPr>
          <a:lstStyle/>
          <a:p>
            <a:r>
              <a:rPr lang="el-GR" dirty="0" smtClean="0"/>
              <a:t>ΕΡΩΤΗΣΗ 17: ΘΕΩΡΕΙΣ ΌΤΙ Η ΠΑΙΔΕΙΑ ΠΑΡΕΧΕΤΑΙ ΔΩΡΕΑΝ ΣΤΗ ΧΩΡΑ ΜΑΣ</a:t>
            </a:r>
            <a:endParaRPr lang="el-GR" dirty="0"/>
          </a:p>
        </p:txBody>
      </p:sp>
      <p:graphicFrame>
        <p:nvGraphicFramePr>
          <p:cNvPr id="3" name="2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150191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214290"/>
            <a:ext cx="8858312" cy="369332"/>
          </a:xfrm>
          <a:prstGeom prst="rect">
            <a:avLst/>
          </a:prstGeom>
          <a:noFill/>
        </p:spPr>
        <p:txBody>
          <a:bodyPr wrap="square" rtlCol="0">
            <a:spAutoFit/>
          </a:bodyPr>
          <a:lstStyle/>
          <a:p>
            <a:r>
              <a:rPr lang="el-GR" dirty="0" smtClean="0"/>
              <a:t>ΕΡΩΤΗΣΗ 18: ΑΝ ΌΧΙ, ΓΙΑΤΙ</a:t>
            </a:r>
            <a:endParaRPr lang="el-GR" dirty="0"/>
          </a:p>
        </p:txBody>
      </p:sp>
      <p:graphicFrame>
        <p:nvGraphicFramePr>
          <p:cNvPr id="3" name="2 - Γράφημα"/>
          <p:cNvGraphicFramePr/>
          <p:nvPr/>
        </p:nvGraphicFramePr>
        <p:xfrm>
          <a:off x="285720" y="928670"/>
          <a:ext cx="8429684" cy="55721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7417166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214290"/>
            <a:ext cx="8786874" cy="584775"/>
          </a:xfrm>
          <a:prstGeom prst="rect">
            <a:avLst/>
          </a:prstGeom>
          <a:noFill/>
        </p:spPr>
        <p:txBody>
          <a:bodyPr wrap="square" rtlCol="0">
            <a:spAutoFit/>
          </a:bodyPr>
          <a:lstStyle/>
          <a:p>
            <a:r>
              <a:rPr lang="el-GR" sz="1600" dirty="0" smtClean="0"/>
              <a:t>ΕΡΩΤΗΣΗ 19: ΘΕΩΡΕΙΤΑΙ ΌΤΙ ΟΙ ΓΝΩΣΕΙΣ ΠΟΥ ΑΠΟΚΤΑΤΕ ΣΤΟ ΛΥΚΕΙΟ ΣΑΣ ΠΑΡΕΧΟΥΝ ΓΕΝΙΚΗ ΜΟΡΦΩΣΗ ‘Η ΑΠΛΩΣ ΣΑΣ ΠΡΟΕΤΟΙΜΑΖΟΥΝ ΓΙΑ ΤΗΝ ΕΙΣΑΓΩΓΙΚΕΣ ΕΞΕΤΑΕΙΣ ΣΤΑ ΑΕΙ-ΤΕΙ </a:t>
            </a:r>
            <a:endParaRPr lang="el-GR" sz="1600" dirty="0"/>
          </a:p>
        </p:txBody>
      </p:sp>
      <p:graphicFrame>
        <p:nvGraphicFramePr>
          <p:cNvPr id="3" name="2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3103724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142852"/>
            <a:ext cx="8786874" cy="369332"/>
          </a:xfrm>
          <a:prstGeom prst="rect">
            <a:avLst/>
          </a:prstGeom>
          <a:noFill/>
        </p:spPr>
        <p:txBody>
          <a:bodyPr wrap="square" rtlCol="0">
            <a:spAutoFit/>
          </a:bodyPr>
          <a:lstStyle/>
          <a:p>
            <a:r>
              <a:rPr lang="el-GR" dirty="0" smtClean="0"/>
              <a:t>ΕΡΩΤΗΣΗ 20: ΓΙΑΤΙ ΕΠΙΛΕΞΑΤΕ ΝΑ ΦΟΙΤΗΣΕΤΕ ΣΕ ΓΕΝΙΚΟ ΛΥΚΕΙΟ ΚΑΙ ΌΧΙ ΣΕ ΕΠΑΛ</a:t>
            </a:r>
            <a:endParaRPr lang="el-GR" dirty="0"/>
          </a:p>
        </p:txBody>
      </p:sp>
      <p:graphicFrame>
        <p:nvGraphicFramePr>
          <p:cNvPr id="3" name="2 - Γράφημα"/>
          <p:cNvGraphicFramePr/>
          <p:nvPr/>
        </p:nvGraphicFramePr>
        <p:xfrm>
          <a:off x="285720" y="857232"/>
          <a:ext cx="8572560" cy="55721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9969272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285728"/>
            <a:ext cx="8429684" cy="5355312"/>
          </a:xfrm>
          <a:prstGeom prst="rect">
            <a:avLst/>
          </a:prstGeom>
          <a:noFill/>
        </p:spPr>
        <p:txBody>
          <a:bodyPr wrap="square" rtlCol="0">
            <a:spAutoFit/>
          </a:bodyPr>
          <a:lstStyle/>
          <a:p>
            <a:r>
              <a:rPr lang="el-GR" dirty="0" smtClean="0"/>
              <a:t>ΣΥΜΠΕΡΑΣΜΑ: </a:t>
            </a:r>
          </a:p>
          <a:p>
            <a:r>
              <a:rPr lang="el-GR" dirty="0" smtClean="0"/>
              <a:t>ΜΕ  ΒΑΣΗ ΤΙΣ ΥΠΟΘΕΣΕΙΣ ΠΟΥ ΔΙΑΤΥΠΩΣΑΜΕ ΣΤΗΝ ΑΡΧΗ ΤΗΣ ΕΡΕΥΝΑΣ ΜΑΣ ΚΑΤΑΛΗΞΑΜΕ ΣΤΑ ΕΞΗΣ ΣΥΜΠΕΡΑΣΜΑΤΑ:</a:t>
            </a:r>
          </a:p>
          <a:p>
            <a:pPr marL="285750" indent="-285750">
              <a:buFont typeface="Arial" pitchFamily="34" charset="0"/>
              <a:buChar char="•"/>
            </a:pPr>
            <a:r>
              <a:rPr lang="el-GR" dirty="0" smtClean="0"/>
              <a:t>ΟΛΟΙ ΟΙ ΜΑΘΗΤΕΣ ΤΟΥ ΛΥΚΕΙΟΥ ΚΑΝΟΥΝ ΦΡΟΝΤΗΣΤΗΡΙΟ </a:t>
            </a:r>
          </a:p>
          <a:p>
            <a:pPr marL="285750" indent="-285750">
              <a:buFont typeface="Arial" pitchFamily="34" charset="0"/>
              <a:buChar char="•"/>
            </a:pPr>
            <a:r>
              <a:rPr lang="el-GR" dirty="0" smtClean="0"/>
              <a:t>ΤΑ ΚΟΡΙΤΣΙΑ ΕΊΝΑΙ ΠΙΟ ΕΝΗΜΕΡΩΜΕΝΑ ΓΙΑ ΤΟ ΕΚΠΑΙΔΕΥΤΙΚΟ ΣΥΣΤΗΜΑ ΣΕ ΣΧΕΣΗ ΜΕ ΤΑ ΑΓΟΡΙΑ</a:t>
            </a:r>
          </a:p>
          <a:p>
            <a:pPr marL="285750" indent="-285750">
              <a:buFont typeface="Arial" pitchFamily="34" charset="0"/>
              <a:buChar char="•"/>
            </a:pPr>
            <a:r>
              <a:rPr lang="el-GR" dirty="0" smtClean="0"/>
              <a:t>ΜΕ ΤΟ ΝΈΟ ΣΥΣΤΗΜΑ ΟΛΟ ΚΑΙ ΠΕΡΙΣΣΟΤΕΡΑ ΠΑΙΔΙΑ  ΤΗΣ Α΄ΚΑΙ Β΄ΛΥΚΕΙΟΥ ΑΠΕΥΘΥΝΟΝΤΑΙ ΣΕ ΦΡΟΝΤΗΣΤΗΡΙΑ</a:t>
            </a:r>
          </a:p>
          <a:p>
            <a:pPr marL="285750" indent="-285750">
              <a:buFont typeface="Arial" pitchFamily="34" charset="0"/>
              <a:buChar char="•"/>
            </a:pPr>
            <a:r>
              <a:rPr lang="el-GR" dirty="0" smtClean="0"/>
              <a:t>ΟΛΟΙ ΟΙ ΜΑΘΗΤΕΣ ΔΙΑΦΩΝΟΥΝ ΜΕ ΤΗΝ ΤΡΑΠΕΖΑ ΘΕΜΑΤΩΝ</a:t>
            </a:r>
          </a:p>
          <a:p>
            <a:pPr marL="285750" indent="-285750">
              <a:buFont typeface="Arial" pitchFamily="34" charset="0"/>
              <a:buChar char="•"/>
            </a:pPr>
            <a:r>
              <a:rPr lang="el-GR" dirty="0" smtClean="0"/>
              <a:t>ΤΟ ΟΛΟ ΣΥΣΤΗΜΑ ΕΊΝΑΙ ΣΤΡΕΣΟΓΟΝΟ ΚΑΙ ΟΙ ΜΑΘΗΤΕΣ ΔΥΣΚΟΛΑ ΤΟ ΑΝΤΙΜΕΤΩΠΙΖΟΥΝ</a:t>
            </a:r>
          </a:p>
          <a:p>
            <a:pPr marL="285750" indent="-285750">
              <a:buFont typeface="Arial" pitchFamily="34" charset="0"/>
              <a:buChar char="•"/>
            </a:pPr>
            <a:r>
              <a:rPr lang="el-GR" dirty="0" smtClean="0"/>
              <a:t>ΤΟ ΣΥΣΤΗΜΑ ΕΞΕΤΑΣΕΩΝ ΕΊΝΑΙ ΕΞΕΡΕΤΙΚΑ ΑΔΙΚΟ</a:t>
            </a:r>
          </a:p>
          <a:p>
            <a:pPr marL="285750" indent="-285750">
              <a:buFont typeface="Arial" pitchFamily="34" charset="0"/>
              <a:buChar char="•"/>
            </a:pPr>
            <a:r>
              <a:rPr lang="el-GR" dirty="0" smtClean="0"/>
              <a:t>ΟΙ ΜΑΘΗΤΕΣ ΘΕΩΡΟΥΝ ΌΤΙ ΠΡΕΠΕΙ ΝΑ ΑΝΑΖΗΤΗΣΟΥΝ ΕΡΓΑΣΙΑ ΣΤΟ ΕΞΩΤΕΕΡΙΚΟ ΜΕΤΑ ΤΗΝ ΑΠΟΦΟΙΤΗΣΗ ΤΟΥ ΑΠΌ ΤΑ ΑΕΙ ΚΑΙ ΤΕΙ ΤΗΣ ΧΩΡΑΣ ΜΑΣ</a:t>
            </a:r>
          </a:p>
          <a:p>
            <a:pPr marL="285750" indent="-285750">
              <a:buFont typeface="Arial" pitchFamily="34" charset="0"/>
              <a:buChar char="•"/>
            </a:pPr>
            <a:r>
              <a:rPr lang="el-GR" dirty="0" smtClean="0"/>
              <a:t>ΤΑ ΚΟΡΙΤΣΙΑ ΘΕΩΡΟΥΝ ΌΤΙ Η ΠΑΙΔΕΙΑ ΕΊΝΑΙ «ΔΩΡΕΑΝ»</a:t>
            </a:r>
          </a:p>
          <a:p>
            <a:pPr marL="285750" indent="-285750">
              <a:buFont typeface="Arial" pitchFamily="34" charset="0"/>
              <a:buChar char="•"/>
            </a:pPr>
            <a:r>
              <a:rPr lang="el-GR" dirty="0" smtClean="0"/>
              <a:t>ΤΑ ΑΓΟΡΙΑ ΘΕΩΡΟΥΝ ΌΤΙ ΤΟ ΛΥΚΕΙΟ ΔΕΝ ΠΑΡΕΧΕΙ ΓΝΩΣΕΙΣ ΑΛΛΑ ΑΠΟΤΕΛΕΙ ΠΡΟΘΑΛΑΜΟ ΕΙΣΑΓΩΓΗΣ ΣΤΑ ΠΑΝΕΠΙΣΤΗΜΙΑ</a:t>
            </a:r>
          </a:p>
          <a:p>
            <a:pPr marL="285750" indent="-285750">
              <a:buFont typeface="Arial" pitchFamily="34" charset="0"/>
              <a:buChar char="•"/>
            </a:pPr>
            <a:r>
              <a:rPr lang="el-GR" smtClean="0"/>
              <a:t>ΤΑ ΑΓΟΡΙΑ ΔΕΝ ΘΑ ΠΡΟΤΙΜΟΥΣΑΝ ΝΑ ΠΑΡΑΚΟΛΟΥΘΗΣΟΥΝ ΕΠΑΛ ΑΝΤΙ ΓΕΝΙΚΟΥ ΛΥΚΕΙΟΥ.</a:t>
            </a:r>
            <a:endParaRPr lang="el-GR" dirty="0"/>
          </a:p>
        </p:txBody>
      </p:sp>
    </p:spTree>
    <p:extLst>
      <p:ext uri="{BB962C8B-B14F-4D97-AF65-F5344CB8AC3E}">
        <p14:creationId xmlns="" xmlns:p14="http://schemas.microsoft.com/office/powerpoint/2010/main" val="33601705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142853"/>
            <a:ext cx="8858312" cy="553998"/>
          </a:xfrm>
          <a:prstGeom prst="rect">
            <a:avLst/>
          </a:prstGeom>
          <a:noFill/>
        </p:spPr>
        <p:txBody>
          <a:bodyPr wrap="square" rtlCol="0">
            <a:spAutoFit/>
          </a:bodyPr>
          <a:lstStyle/>
          <a:p>
            <a:r>
              <a:rPr lang="el-GR" sz="1500" dirty="0" smtClean="0"/>
              <a:t>ΕΡΩΤΗΣΗ 14: ΑΝ ΔΕΝ ΕΙΣΑΧΘΕΙΣ ΣΕ ΚΑΠΟΙΟ ΑΕΙ-ΤΕΙ  ΘΑ ΣΠΟΥΔΑΣΕΙΣ ΣΕ ΚΑΠΟΙΑ ΑΝΤΙΣΤΟΙΧΗ ΣΧΟΛΗ ΤΟΥ ΕΞΩΤΕΡΙΚΟΥ</a:t>
            </a:r>
            <a:endParaRPr lang="el-GR" sz="1500" dirty="0"/>
          </a:p>
        </p:txBody>
      </p:sp>
      <p:graphicFrame>
        <p:nvGraphicFramePr>
          <p:cNvPr id="3" name="2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563741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1980728" y="-2917173"/>
            <a:ext cx="13249472" cy="12826894"/>
            <a:chOff x="-1143000" y="-1993761"/>
            <a:chExt cx="11294778" cy="10680561"/>
          </a:xfrm>
          <a:effectLst>
            <a:outerShdw blurRad="50800" dist="38100" dir="2700000" algn="tl" rotWithShape="0">
              <a:prstClr val="black">
                <a:alpha val="40000"/>
              </a:prstClr>
            </a:outerShdw>
          </a:effectLst>
        </p:grpSpPr>
        <p:grpSp>
          <p:nvGrpSpPr>
            <p:cNvPr id="3" name="Group 17"/>
            <p:cNvGrpSpPr/>
            <p:nvPr/>
          </p:nvGrpSpPr>
          <p:grpSpPr>
            <a:xfrm>
              <a:off x="-1143000" y="-1993761"/>
              <a:ext cx="11294778" cy="10680561"/>
              <a:chOff x="-1001181" y="-433928"/>
              <a:chExt cx="9412374" cy="8900524"/>
            </a:xfrm>
          </p:grpSpPr>
          <p:sp>
            <p:nvSpPr>
              <p:cNvPr id="8" name="Diagonal Stripe 7"/>
              <p:cNvSpPr/>
              <p:nvPr/>
            </p:nvSpPr>
            <p:spPr>
              <a:xfrm rot="8100000">
                <a:off x="-1001181"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9" name="Diagonal Stripe 8"/>
              <p:cNvSpPr/>
              <p:nvPr/>
            </p:nvSpPr>
            <p:spPr>
              <a:xfrm rot="2700000">
                <a:off x="1532395" y="4123196"/>
                <a:ext cx="4343400" cy="4343400"/>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6" name="Diagonal Stripe 15"/>
              <p:cNvSpPr/>
              <p:nvPr/>
            </p:nvSpPr>
            <p:spPr>
              <a:xfrm rot="13500000" flipH="1">
                <a:off x="5143140"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7" name="Diagonal Stripe 16"/>
              <p:cNvSpPr/>
              <p:nvPr/>
            </p:nvSpPr>
            <p:spPr>
              <a:xfrm rot="18951943" flipV="1">
                <a:off x="1469021" y="-433928"/>
                <a:ext cx="4446686" cy="4242514"/>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nvGrpSpPr>
            <p:cNvPr id="4" name="Group 2"/>
            <p:cNvGrpSpPr/>
            <p:nvPr/>
          </p:nvGrpSpPr>
          <p:grpSpPr>
            <a:xfrm>
              <a:off x="758827" y="747092"/>
              <a:ext cx="7487981" cy="5340190"/>
              <a:chOff x="758827" y="757102"/>
              <a:chExt cx="7487981" cy="5340190"/>
            </a:xfrm>
          </p:grpSpPr>
          <p:pic>
            <p:nvPicPr>
              <p:cNvPr id="19" name="Picture 3" descr="C:\Users\Tom\AppData\Local\Microsoft\Windows\Temporary Internet Files\Content.IE5\SELOQ6RU\MP910220994[1].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a:stretch/>
            </p:blipFill>
            <p:spPr bwMode="auto">
              <a:xfrm>
                <a:off x="1037304" y="757102"/>
                <a:ext cx="6934200" cy="5181601"/>
              </a:xfrm>
              <a:prstGeom prst="rect">
                <a:avLst/>
              </a:prstGeom>
              <a:noFill/>
              <a:effectLst>
                <a:innerShdw blurRad="114300">
                  <a:prstClr val="black"/>
                </a:innerShdw>
              </a:effectLst>
              <a:extLst>
                <a:ext uri="{909E8E84-426E-40DD-AFC4-6F175D3DCCD1}">
                  <a14:hiddenFill xmlns="" xmlns:a14="http://schemas.microsoft.com/office/drawing/2010/main">
                    <a:solidFill>
                      <a:srgbClr val="FFFFFF"/>
                    </a:solidFill>
                  </a14:hiddenFill>
                </a:ext>
              </a:extLst>
            </p:spPr>
          </p:pic>
          <p:sp>
            <p:nvSpPr>
              <p:cNvPr id="20" name="Rectangle 19"/>
              <p:cNvSpPr/>
              <p:nvPr/>
            </p:nvSpPr>
            <p:spPr>
              <a:xfrm>
                <a:off x="758827" y="5928851"/>
                <a:ext cx="7487981" cy="168441"/>
              </a:xfrm>
              <a:prstGeom prst="rect">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sp>
        <p:nvSpPr>
          <p:cNvPr id="11" name="1 - Τίτλος"/>
          <p:cNvSpPr>
            <a:spLocks noGrp="1"/>
          </p:cNvSpPr>
          <p:nvPr>
            <p:ph type="ctrTitle"/>
          </p:nvPr>
        </p:nvSpPr>
        <p:spPr>
          <a:xfrm>
            <a:off x="755576" y="2607047"/>
            <a:ext cx="7772400" cy="1470025"/>
          </a:xfrm>
        </p:spPr>
        <p:txBody>
          <a:bodyPr>
            <a:normAutofit/>
          </a:bodyPr>
          <a:lstStyle/>
          <a:p>
            <a:r>
              <a:rPr lang="el-GR" sz="3600" dirty="0" smtClean="0">
                <a:solidFill>
                  <a:schemeClr val="bg1"/>
                </a:solidFill>
                <a:latin typeface="Segoe Print" pitchFamily="2" charset="0"/>
              </a:rPr>
              <a:t>ΠΡΩΤΟΒΑΘΜΙΑ: ΔΗΜΟΤΙΚΟ</a:t>
            </a:r>
            <a:endParaRPr lang="el-GR" sz="3600" dirty="0">
              <a:solidFill>
                <a:schemeClr val="bg1"/>
              </a:solidFill>
              <a:latin typeface="Segoe Print" pitchFamily="2" charset="0"/>
            </a:endParaRPr>
          </a:p>
        </p:txBody>
      </p:sp>
      <p:pic>
        <p:nvPicPr>
          <p:cNvPr id="12" name="Picture 2" descr="http://images.clipartpanda.com/chalk-clipart-Chalk_1.png"/>
          <p:cNvPicPr>
            <a:picLocks noChangeAspect="1" noChangeArrowheads="1"/>
          </p:cNvPicPr>
          <p:nvPr/>
        </p:nvPicPr>
        <p:blipFill>
          <a:blip r:embed="rId4" cstate="print"/>
          <a:stretch>
            <a:fillRect/>
          </a:stretch>
        </p:blipFill>
        <p:spPr bwMode="auto">
          <a:xfrm>
            <a:off x="793853" y="3019772"/>
            <a:ext cx="681803" cy="985292"/>
          </a:xfrm>
          <a:prstGeom prst="rect">
            <a:avLst/>
          </a:prstGeom>
          <a:noFill/>
        </p:spPr>
      </p:pic>
    </p:spTree>
    <p:extLst>
      <p:ext uri="{BB962C8B-B14F-4D97-AF65-F5344CB8AC3E}">
        <p14:creationId xmlns="" xmlns:p14="http://schemas.microsoft.com/office/powerpoint/2010/main" val="2956687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47" presetClass="path" presetSubtype="0" fill="hold" nodeType="withEffect">
                                  <p:stCondLst>
                                    <p:cond delay="0"/>
                                  </p:stCondLst>
                                  <p:childTnLst>
                                    <p:animMotion origin="layout" path="M -0.00989 -0.05092 C -0.00382 -0.00208 0.01754 0.0331 0.03889 0.0331 C 0.06042 0.0331 0.07917 -0.00208 0.08559 -0.05092 C 0.09462 -0.00208 0.11302 0.0331 0.13455 0.0331 C 0.15643 0.0331 0.175 -0.00208 0.1809 -0.05092 C 0.19011 -0.00208 0.20886 0.0331 0.23038 0.0331 C 0.25209 0.0331 0.27361 -0.00208 0.27917 -0.05092 C 0.28559 -0.00208 0.30469 0.0331 0.32934 0.0331 C 0.34757 0.0331 0.36893 -0.00208 0.37587 -0.05092 C 0.38195 -0.00208 0.40313 0.0331 0.42465 0.0331 C 0.44636 0.0331 0.46511 -0.00208 0.47118 -0.05092 C 0.48038 -0.00208 0.49879 0.0331 0.52031 0.0331 C 0.54219 0.0331 0.56077 -0.00208 0.56997 -0.05092 C 0.57604 -0.00208 0.59445 0.0331 0.61597 0.0331 C 0.63785 0.0331 0.65955 -0.00208 0.66528 -0.05092 C 0.6717 -0.00208 0.69063 0.0331 0.71528 0.0331 C 0.73663 0.0331 0.75486 -0.00208 0.76181 -0.05092 " pathEditMode="relative" rAng="0" ptsTypes="fffffffffffffffff">
                                      <p:cBhvr>
                                        <p:cTn id="9" dur="3000" fill="hold"/>
                                        <p:tgtEl>
                                          <p:spTgt spid="12"/>
                                        </p:tgtEl>
                                        <p:attrNameLst>
                                          <p:attrName>ppt_x</p:attrName>
                                          <p:attrName>ppt_y</p:attrName>
                                        </p:attrNameLst>
                                      </p:cBhvr>
                                      <p:rCtr x="38600" y="4200"/>
                                    </p:animMotion>
                                  </p:childTnLst>
                                </p:cTn>
                              </p:par>
                              <p:par>
                                <p:cTn id="10" presetID="22" presetClass="entr" presetSubtype="8" fill="hold" grpId="0" nodeType="withEffect">
                                  <p:stCondLst>
                                    <p:cond delay="10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3000"/>
                                        <p:tgtEl>
                                          <p:spTgt spid="11"/>
                                        </p:tgtEl>
                                      </p:cBhvr>
                                    </p:animEffect>
                                  </p:childTnLst>
                                </p:cTn>
                              </p:par>
                            </p:childTnLst>
                          </p:cTn>
                        </p:par>
                        <p:par>
                          <p:cTn id="13" fill="hold">
                            <p:stCondLst>
                              <p:cond delay="3100"/>
                            </p:stCondLst>
                            <p:childTnLst>
                              <p:par>
                                <p:cTn id="14" presetID="1" presetClass="exit" presetSubtype="0" fill="hold" nodeType="afterEffect">
                                  <p:stCondLst>
                                    <p:cond delay="0"/>
                                  </p:stCondLst>
                                  <p:childTnLst>
                                    <p:set>
                                      <p:cBhvr>
                                        <p:cTn id="15"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1980728" y="-2917173"/>
            <a:ext cx="13249472" cy="12826894"/>
            <a:chOff x="-1143000" y="-1993761"/>
            <a:chExt cx="11294778" cy="10680561"/>
          </a:xfrm>
          <a:effectLst>
            <a:outerShdw blurRad="50800" dist="38100" dir="2700000" algn="tl" rotWithShape="0">
              <a:prstClr val="black">
                <a:alpha val="40000"/>
              </a:prstClr>
            </a:outerShdw>
          </a:effectLst>
        </p:grpSpPr>
        <p:grpSp>
          <p:nvGrpSpPr>
            <p:cNvPr id="3" name="Group 17"/>
            <p:cNvGrpSpPr/>
            <p:nvPr/>
          </p:nvGrpSpPr>
          <p:grpSpPr>
            <a:xfrm>
              <a:off x="-1143000" y="-1993761"/>
              <a:ext cx="11294778" cy="10680561"/>
              <a:chOff x="-1001181" y="-433928"/>
              <a:chExt cx="9412374" cy="8900524"/>
            </a:xfrm>
          </p:grpSpPr>
          <p:sp>
            <p:nvSpPr>
              <p:cNvPr id="8" name="Diagonal Stripe 7"/>
              <p:cNvSpPr/>
              <p:nvPr/>
            </p:nvSpPr>
            <p:spPr>
              <a:xfrm rot="8100000">
                <a:off x="-1001181"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9" name="Diagonal Stripe 8"/>
              <p:cNvSpPr/>
              <p:nvPr/>
            </p:nvSpPr>
            <p:spPr>
              <a:xfrm rot="2700000">
                <a:off x="1532395" y="4123196"/>
                <a:ext cx="4343400" cy="4343400"/>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6" name="Diagonal Stripe 15"/>
              <p:cNvSpPr/>
              <p:nvPr/>
            </p:nvSpPr>
            <p:spPr>
              <a:xfrm rot="13500000" flipH="1">
                <a:off x="5143140"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7" name="Diagonal Stripe 16"/>
              <p:cNvSpPr/>
              <p:nvPr/>
            </p:nvSpPr>
            <p:spPr>
              <a:xfrm rot="18951943" flipV="1">
                <a:off x="1469021" y="-433928"/>
                <a:ext cx="4446686" cy="4242514"/>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nvGrpSpPr>
            <p:cNvPr id="4" name="Group 2"/>
            <p:cNvGrpSpPr/>
            <p:nvPr/>
          </p:nvGrpSpPr>
          <p:grpSpPr>
            <a:xfrm>
              <a:off x="758827" y="747092"/>
              <a:ext cx="7487981" cy="5340190"/>
              <a:chOff x="758827" y="757102"/>
              <a:chExt cx="7487981" cy="5340190"/>
            </a:xfrm>
          </p:grpSpPr>
          <p:pic>
            <p:nvPicPr>
              <p:cNvPr id="19" name="Picture 3" descr="C:\Users\Tom\AppData\Local\Microsoft\Windows\Temporary Internet Files\Content.IE5\SELOQ6RU\MP910220994[1].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a:stretch/>
            </p:blipFill>
            <p:spPr bwMode="auto">
              <a:xfrm>
                <a:off x="1037304" y="757102"/>
                <a:ext cx="6934200" cy="5181601"/>
              </a:xfrm>
              <a:prstGeom prst="rect">
                <a:avLst/>
              </a:prstGeom>
              <a:noFill/>
              <a:effectLst>
                <a:innerShdw blurRad="114300">
                  <a:prstClr val="black"/>
                </a:innerShdw>
              </a:effectLst>
              <a:extLst>
                <a:ext uri="{909E8E84-426E-40DD-AFC4-6F175D3DCCD1}">
                  <a14:hiddenFill xmlns="" xmlns:a14="http://schemas.microsoft.com/office/drawing/2010/main">
                    <a:solidFill>
                      <a:srgbClr val="FFFFFF"/>
                    </a:solidFill>
                  </a14:hiddenFill>
                </a:ext>
              </a:extLst>
            </p:spPr>
          </p:pic>
          <p:sp>
            <p:nvSpPr>
              <p:cNvPr id="20" name="Rectangle 19"/>
              <p:cNvSpPr/>
              <p:nvPr/>
            </p:nvSpPr>
            <p:spPr>
              <a:xfrm>
                <a:off x="758827" y="5928851"/>
                <a:ext cx="7487981" cy="168441"/>
              </a:xfrm>
              <a:prstGeom prst="rect">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sp>
        <p:nvSpPr>
          <p:cNvPr id="11" name="1 - Τίτλος"/>
          <p:cNvSpPr>
            <a:spLocks noGrp="1"/>
          </p:cNvSpPr>
          <p:nvPr>
            <p:ph type="title"/>
          </p:nvPr>
        </p:nvSpPr>
        <p:spPr/>
        <p:txBody>
          <a:bodyPr>
            <a:normAutofit/>
          </a:bodyPr>
          <a:lstStyle/>
          <a:p>
            <a:r>
              <a:rPr lang="el-GR" sz="3200" u="sng" dirty="0" smtClean="0">
                <a:solidFill>
                  <a:schemeClr val="bg1"/>
                </a:solidFill>
                <a:latin typeface="Segoe Print" pitchFamily="2" charset="0"/>
              </a:rPr>
              <a:t>ΠΡΩΤΟΒΑΘΜΙΑ: ΔΗΜΟΤΙΚΟ</a:t>
            </a:r>
            <a:endParaRPr lang="el-GR" sz="3200" u="sng" dirty="0">
              <a:solidFill>
                <a:schemeClr val="bg1"/>
              </a:solidFill>
              <a:latin typeface="Segoe Print" pitchFamily="2" charset="0"/>
            </a:endParaRPr>
          </a:p>
        </p:txBody>
      </p:sp>
      <p:sp>
        <p:nvSpPr>
          <p:cNvPr id="18" name="17 - Θέση περιεχομένου"/>
          <p:cNvSpPr>
            <a:spLocks noGrp="1"/>
          </p:cNvSpPr>
          <p:nvPr>
            <p:ph sz="half" idx="1"/>
          </p:nvPr>
        </p:nvSpPr>
        <p:spPr>
          <a:xfrm>
            <a:off x="605408" y="1196752"/>
            <a:ext cx="7927032" cy="4525963"/>
          </a:xfrm>
        </p:spPr>
        <p:txBody>
          <a:bodyPr>
            <a:noAutofit/>
          </a:bodyPr>
          <a:lstStyle/>
          <a:p>
            <a:pPr>
              <a:lnSpc>
                <a:spcPct val="150000"/>
              </a:lnSpc>
              <a:buNone/>
            </a:pPr>
            <a:r>
              <a:rPr lang="el-GR" sz="2600" u="sng" dirty="0" smtClean="0">
                <a:solidFill>
                  <a:schemeClr val="bg1"/>
                </a:solidFill>
              </a:rPr>
              <a:t>Διάρκεια:</a:t>
            </a:r>
            <a:r>
              <a:rPr lang="el-GR" sz="2600" dirty="0" smtClean="0">
                <a:solidFill>
                  <a:schemeClr val="bg1"/>
                </a:solidFill>
              </a:rPr>
              <a:t> 6 χρόνια (από την ηλικία των 6 έως 12)</a:t>
            </a:r>
            <a:endParaRPr lang="el-GR" sz="2600" u="sng" dirty="0" smtClean="0">
              <a:solidFill>
                <a:schemeClr val="bg1"/>
              </a:solidFill>
            </a:endParaRPr>
          </a:p>
          <a:p>
            <a:pPr marL="0" indent="0">
              <a:lnSpc>
                <a:spcPct val="150000"/>
              </a:lnSpc>
              <a:buNone/>
            </a:pPr>
            <a:r>
              <a:rPr lang="el-GR" sz="2600" u="sng" dirty="0" smtClean="0">
                <a:solidFill>
                  <a:schemeClr val="bg1"/>
                </a:solidFill>
              </a:rPr>
              <a:t>Φοίτηση:</a:t>
            </a:r>
            <a:r>
              <a:rPr lang="el-GR" sz="2600" dirty="0" smtClean="0">
                <a:solidFill>
                  <a:schemeClr val="bg1"/>
                </a:solidFill>
              </a:rPr>
              <a:t> Υποχρεωτική</a:t>
            </a:r>
          </a:p>
          <a:p>
            <a:pPr marL="0" indent="0">
              <a:lnSpc>
                <a:spcPct val="150000"/>
              </a:lnSpc>
              <a:buNone/>
            </a:pPr>
            <a:r>
              <a:rPr lang="el-GR" sz="2600" u="sng" dirty="0" smtClean="0">
                <a:solidFill>
                  <a:schemeClr val="bg1"/>
                </a:solidFill>
              </a:rPr>
              <a:t>Βιβλία:</a:t>
            </a:r>
            <a:r>
              <a:rPr lang="el-GR" sz="2600" dirty="0" smtClean="0">
                <a:solidFill>
                  <a:schemeClr val="bg1"/>
                </a:solidFill>
              </a:rPr>
              <a:t> Δωρεάν</a:t>
            </a:r>
          </a:p>
          <a:p>
            <a:pPr marL="0" indent="0">
              <a:lnSpc>
                <a:spcPct val="150000"/>
              </a:lnSpc>
              <a:buNone/>
            </a:pPr>
            <a:r>
              <a:rPr lang="el-GR" sz="2600" u="sng" dirty="0" smtClean="0">
                <a:solidFill>
                  <a:schemeClr val="bg1"/>
                </a:solidFill>
              </a:rPr>
              <a:t>Ολοήμερα Δημοτικά:</a:t>
            </a:r>
            <a:r>
              <a:rPr lang="el-GR" sz="2600" dirty="0" smtClean="0">
                <a:solidFill>
                  <a:schemeClr val="bg1"/>
                </a:solidFill>
              </a:rPr>
              <a:t> διευρυμένο ωράριο και εμπλουτισμένο αναλυτικό πρόγραμμα</a:t>
            </a:r>
          </a:p>
          <a:p>
            <a:pPr marL="0" indent="0">
              <a:lnSpc>
                <a:spcPct val="150000"/>
              </a:lnSpc>
              <a:buNone/>
            </a:pPr>
            <a:r>
              <a:rPr lang="el-GR" sz="2600" u="sng" dirty="0" smtClean="0">
                <a:solidFill>
                  <a:schemeClr val="bg1"/>
                </a:solidFill>
              </a:rPr>
              <a:t>Ειδικά Σχολεία και Τάξεις Ένταξης:</a:t>
            </a:r>
            <a:r>
              <a:rPr lang="el-GR" sz="2600" dirty="0" smtClean="0">
                <a:solidFill>
                  <a:schemeClr val="bg1"/>
                </a:solidFill>
              </a:rPr>
              <a:t> για παιδιά με ειδικές εκπαιδευτικές ανάγκες</a:t>
            </a:r>
          </a:p>
          <a:p>
            <a:pPr marL="0" indent="0">
              <a:lnSpc>
                <a:spcPct val="150000"/>
              </a:lnSpc>
              <a:buNone/>
            </a:pPr>
            <a:r>
              <a:rPr lang="el-GR" sz="2600" u="sng" dirty="0" smtClean="0">
                <a:solidFill>
                  <a:schemeClr val="bg1"/>
                </a:solidFill>
              </a:rPr>
              <a:t>Σχολεία Διαπολιτισμικής Εκπαίδευσης</a:t>
            </a:r>
          </a:p>
          <a:p>
            <a:pPr>
              <a:lnSpc>
                <a:spcPct val="150000"/>
              </a:lnSpc>
            </a:pPr>
            <a:endParaRPr lang="el-GR" dirty="0" smtClean="0">
              <a:solidFill>
                <a:schemeClr val="bg1"/>
              </a:solidFill>
            </a:endParaRPr>
          </a:p>
          <a:p>
            <a:pPr>
              <a:lnSpc>
                <a:spcPct val="150000"/>
              </a:lnSpc>
            </a:pPr>
            <a:endParaRPr lang="el-GR" dirty="0">
              <a:solidFill>
                <a:schemeClr val="bg1"/>
              </a:solidFill>
            </a:endParaRPr>
          </a:p>
        </p:txBody>
      </p:sp>
    </p:spTree>
    <p:extLst>
      <p:ext uri="{BB962C8B-B14F-4D97-AF65-F5344CB8AC3E}">
        <p14:creationId xmlns="" xmlns:p14="http://schemas.microsoft.com/office/powerpoint/2010/main" val="2956687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xEl>
                                              <p:pRg st="0" end="0"/>
                                            </p:txEl>
                                          </p:spTgt>
                                        </p:tgtEl>
                                        <p:attrNameLst>
                                          <p:attrName>style.visibility</p:attrName>
                                        </p:attrNameLst>
                                      </p:cBhvr>
                                      <p:to>
                                        <p:strVal val="visible"/>
                                      </p:to>
                                    </p:set>
                                    <p:animEffect transition="in" filter="wipe(left)">
                                      <p:cBhvr>
                                        <p:cTn id="12" dur="500"/>
                                        <p:tgtEl>
                                          <p:spTgt spid="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
                                            <p:txEl>
                                              <p:pRg st="1" end="1"/>
                                            </p:txEl>
                                          </p:spTgt>
                                        </p:tgtEl>
                                        <p:attrNameLst>
                                          <p:attrName>style.visibility</p:attrName>
                                        </p:attrNameLst>
                                      </p:cBhvr>
                                      <p:to>
                                        <p:strVal val="visible"/>
                                      </p:to>
                                    </p:set>
                                    <p:animEffect transition="in" filter="wipe(left)">
                                      <p:cBhvr>
                                        <p:cTn id="17" dur="500"/>
                                        <p:tgtEl>
                                          <p:spTgt spid="1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
                                            <p:txEl>
                                              <p:pRg st="2" end="2"/>
                                            </p:txEl>
                                          </p:spTgt>
                                        </p:tgtEl>
                                        <p:attrNameLst>
                                          <p:attrName>style.visibility</p:attrName>
                                        </p:attrNameLst>
                                      </p:cBhvr>
                                      <p:to>
                                        <p:strVal val="visible"/>
                                      </p:to>
                                    </p:set>
                                    <p:animEffect transition="in" filter="wipe(left)">
                                      <p:cBhvr>
                                        <p:cTn id="22" dur="500"/>
                                        <p:tgtEl>
                                          <p:spTgt spid="1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xEl>
                                              <p:pRg st="3" end="3"/>
                                            </p:txEl>
                                          </p:spTgt>
                                        </p:tgtEl>
                                        <p:attrNameLst>
                                          <p:attrName>style.visibility</p:attrName>
                                        </p:attrNameLst>
                                      </p:cBhvr>
                                      <p:to>
                                        <p:strVal val="visible"/>
                                      </p:to>
                                    </p:set>
                                    <p:animEffect transition="in" filter="wipe(left)">
                                      <p:cBhvr>
                                        <p:cTn id="27" dur="500"/>
                                        <p:tgtEl>
                                          <p:spTgt spid="1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
                                            <p:txEl>
                                              <p:pRg st="4" end="4"/>
                                            </p:txEl>
                                          </p:spTgt>
                                        </p:tgtEl>
                                        <p:attrNameLst>
                                          <p:attrName>style.visibility</p:attrName>
                                        </p:attrNameLst>
                                      </p:cBhvr>
                                      <p:to>
                                        <p:strVal val="visible"/>
                                      </p:to>
                                    </p:set>
                                    <p:animEffect transition="in" filter="wipe(left)">
                                      <p:cBhvr>
                                        <p:cTn id="32" dur="500"/>
                                        <p:tgtEl>
                                          <p:spTgt spid="1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
                                            <p:txEl>
                                              <p:pRg st="5" end="5"/>
                                            </p:txEl>
                                          </p:spTgt>
                                        </p:tgtEl>
                                        <p:attrNameLst>
                                          <p:attrName>style.visibility</p:attrName>
                                        </p:attrNameLst>
                                      </p:cBhvr>
                                      <p:to>
                                        <p:strVal val="visible"/>
                                      </p:to>
                                    </p:set>
                                    <p:animEffect transition="in" filter="wipe(left)">
                                      <p:cBhvr>
                                        <p:cTn id="37" dur="500"/>
                                        <p:tgtEl>
                                          <p:spTgt spid="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1980728" y="-2917173"/>
            <a:ext cx="13249472" cy="12826894"/>
            <a:chOff x="-1143000" y="-1993761"/>
            <a:chExt cx="11294778" cy="10680561"/>
          </a:xfrm>
          <a:effectLst>
            <a:outerShdw blurRad="50800" dist="38100" dir="2700000" algn="tl" rotWithShape="0">
              <a:prstClr val="black">
                <a:alpha val="40000"/>
              </a:prstClr>
            </a:outerShdw>
          </a:effectLst>
        </p:grpSpPr>
        <p:grpSp>
          <p:nvGrpSpPr>
            <p:cNvPr id="3" name="Group 17"/>
            <p:cNvGrpSpPr/>
            <p:nvPr/>
          </p:nvGrpSpPr>
          <p:grpSpPr>
            <a:xfrm>
              <a:off x="-1143000" y="-1993761"/>
              <a:ext cx="11294778" cy="10680561"/>
              <a:chOff x="-1001181" y="-433928"/>
              <a:chExt cx="9412374" cy="8900524"/>
            </a:xfrm>
          </p:grpSpPr>
          <p:sp>
            <p:nvSpPr>
              <p:cNvPr id="8" name="Diagonal Stripe 7"/>
              <p:cNvSpPr/>
              <p:nvPr/>
            </p:nvSpPr>
            <p:spPr>
              <a:xfrm rot="8100000">
                <a:off x="-1001181"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9" name="Diagonal Stripe 8"/>
              <p:cNvSpPr/>
              <p:nvPr/>
            </p:nvSpPr>
            <p:spPr>
              <a:xfrm rot="2700000">
                <a:off x="1532395" y="4123196"/>
                <a:ext cx="4343400" cy="4343400"/>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6" name="Diagonal Stripe 15"/>
              <p:cNvSpPr/>
              <p:nvPr/>
            </p:nvSpPr>
            <p:spPr>
              <a:xfrm rot="13500000" flipH="1">
                <a:off x="5143140"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7" name="Diagonal Stripe 16"/>
              <p:cNvSpPr/>
              <p:nvPr/>
            </p:nvSpPr>
            <p:spPr>
              <a:xfrm rot="18951943" flipV="1">
                <a:off x="1469021" y="-433928"/>
                <a:ext cx="4446686" cy="4242514"/>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nvGrpSpPr>
            <p:cNvPr id="4" name="Group 2"/>
            <p:cNvGrpSpPr/>
            <p:nvPr/>
          </p:nvGrpSpPr>
          <p:grpSpPr>
            <a:xfrm>
              <a:off x="758827" y="747092"/>
              <a:ext cx="7487981" cy="5340190"/>
              <a:chOff x="758827" y="757102"/>
              <a:chExt cx="7487981" cy="5340190"/>
            </a:xfrm>
          </p:grpSpPr>
          <p:pic>
            <p:nvPicPr>
              <p:cNvPr id="19" name="Picture 3" descr="C:\Users\Tom\AppData\Local\Microsoft\Windows\Temporary Internet Files\Content.IE5\SELOQ6RU\MP910220994[1].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a:stretch/>
            </p:blipFill>
            <p:spPr bwMode="auto">
              <a:xfrm>
                <a:off x="1037304" y="757102"/>
                <a:ext cx="6934200" cy="5181601"/>
              </a:xfrm>
              <a:prstGeom prst="rect">
                <a:avLst/>
              </a:prstGeom>
              <a:noFill/>
              <a:effectLst>
                <a:innerShdw blurRad="114300">
                  <a:prstClr val="black"/>
                </a:innerShdw>
              </a:effectLst>
              <a:extLst>
                <a:ext uri="{909E8E84-426E-40DD-AFC4-6F175D3DCCD1}">
                  <a14:hiddenFill xmlns="" xmlns:a14="http://schemas.microsoft.com/office/drawing/2010/main">
                    <a:solidFill>
                      <a:srgbClr val="FFFFFF"/>
                    </a:solidFill>
                  </a14:hiddenFill>
                </a:ext>
              </a:extLst>
            </p:spPr>
          </p:pic>
          <p:sp>
            <p:nvSpPr>
              <p:cNvPr id="20" name="Rectangle 19"/>
              <p:cNvSpPr/>
              <p:nvPr/>
            </p:nvSpPr>
            <p:spPr>
              <a:xfrm>
                <a:off x="758827" y="5928851"/>
                <a:ext cx="7487981" cy="168441"/>
              </a:xfrm>
              <a:prstGeom prst="rect">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sp>
        <p:nvSpPr>
          <p:cNvPr id="11" name="1 - Τίτλος"/>
          <p:cNvSpPr>
            <a:spLocks noGrp="1"/>
          </p:cNvSpPr>
          <p:nvPr>
            <p:ph type="ctrTitle"/>
          </p:nvPr>
        </p:nvSpPr>
        <p:spPr>
          <a:xfrm>
            <a:off x="755576" y="2607047"/>
            <a:ext cx="7772400" cy="1470025"/>
          </a:xfrm>
        </p:spPr>
        <p:txBody>
          <a:bodyPr>
            <a:normAutofit/>
          </a:bodyPr>
          <a:lstStyle/>
          <a:p>
            <a:r>
              <a:rPr lang="el-GR" sz="3200" dirty="0" smtClean="0">
                <a:solidFill>
                  <a:schemeClr val="bg1"/>
                </a:solidFill>
                <a:latin typeface="Segoe Print" pitchFamily="2" charset="0"/>
              </a:rPr>
              <a:t>ΠΡΩΤΟΒΑΘΜΙΑ: ΝΗΠΙΑΓΩΓΕΙΟ</a:t>
            </a:r>
            <a:endParaRPr lang="el-GR" sz="3200" dirty="0">
              <a:solidFill>
                <a:schemeClr val="bg1"/>
              </a:solidFill>
              <a:latin typeface="Segoe Print" pitchFamily="2" charset="0"/>
            </a:endParaRPr>
          </a:p>
        </p:txBody>
      </p:sp>
      <p:pic>
        <p:nvPicPr>
          <p:cNvPr id="12" name="Picture 2" descr="http://images.clipartpanda.com/chalk-clipart-Chalk_1.png"/>
          <p:cNvPicPr>
            <a:picLocks noChangeAspect="1" noChangeArrowheads="1"/>
          </p:cNvPicPr>
          <p:nvPr/>
        </p:nvPicPr>
        <p:blipFill>
          <a:blip r:embed="rId4" cstate="print"/>
          <a:stretch>
            <a:fillRect/>
          </a:stretch>
        </p:blipFill>
        <p:spPr bwMode="auto">
          <a:xfrm>
            <a:off x="793853" y="3019772"/>
            <a:ext cx="681803" cy="985292"/>
          </a:xfrm>
          <a:prstGeom prst="rect">
            <a:avLst/>
          </a:prstGeom>
          <a:noFill/>
        </p:spPr>
      </p:pic>
    </p:spTree>
    <p:extLst>
      <p:ext uri="{BB962C8B-B14F-4D97-AF65-F5344CB8AC3E}">
        <p14:creationId xmlns="" xmlns:p14="http://schemas.microsoft.com/office/powerpoint/2010/main" val="2956687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47" presetClass="path" presetSubtype="0" fill="hold" nodeType="withEffect">
                                  <p:stCondLst>
                                    <p:cond delay="0"/>
                                  </p:stCondLst>
                                  <p:childTnLst>
                                    <p:animMotion origin="layout" path="M -0.00989 -0.05092 C -0.00382 -0.00208 0.01754 0.0331 0.03889 0.0331 C 0.06042 0.0331 0.07917 -0.00208 0.08559 -0.05092 C 0.09462 -0.00208 0.11302 0.0331 0.13455 0.0331 C 0.15643 0.0331 0.175 -0.00208 0.1809 -0.05092 C 0.19011 -0.00208 0.20886 0.0331 0.23038 0.0331 C 0.25209 0.0331 0.27361 -0.00208 0.27917 -0.05092 C 0.28559 -0.00208 0.30469 0.0331 0.32934 0.0331 C 0.34757 0.0331 0.36893 -0.00208 0.37587 -0.05092 C 0.38195 -0.00208 0.40313 0.0331 0.42465 0.0331 C 0.44636 0.0331 0.46511 -0.00208 0.47118 -0.05092 C 0.48038 -0.00208 0.49879 0.0331 0.52031 0.0331 C 0.54219 0.0331 0.56077 -0.00208 0.56997 -0.05092 C 0.57604 -0.00208 0.59445 0.0331 0.61597 0.0331 C 0.63785 0.0331 0.65955 -0.00208 0.66528 -0.05092 C 0.6717 -0.00208 0.69063 0.0331 0.71528 0.0331 C 0.73663 0.0331 0.75486 -0.00208 0.76181 -0.05092 " pathEditMode="relative" rAng="0" ptsTypes="fffffffffffffffff">
                                      <p:cBhvr>
                                        <p:cTn id="9" dur="3000" fill="hold"/>
                                        <p:tgtEl>
                                          <p:spTgt spid="12"/>
                                        </p:tgtEl>
                                        <p:attrNameLst>
                                          <p:attrName>ppt_x</p:attrName>
                                          <p:attrName>ppt_y</p:attrName>
                                        </p:attrNameLst>
                                      </p:cBhvr>
                                      <p:rCtr x="38600" y="4200"/>
                                    </p:animMotion>
                                  </p:childTnLst>
                                </p:cTn>
                              </p:par>
                              <p:par>
                                <p:cTn id="10" presetID="22" presetClass="entr" presetSubtype="8" fill="hold" grpId="0" nodeType="withEffect">
                                  <p:stCondLst>
                                    <p:cond delay="10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3000"/>
                                        <p:tgtEl>
                                          <p:spTgt spid="11"/>
                                        </p:tgtEl>
                                      </p:cBhvr>
                                    </p:animEffect>
                                  </p:childTnLst>
                                </p:cTn>
                              </p:par>
                            </p:childTnLst>
                          </p:cTn>
                        </p:par>
                        <p:par>
                          <p:cTn id="13" fill="hold">
                            <p:stCondLst>
                              <p:cond delay="3100"/>
                            </p:stCondLst>
                            <p:childTnLst>
                              <p:par>
                                <p:cTn id="14" presetID="1" presetClass="exit" presetSubtype="0" fill="hold" nodeType="afterEffect">
                                  <p:stCondLst>
                                    <p:cond delay="0"/>
                                  </p:stCondLst>
                                  <p:childTnLst>
                                    <p:set>
                                      <p:cBhvr>
                                        <p:cTn id="15"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1980728" y="-2917173"/>
            <a:ext cx="13249472" cy="12826894"/>
            <a:chOff x="-1143000" y="-1993761"/>
            <a:chExt cx="11294778" cy="10680561"/>
          </a:xfrm>
          <a:effectLst>
            <a:outerShdw blurRad="50800" dist="38100" dir="2700000" algn="tl" rotWithShape="0">
              <a:prstClr val="black">
                <a:alpha val="40000"/>
              </a:prstClr>
            </a:outerShdw>
          </a:effectLst>
        </p:grpSpPr>
        <p:grpSp>
          <p:nvGrpSpPr>
            <p:cNvPr id="3" name="Group 17"/>
            <p:cNvGrpSpPr/>
            <p:nvPr/>
          </p:nvGrpSpPr>
          <p:grpSpPr>
            <a:xfrm>
              <a:off x="-1143000" y="-1993761"/>
              <a:ext cx="11294778" cy="10680561"/>
              <a:chOff x="-1001181" y="-433928"/>
              <a:chExt cx="9412374" cy="8900524"/>
            </a:xfrm>
          </p:grpSpPr>
          <p:sp>
            <p:nvSpPr>
              <p:cNvPr id="8" name="Diagonal Stripe 7"/>
              <p:cNvSpPr/>
              <p:nvPr/>
            </p:nvSpPr>
            <p:spPr>
              <a:xfrm rot="8100000">
                <a:off x="-1001181"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9" name="Diagonal Stripe 8"/>
              <p:cNvSpPr/>
              <p:nvPr/>
            </p:nvSpPr>
            <p:spPr>
              <a:xfrm rot="2700000">
                <a:off x="1532395" y="4123196"/>
                <a:ext cx="4343400" cy="4343400"/>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6" name="Diagonal Stripe 15"/>
              <p:cNvSpPr/>
              <p:nvPr/>
            </p:nvSpPr>
            <p:spPr>
              <a:xfrm rot="13500000" flipH="1">
                <a:off x="5143140" y="2353235"/>
                <a:ext cx="3268053" cy="3268052"/>
              </a:xfrm>
              <a:prstGeom prst="diagStripe">
                <a:avLst>
                  <a:gd name="adj" fmla="val 89591"/>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sp>
            <p:nvSpPr>
              <p:cNvPr id="17" name="Diagonal Stripe 16"/>
              <p:cNvSpPr/>
              <p:nvPr/>
            </p:nvSpPr>
            <p:spPr>
              <a:xfrm rot="18951943" flipV="1">
                <a:off x="1469021" y="-433928"/>
                <a:ext cx="4446686" cy="4242514"/>
              </a:xfrm>
              <a:prstGeom prst="diagStripe">
                <a:avLst>
                  <a:gd name="adj" fmla="val 91825"/>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nvGrpSpPr>
            <p:cNvPr id="4" name="Group 2"/>
            <p:cNvGrpSpPr/>
            <p:nvPr/>
          </p:nvGrpSpPr>
          <p:grpSpPr>
            <a:xfrm>
              <a:off x="758827" y="747092"/>
              <a:ext cx="7487981" cy="5340190"/>
              <a:chOff x="758827" y="757102"/>
              <a:chExt cx="7487981" cy="5340190"/>
            </a:xfrm>
          </p:grpSpPr>
          <p:pic>
            <p:nvPicPr>
              <p:cNvPr id="19" name="Picture 3" descr="C:\Users\Tom\AppData\Local\Microsoft\Windows\Temporary Internet Files\Content.IE5\SELOQ6RU\MP910220994[1].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a:stretch/>
            </p:blipFill>
            <p:spPr bwMode="auto">
              <a:xfrm>
                <a:off x="1037304" y="757102"/>
                <a:ext cx="6934200" cy="5181601"/>
              </a:xfrm>
              <a:prstGeom prst="rect">
                <a:avLst/>
              </a:prstGeom>
              <a:noFill/>
              <a:effectLst>
                <a:innerShdw blurRad="114300">
                  <a:prstClr val="black"/>
                </a:innerShdw>
              </a:effectLst>
              <a:extLst>
                <a:ext uri="{909E8E84-426E-40DD-AFC4-6F175D3DCCD1}">
                  <a14:hiddenFill xmlns="" xmlns:a14="http://schemas.microsoft.com/office/drawing/2010/main">
                    <a:solidFill>
                      <a:srgbClr val="FFFFFF"/>
                    </a:solidFill>
                  </a14:hiddenFill>
                </a:ext>
              </a:extLst>
            </p:spPr>
          </p:pic>
          <p:sp>
            <p:nvSpPr>
              <p:cNvPr id="20" name="Rectangle 19"/>
              <p:cNvSpPr/>
              <p:nvPr/>
            </p:nvSpPr>
            <p:spPr>
              <a:xfrm>
                <a:off x="758827" y="5928851"/>
                <a:ext cx="7487981" cy="168441"/>
              </a:xfrm>
              <a:prstGeom prst="rect">
                <a:avLst/>
              </a:prstGeom>
              <a:blipFill dpi="0" rotWithShape="1">
                <a:blip r:embed="rId2" cstate="print"/>
                <a:srcRect/>
                <a:tile tx="0" ty="0" sx="25000" sy="7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solidFill>
                    <a:schemeClr val="tx1"/>
                  </a:solidFill>
                </a:endParaRPr>
              </a:p>
            </p:txBody>
          </p:sp>
        </p:grpSp>
      </p:grpSp>
      <p:sp>
        <p:nvSpPr>
          <p:cNvPr id="11" name="1 - Τίτλος"/>
          <p:cNvSpPr>
            <a:spLocks noGrp="1"/>
          </p:cNvSpPr>
          <p:nvPr>
            <p:ph type="title"/>
          </p:nvPr>
        </p:nvSpPr>
        <p:spPr/>
        <p:txBody>
          <a:bodyPr>
            <a:normAutofit/>
          </a:bodyPr>
          <a:lstStyle/>
          <a:p>
            <a:r>
              <a:rPr lang="el-GR" sz="3200" u="sng" dirty="0" smtClean="0">
                <a:solidFill>
                  <a:schemeClr val="bg1"/>
                </a:solidFill>
                <a:latin typeface="Segoe Print" pitchFamily="2" charset="0"/>
              </a:rPr>
              <a:t>ΠΡΩΤΟΒΑΘΜΙΑ: ΝΗΠΙΑΓΩΓΕΙΟ</a:t>
            </a:r>
            <a:endParaRPr lang="el-GR" sz="3200" u="sng" dirty="0">
              <a:solidFill>
                <a:schemeClr val="bg1"/>
              </a:solidFill>
              <a:latin typeface="Segoe Print" pitchFamily="2" charset="0"/>
            </a:endParaRPr>
          </a:p>
        </p:txBody>
      </p:sp>
      <p:sp>
        <p:nvSpPr>
          <p:cNvPr id="18" name="17 - Θέση περιεχομένου"/>
          <p:cNvSpPr>
            <a:spLocks noGrp="1"/>
          </p:cNvSpPr>
          <p:nvPr>
            <p:ph sz="half" idx="1"/>
          </p:nvPr>
        </p:nvSpPr>
        <p:spPr>
          <a:xfrm>
            <a:off x="605408" y="1196752"/>
            <a:ext cx="7927032" cy="4525963"/>
          </a:xfrm>
        </p:spPr>
        <p:txBody>
          <a:bodyPr>
            <a:noAutofit/>
          </a:bodyPr>
          <a:lstStyle/>
          <a:p>
            <a:pPr marL="0" indent="0">
              <a:lnSpc>
                <a:spcPct val="150000"/>
              </a:lnSpc>
              <a:buNone/>
            </a:pPr>
            <a:r>
              <a:rPr lang="el-GR" sz="2600" u="sng" dirty="0" smtClean="0">
                <a:solidFill>
                  <a:schemeClr val="bg1"/>
                </a:solidFill>
              </a:rPr>
              <a:t>Στόχος:</a:t>
            </a:r>
            <a:r>
              <a:rPr lang="el-GR" sz="2600" dirty="0" smtClean="0">
                <a:solidFill>
                  <a:schemeClr val="bg1"/>
                </a:solidFill>
              </a:rPr>
              <a:t> υποστήριξη και ενίσχυση της κοινωνικοποίησης των παιδιών</a:t>
            </a:r>
            <a:endParaRPr lang="el-GR" sz="2600" u="sng" dirty="0" smtClean="0">
              <a:solidFill>
                <a:schemeClr val="bg1"/>
              </a:solidFill>
            </a:endParaRPr>
          </a:p>
          <a:p>
            <a:pPr marL="0" indent="0">
              <a:lnSpc>
                <a:spcPct val="150000"/>
              </a:lnSpc>
              <a:buNone/>
            </a:pPr>
            <a:r>
              <a:rPr lang="el-GR" sz="2600" u="sng" dirty="0" smtClean="0">
                <a:solidFill>
                  <a:schemeClr val="bg1"/>
                </a:solidFill>
              </a:rPr>
              <a:t>Επιδίωξη:</a:t>
            </a:r>
            <a:r>
              <a:rPr lang="el-GR" sz="2600" dirty="0" smtClean="0">
                <a:solidFill>
                  <a:schemeClr val="bg1"/>
                </a:solidFill>
              </a:rPr>
              <a:t> Ανάπτυξη των παιδιών σε ατομικό, ομαδικό και κοινωνικό επίπεδο</a:t>
            </a:r>
          </a:p>
          <a:p>
            <a:pPr marL="0" indent="0">
              <a:lnSpc>
                <a:spcPct val="150000"/>
              </a:lnSpc>
              <a:buNone/>
            </a:pPr>
            <a:r>
              <a:rPr lang="el-GR" sz="2600" u="sng" dirty="0" smtClean="0">
                <a:solidFill>
                  <a:schemeClr val="bg1"/>
                </a:solidFill>
              </a:rPr>
              <a:t>Ολοήμερα Νηπιαγωγεία:</a:t>
            </a:r>
            <a:r>
              <a:rPr lang="el-GR" sz="2600" dirty="0" smtClean="0">
                <a:solidFill>
                  <a:schemeClr val="bg1"/>
                </a:solidFill>
              </a:rPr>
              <a:t> διευρυμένο ωράριο</a:t>
            </a:r>
          </a:p>
          <a:p>
            <a:pPr marL="0" indent="0">
              <a:lnSpc>
                <a:spcPct val="150000"/>
              </a:lnSpc>
              <a:buNone/>
            </a:pPr>
            <a:r>
              <a:rPr lang="el-GR" sz="2600" u="sng" dirty="0" smtClean="0">
                <a:solidFill>
                  <a:schemeClr val="bg1"/>
                </a:solidFill>
              </a:rPr>
              <a:t>Διάρκεια φοίτησης:</a:t>
            </a:r>
            <a:r>
              <a:rPr lang="el-GR" sz="2600" dirty="0" smtClean="0">
                <a:solidFill>
                  <a:schemeClr val="bg1"/>
                </a:solidFill>
              </a:rPr>
              <a:t> 2 χρόνια, από την ηλικία των 4 ως 6</a:t>
            </a:r>
            <a:endParaRPr lang="el-GR" sz="2600" u="sng" dirty="0" smtClean="0">
              <a:solidFill>
                <a:schemeClr val="bg1"/>
              </a:solidFill>
            </a:endParaRPr>
          </a:p>
          <a:p>
            <a:pPr>
              <a:lnSpc>
                <a:spcPct val="150000"/>
              </a:lnSpc>
            </a:pPr>
            <a:endParaRPr lang="el-GR" dirty="0" smtClean="0">
              <a:solidFill>
                <a:schemeClr val="bg1"/>
              </a:solidFill>
            </a:endParaRPr>
          </a:p>
          <a:p>
            <a:pPr>
              <a:lnSpc>
                <a:spcPct val="150000"/>
              </a:lnSpc>
            </a:pPr>
            <a:endParaRPr lang="el-GR" dirty="0">
              <a:solidFill>
                <a:schemeClr val="bg1"/>
              </a:solidFill>
            </a:endParaRPr>
          </a:p>
        </p:txBody>
      </p:sp>
    </p:spTree>
    <p:extLst>
      <p:ext uri="{BB962C8B-B14F-4D97-AF65-F5344CB8AC3E}">
        <p14:creationId xmlns="" xmlns:p14="http://schemas.microsoft.com/office/powerpoint/2010/main" val="2956687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xEl>
                                              <p:pRg st="0" end="0"/>
                                            </p:txEl>
                                          </p:spTgt>
                                        </p:tgtEl>
                                        <p:attrNameLst>
                                          <p:attrName>style.visibility</p:attrName>
                                        </p:attrNameLst>
                                      </p:cBhvr>
                                      <p:to>
                                        <p:strVal val="visible"/>
                                      </p:to>
                                    </p:set>
                                    <p:animEffect transition="in" filter="wipe(left)">
                                      <p:cBhvr>
                                        <p:cTn id="12" dur="500"/>
                                        <p:tgtEl>
                                          <p:spTgt spid="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
                                            <p:txEl>
                                              <p:pRg st="1" end="1"/>
                                            </p:txEl>
                                          </p:spTgt>
                                        </p:tgtEl>
                                        <p:attrNameLst>
                                          <p:attrName>style.visibility</p:attrName>
                                        </p:attrNameLst>
                                      </p:cBhvr>
                                      <p:to>
                                        <p:strVal val="visible"/>
                                      </p:to>
                                    </p:set>
                                    <p:animEffect transition="in" filter="wipe(left)">
                                      <p:cBhvr>
                                        <p:cTn id="17" dur="500"/>
                                        <p:tgtEl>
                                          <p:spTgt spid="1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
                                            <p:txEl>
                                              <p:pRg st="2" end="2"/>
                                            </p:txEl>
                                          </p:spTgt>
                                        </p:tgtEl>
                                        <p:attrNameLst>
                                          <p:attrName>style.visibility</p:attrName>
                                        </p:attrNameLst>
                                      </p:cBhvr>
                                      <p:to>
                                        <p:strVal val="visible"/>
                                      </p:to>
                                    </p:set>
                                    <p:animEffect transition="in" filter="wipe(left)">
                                      <p:cBhvr>
                                        <p:cTn id="22" dur="500"/>
                                        <p:tgtEl>
                                          <p:spTgt spid="1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xEl>
                                              <p:pRg st="3" end="3"/>
                                            </p:txEl>
                                          </p:spTgt>
                                        </p:tgtEl>
                                        <p:attrNameLst>
                                          <p:attrName>style.visibility</p:attrName>
                                        </p:attrNameLst>
                                      </p:cBhvr>
                                      <p:to>
                                        <p:strVal val="visible"/>
                                      </p:to>
                                    </p:set>
                                    <p:animEffect transition="in" filter="wipe(left)">
                                      <p:cBhvr>
                                        <p:cTn id="27" dur="500"/>
                                        <p:tgtEl>
                                          <p:spTgt spid="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build="p" bldLvl="5"/>
    </p:bldLst>
  </p:timing>
</p:sld>
</file>

<file path=ppt/theme/theme1.xml><?xml version="1.0" encoding="utf-8"?>
<a:theme xmlns:a="http://schemas.openxmlformats.org/drawingml/2006/main" name="Πλεκτό">
  <a:themeElements>
    <a:clrScheme name="Πλεκτό">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Διάμεσος">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Πλεκτό">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548</TotalTime>
  <Words>1743</Words>
  <Application>Microsoft Office PowerPoint</Application>
  <PresentationFormat>On-screen Show (4:3)</PresentationFormat>
  <Paragraphs>299</Paragraphs>
  <Slides>55</Slides>
  <Notes>6</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Πλεκτό</vt:lpstr>
      <vt:lpstr>ΕΡΕΥΝΗΤΙΚΗ ΕΡΓΑΣΙΑ  Τάξη Β3  Θέμα: ΕΚΠΑΙΔΕΥΤΙΚΑ ΣΥΣΤΗΜΑΤΑ  Σχ. Έτος : 2014-15  Β’ τετράμηνο</vt:lpstr>
      <vt:lpstr>ΚΕΦΑΛΑΙΟ 1   ΤΟ ΕΚΠΑΙΔΕΥΤΙΚΟ ΣΥΣΤΗΜΑ ΣΤΗΝ ΕΛΛΑΔΑ  Εργάστηκαν οι: Χριστίνα Μαγκσίνο Δημήτρης Μαρκάζος Έλια Μυριανθοπούλου Αμαλία Νικολακοπούλου Μαρία Ξυπνητήρη  Που αποτελούν την ομάδα  «ΚΟΡΙΤΣΙΑ, Ο ΜΑΡΚΑΖΟΣ»</vt:lpstr>
      <vt:lpstr>ΙΣΤΟΡΙΚΗ ΑΝΑΔΡΟΜΗ</vt:lpstr>
      <vt:lpstr>ΙΣΤΟΡΙΚΗ ΑΝΑΔΡΟΜΗ (1)</vt:lpstr>
      <vt:lpstr>ΙΣΤΟΡΙΚΗ ΑΝΑΔΡΟΜΗ (2)</vt:lpstr>
      <vt:lpstr>ΠΡΩΤΟΒΑΘΜΙΑ: ΔΗΜΟΤΙΚΟ</vt:lpstr>
      <vt:lpstr>ΠΡΩΤΟΒΑΘΜΙΑ: ΔΗΜΟΤΙΚΟ</vt:lpstr>
      <vt:lpstr>ΠΡΩΤΟΒΑΘΜΙΑ: ΝΗΠΙΑΓΩΓΕΙΟ</vt:lpstr>
      <vt:lpstr>ΠΡΩΤΟΒΑΘΜΙΑ: ΝΗΠΙΑΓΩΓΕΙΟ</vt:lpstr>
      <vt:lpstr>ΔΕΥΤΕΡΟΒΑΘΜΙΑ</vt:lpstr>
      <vt:lpstr>ΔΕΥΤΕΡΟΒΑΘΜΙΑ</vt:lpstr>
      <vt:lpstr>ΑΝΩΤΑΤΗ</vt:lpstr>
      <vt:lpstr>ΑΝΩΤΑΤΗ</vt:lpstr>
      <vt:lpstr>Slide 14</vt:lpstr>
      <vt:lpstr> ΚΕΦΑΛΑΙΟ 2</vt:lpstr>
      <vt:lpstr>ΠΡΩΤΟΒΑΘΜΙΑ ΕΚΠΑΙΔΕΥΣΗ</vt:lpstr>
      <vt:lpstr>ΔΕΥΤΕΡΟΒΑΘΜΙΑ ΕΚΠΑΙΔΕΥΣΗ</vt:lpstr>
      <vt:lpstr>ΤΡΙΤΟΒΑΘΜΙΑ ΕΚΠΑΙΔΕΥΣΗ</vt:lpstr>
      <vt:lpstr>ΜΕΤΑΠΤΥΧΙΑΚΑ ΠΡΟΓΡΑΜΜΑΤΑ</vt:lpstr>
      <vt:lpstr>ΚΕΦΑΛΑΙΟ 3Ο </vt:lpstr>
      <vt:lpstr>ΓΕΝΙΚΑ ΓΙΑ ΤΟ ΕΚΠΑΙΔΕΥΤΙΚΟ ΣΥΣΤΗΜΑ</vt:lpstr>
      <vt:lpstr>ΠΡΩΤΟΒΑΘΜΙΑ ΕΚΠΑΙΔΕΥΣΗ</vt:lpstr>
      <vt:lpstr>ΔΕΥΤΕΡΟΒΑΘΜΙΑ ΕΚΠΑΙΔΕΥΣΗ ΛΥΚΕΙΟ</vt:lpstr>
      <vt:lpstr>ΔΙΑΦΟΡΕΣ ΑΠΟ  ΤΟ ΕΚΠΑΙΔΕΥΤΙΚΟ ΣΥΣΤΗΜΑ ΤΗΣ ΧΩΡΑΣ ΜΑΣ</vt:lpstr>
      <vt:lpstr>ΚΕΦΑΛΑΙΟ 4 ΤΟ ΕΚΠΑΙΔΕΥΤΙΚΟ ΣΥΣΤΗΜΑ ΤΗΣ ΦΙΝΛΑΝΔΙΑΣ </vt:lpstr>
      <vt:lpstr>ΠΡΟΣΧΟΛΙΚΗ ΑΓΩΓΗ</vt:lpstr>
      <vt:lpstr>Πρόγραμμα Σπουδών Για Την Προσχολική Εκπαίδευση</vt:lpstr>
      <vt:lpstr>ΒΑΣΙΚΗ ΕΚΠΑΙΔΕΥΣΗ ΣΤΗ ΦΙΝΛΑΝΔΙΑ</vt:lpstr>
      <vt:lpstr>ΔΕΥΤΕΡΟΒΑΘΜΙΑ ΕΚΠΑΙΔΕΥΣΗ</vt:lpstr>
      <vt:lpstr>ΕΠΑΓΓΕΛΜΑΤΙΚΗ ΕΚΠΑΙΔΕΥΣΗ</vt:lpstr>
      <vt:lpstr>ΤΡΙΤΟΒΑΘΜΙΑ ΕΚΠΑΙΔΕΥΣΗ</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μαρκαζος μας επρηξε</dc:title>
  <dc:creator>aither</dc:creator>
  <cp:lastModifiedBy>chris</cp:lastModifiedBy>
  <cp:revision>45</cp:revision>
  <dcterms:created xsi:type="dcterms:W3CDTF">2015-04-24T14:27:27Z</dcterms:created>
  <dcterms:modified xsi:type="dcterms:W3CDTF">2015-06-04T16:45:24Z</dcterms:modified>
</cp:coreProperties>
</file>