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9" r:id="rId2"/>
    <p:sldId id="272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999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 &amp; 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9.2825896762904862E-3"/>
                  <c:y val="8.8338277836650068E-3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4223534783398024"/>
          <c:y val="7.495694922786358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446925951317091E-2"/>
          <c:y val="0.22191457893567382"/>
          <c:w val="0.64987020412366236"/>
          <c:h val="0.720921980891012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 w="19050"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25"/>
          <c:dLbls>
            <c:dLbl>
              <c:idx val="0"/>
              <c:layout>
                <c:manualLayout>
                  <c:x val="-5.2572749369311292E-2"/>
                  <c:y val="0.14857029774469521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109525371828517E-2"/>
          <c:y val="0.23650250659027541"/>
          <c:w val="0.50225831146106736"/>
          <c:h val="0.66957293764542702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 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Φύλλο1!$A$2:$A$4</c:f>
              <c:strCache>
                <c:ptCount val="3"/>
                <c:pt idx="0">
                  <c:v>Αγορα CDs</c:v>
                </c:pt>
                <c:pt idx="1">
                  <c:v>Download</c:v>
                </c:pt>
                <c:pt idx="2">
                  <c:v>και τα δυο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80</c:v>
                </c:pt>
                <c:pt idx="1">
                  <c:v>0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4527167921513"/>
          <c:y val="0.21648749752388546"/>
          <c:w val="0.3416052062591336"/>
          <c:h val="0.68697563502826575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5529500218722659"/>
          <c:y val="5.471839415417992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Φύλλο1!$A$2:$A$4</c:f>
              <c:strCache>
                <c:ptCount val="3"/>
                <c:pt idx="0">
                  <c:v>Αγορά CDs</c:v>
                </c:pt>
                <c:pt idx="1">
                  <c:v>Download</c:v>
                </c:pt>
                <c:pt idx="2">
                  <c:v>και τα δυο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80</c:v>
                </c:pt>
                <c:pt idx="1">
                  <c:v>0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Φύλλο1!$A$2:$A$4</c:f>
              <c:strCache>
                <c:ptCount val="3"/>
                <c:pt idx="0">
                  <c:v>Αγορά CDs</c:v>
                </c:pt>
                <c:pt idx="1">
                  <c:v>Download</c:v>
                </c:pt>
                <c:pt idx="2">
                  <c:v>και τα δυο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3829296744806163"/>
          <c:y val="0.23133342327043041"/>
          <c:w val="0.34407010332185439"/>
          <c:h val="0.71554192391321603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2063242973002998"/>
          <c:y val="5.543034900884031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'Φύλλο1'!$B$1</c:f>
              <c:strCache>
                <c:ptCount val="1"/>
                <c:pt idx="0">
                  <c:v>Κορίτσια</c:v>
                </c:pt>
              </c:strCache>
            </c:strRef>
          </c:tx>
          <c:explosion val="25"/>
          <c:cat>
            <c:strRef>
              <c:f>'Φύλλο1'!$A$2:$A$4</c:f>
              <c:strCache>
                <c:ptCount val="3"/>
                <c:pt idx="0">
                  <c:v>Αγορά CDs</c:v>
                </c:pt>
                <c:pt idx="1">
                  <c:v>Download</c:v>
                </c:pt>
                <c:pt idx="2">
                  <c:v>και τα δυο</c:v>
                </c:pt>
              </c:strCache>
            </c:strRef>
          </c:cat>
          <c:val>
            <c:numRef>
              <c:f>'Φύλλο1'!$B$2:$B$4</c:f>
              <c:numCache>
                <c:formatCode>General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3829296744806163"/>
          <c:y val="0.23133342327043041"/>
          <c:w val="0.34407010332185439"/>
          <c:h val="0.71554192391321603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9330982064741923E-2"/>
          <c:y val="0.26179798586149933"/>
          <c:w val="0.5596626202974625"/>
          <c:h val="0.62122288026197969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Ελληνική</c:v>
                </c:pt>
                <c:pt idx="1">
                  <c:v>Ξένη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710875984251984"/>
          <c:y val="0.23967189920074217"/>
          <c:w val="0.53535706474190548"/>
          <c:h val="0.64704575308625956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Ελληνική</c:v>
                </c:pt>
                <c:pt idx="1">
                  <c:v>Ξένη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Ελληνική</c:v>
                </c:pt>
                <c:pt idx="1">
                  <c:v>Ξένη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Ελληνική</c:v>
                </c:pt>
                <c:pt idx="1">
                  <c:v>Ξένη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 (πιάνο)</c:v>
                </c:pt>
                <c:pt idx="1">
                  <c:v>όχι 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'Φύλλο1'!$B$1</c:f>
              <c:strCache>
                <c:ptCount val="1"/>
                <c:pt idx="0">
                  <c:v>Κορίτσια &amp; Αγόρια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9.2825896762904914E-3"/>
                  <c:y val="8.8338277836649878E-3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'Φύλλο1'!$A$2:$A$3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'Φύλλο1'!$B$2:$B$3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5138130466576117E-2"/>
          <c:y val="0.27299468228303042"/>
          <c:w val="0.60178456110694256"/>
          <c:h val="0.55798687708714145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 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4512036788940661"/>
          <c:y val="0.44620826836861288"/>
          <c:w val="0.17879876092198921"/>
          <c:h val="0.31933741406858862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 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 (κιθάρα)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>
        <c:manualLayout>
          <c:xMode val="edge"/>
          <c:yMode val="edge"/>
          <c:x val="0.33732638888889033"/>
          <c:y val="5.471839415417990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Φύλλο1!$A$2:$A$6</c:f>
              <c:strCache>
                <c:ptCount val="5"/>
                <c:pt idx="0">
                  <c:v>χαρά</c:v>
                </c:pt>
                <c:pt idx="1">
                  <c:v>λύπη</c:v>
                </c:pt>
                <c:pt idx="2">
                  <c:v>θυμό</c:v>
                </c:pt>
                <c:pt idx="3">
                  <c:v>τίποτα</c:v>
                </c:pt>
                <c:pt idx="4">
                  <c:v>άλλο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80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3793389107611582"/>
          <c:y val="8.224514386043246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Φύλλο1!$A$2:$A$6</c:f>
              <c:strCache>
                <c:ptCount val="5"/>
                <c:pt idx="0">
                  <c:v>χαρά</c:v>
                </c:pt>
                <c:pt idx="1">
                  <c:v>λύπη</c:v>
                </c:pt>
                <c:pt idx="2">
                  <c:v>θυμό</c:v>
                </c:pt>
                <c:pt idx="3">
                  <c:v>τίποτα </c:v>
                </c:pt>
                <c:pt idx="4">
                  <c:v>άλλο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40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40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>
        <c:manualLayout>
          <c:xMode val="edge"/>
          <c:yMode val="edge"/>
          <c:x val="0.34179674480613204"/>
          <c:y val="5.243411392728147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Φύλλο1!$A$2:$A$6</c:f>
              <c:strCache>
                <c:ptCount val="5"/>
                <c:pt idx="0">
                  <c:v>χαρά</c:v>
                </c:pt>
                <c:pt idx="1">
                  <c:v>λύπη</c:v>
                </c:pt>
                <c:pt idx="2">
                  <c:v>θυμό</c:v>
                </c:pt>
                <c:pt idx="3">
                  <c:v>τίποτα</c:v>
                </c:pt>
                <c:pt idx="4">
                  <c:v>άλλο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60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Φύλλο1!$A$2:$A$6</c:f>
              <c:strCache>
                <c:ptCount val="5"/>
                <c:pt idx="0">
                  <c:v>χαρά</c:v>
                </c:pt>
                <c:pt idx="1">
                  <c:v>λύπη</c:v>
                </c:pt>
                <c:pt idx="2">
                  <c:v>θυμό</c:v>
                </c:pt>
                <c:pt idx="3">
                  <c:v>τίποτα</c:v>
                </c:pt>
                <c:pt idx="4">
                  <c:v>άλλο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60</c:v>
                </c:pt>
                <c:pt idx="1">
                  <c:v>20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5529500218722659"/>
          <c:y val="8.701911760438248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'Φύλλο1'!$B$1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'Φύλλο1'!$A$2:$A$3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'Φύλλο1'!$B$2:$B$3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>
        <c:manualLayout>
          <c:xMode val="edge"/>
          <c:yMode val="edge"/>
          <c:x val="0.32063242973002998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4458969579511823E-2"/>
          <c:y val="0.34981407294614397"/>
          <c:w val="0.80759380189972907"/>
          <c:h val="0.49317199929130595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0.24295606043772963"/>
                  <c:y val="9.0773910628714309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8955516078744208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l-GR"/>
                      <a:t>Περισσότερο 80%</a:t>
                    </a:r>
                  </a:p>
                </c:rich>
              </c:tx>
              <c:spPr/>
              <c:showCatName val="1"/>
              <c:showPercent val="1"/>
            </c:dLbl>
            <c:dLbl>
              <c:idx val="2"/>
              <c:layout>
                <c:manualLayout>
                  <c:x val="-9.5136154855643043E-2"/>
                  <c:y val="2.0889672657493818E-2"/>
                </c:manualLayout>
              </c:layout>
              <c:tx>
                <c:rich>
                  <a:bodyPr/>
                  <a:lstStyle/>
                  <a:p>
                    <a:r>
                      <a:rPr lang="el-GR" dirty="0" smtClean="0">
                        <a:latin typeface="Calibri" pitchFamily="34" charset="0"/>
                        <a:cs typeface="Calibri" pitchFamily="34" charset="0"/>
                      </a:rPr>
                      <a:t>1</a:t>
                    </a:r>
                    <a:r>
                      <a:rPr lang="el-GR" baseline="0" dirty="0" smtClean="0">
                        <a:latin typeface="Calibri" pitchFamily="34" charset="0"/>
                        <a:cs typeface="Calibri" pitchFamily="34" charset="0"/>
                      </a:rPr>
                      <a:t> ώρα</a:t>
                    </a:r>
                  </a:p>
                  <a:p>
                    <a:r>
                      <a:rPr lang="el-GR" baseline="0" dirty="0" smtClean="0">
                        <a:latin typeface="Calibri" pitchFamily="34" charset="0"/>
                        <a:cs typeface="Calibri" pitchFamily="34" charset="0"/>
                      </a:rPr>
                      <a:t>20%</a:t>
                    </a:r>
                    <a:endParaRPr lang="el-GR" dirty="0">
                      <a:latin typeface="Calibri" pitchFamily="34" charset="0"/>
                      <a:cs typeface="Calibri" pitchFamily="34" charset="0"/>
                    </a:endParaRP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20'</c:v>
                </c:pt>
                <c:pt idx="1">
                  <c:v>1 ώρα</c:v>
                </c:pt>
                <c:pt idx="2">
                  <c:v>περισσότερο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1.4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5529500218722659"/>
          <c:y val="8.7019117604382482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'Φύλλο1'!$B$1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'Φύλλο1'!$A$2:$A$3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'Φύλλο1'!$B$2:$B$3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 w="19050"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>
        <c:manualLayout>
          <c:xMode val="edge"/>
          <c:yMode val="edge"/>
          <c:x val="0.33732638888889033"/>
          <c:y val="6.586444371418888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>
        <c:manualLayout>
          <c:xMode val="edge"/>
          <c:yMode val="edge"/>
          <c:x val="0.35121527777777828"/>
          <c:y val="5.977629033562454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6530132257183201"/>
          <c:y val="0.1221207525605524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7316959335672995"/>
          <c:y val="0.11368664431298246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Lbls>
            <c:dLbl>
              <c:idx val="1"/>
              <c:layout>
                <c:manualLayout>
                  <c:x val="-0.1021373442166558"/>
                  <c:y val="-1.8009550189648265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422925230529974"/>
          <c:y val="0.31923050724628932"/>
          <c:w val="0.75595072769692262"/>
          <c:h val="0.58863358165431456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l-GR" dirty="0">
                        <a:latin typeface="Calibri" pitchFamily="34" charset="0"/>
                        <a:cs typeface="Calibri" pitchFamily="34" charset="0"/>
                      </a:rPr>
                      <a:t>1 ώρα
20%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l-GR" dirty="0">
                        <a:latin typeface="Calibri" pitchFamily="34" charset="0"/>
                        <a:cs typeface="Calibri" pitchFamily="34" charset="0"/>
                      </a:rPr>
                      <a:t>περισσότερο
60%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20'</c:v>
                </c:pt>
                <c:pt idx="1">
                  <c:v>1 ώρα</c:v>
                </c:pt>
                <c:pt idx="2">
                  <c:v>περισσότερο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60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8674792307027672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505547737494189"/>
          <c:y val="0.24218509902151608"/>
          <c:w val="0.79739751138762349"/>
          <c:h val="0.57968563889406277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explosion val="25"/>
          <c:dLbls>
            <c:dLbl>
              <c:idx val="1"/>
              <c:layout>
                <c:manualLayout>
                  <c:x val="-3.4696504915091742E-2"/>
                  <c:y val="3.6551876831972405E-2"/>
                </c:manualLayout>
              </c:layout>
              <c:tx>
                <c:rich>
                  <a:bodyPr/>
                  <a:lstStyle/>
                  <a:p>
                    <a:r>
                      <a:rPr lang="el-GR" dirty="0">
                        <a:latin typeface="Calibri" pitchFamily="34" charset="0"/>
                        <a:cs typeface="Calibri" pitchFamily="34" charset="0"/>
                      </a:rPr>
                      <a:t>1 ώρα
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7.9031774247306008E-2"/>
                  <c:y val="-0.10936012213246959"/>
                </c:manualLayout>
              </c:layout>
              <c:tx>
                <c:rich>
                  <a:bodyPr/>
                  <a:lstStyle/>
                  <a:p>
                    <a:r>
                      <a:rPr lang="el-GR" dirty="0">
                        <a:latin typeface="Calibri" pitchFamily="34" charset="0"/>
                        <a:cs typeface="Calibri" pitchFamily="34" charset="0"/>
                      </a:rPr>
                      <a:t>περισσότερο
80%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Φύλλο1!$A$2:$A$5</c:f>
              <c:strCache>
                <c:ptCount val="3"/>
                <c:pt idx="0">
                  <c:v>20'</c:v>
                </c:pt>
                <c:pt idx="1">
                  <c:v>1 ώρα</c:v>
                </c:pt>
                <c:pt idx="2">
                  <c:v>περισσότερο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80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5439018680464207"/>
          <c:y val="9.013996536354115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750483920590019"/>
          <c:y val="0.29692939917392752"/>
          <c:w val="0.79064946889959298"/>
          <c:h val="0.59390394809451352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l-GR" dirty="0">
                        <a:latin typeface="Calibri" pitchFamily="34" charset="0"/>
                        <a:cs typeface="Calibri" pitchFamily="34" charset="0"/>
                      </a:rPr>
                      <a:t>1 ώρα
20%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l-GR" dirty="0">
                        <a:latin typeface="Calibri" pitchFamily="34" charset="0"/>
                        <a:cs typeface="Calibri" pitchFamily="34" charset="0"/>
                      </a:rPr>
                      <a:t>περισσότερο
40%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Φύλλο1!$A$2:$A$4</c:f>
              <c:strCache>
                <c:ptCount val="3"/>
                <c:pt idx="0">
                  <c:v>20'</c:v>
                </c:pt>
                <c:pt idx="1">
                  <c:v>1 ώρα</c:v>
                </c:pt>
                <c:pt idx="2">
                  <c:v>περισσότερο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40</c:v>
                </c:pt>
                <c:pt idx="1">
                  <c:v>20</c:v>
                </c:pt>
                <c:pt idx="2">
                  <c:v>40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 w="19050"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25"/>
          <c:dLbls>
            <c:dLbl>
              <c:idx val="0"/>
              <c:layout>
                <c:manualLayout>
                  <c:x val="6.5126081659965598E-2"/>
                  <c:y val="-5.0365807339392422E-2"/>
                </c:manualLayout>
              </c:layout>
              <c:showPercent val="1"/>
            </c:dLbl>
            <c:dLbl>
              <c:idx val="1"/>
              <c:layout>
                <c:manualLayout>
                  <c:x val="-4.646748299942248E-2"/>
                  <c:y val="-3.2116327771678173E-2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 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7"/>
  <c:chart>
    <c:title>
      <c:layout>
        <c:manualLayout>
          <c:xMode val="edge"/>
          <c:yMode val="edge"/>
          <c:x val="0.34705676847022632"/>
          <c:y val="4.974518500793358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8246212491061409E-2"/>
          <c:y val="0.23052424374499728"/>
          <c:w val="0.64387510857535168"/>
          <c:h val="0.66270414398400301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Αγόρια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explosion val="25"/>
          <c:dLbls>
            <c:dLbl>
              <c:idx val="0"/>
              <c:layout>
                <c:manualLayout>
                  <c:x val="2.2497320538138681E-2"/>
                  <c:y val="-1.3074401989522541E-2"/>
                </c:manualLayout>
              </c:layout>
              <c:showPercent val="1"/>
            </c:dLbl>
            <c:dLbl>
              <c:idx val="1"/>
              <c:layout>
                <c:manualLayout>
                  <c:x val="3.7240145816907225E-2"/>
                  <c:y val="-0.24372719270508436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Φύλλο1!$A$2:$A$3</c:f>
              <c:strCache>
                <c:ptCount val="2"/>
                <c:pt idx="0">
                  <c:v>ναι </c:v>
                </c:pt>
                <c:pt idx="1">
                  <c:v>όχι 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9319972615589518"/>
          <c:y val="0.43676165611228385"/>
          <c:w val="0.18529685163936827"/>
          <c:h val="0.24118474015707686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1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14523589519864E-2"/>
          <c:y val="0.22453140127287444"/>
          <c:w val="0.6713786544042547"/>
          <c:h val="0.71402859999682577"/>
        </c:manualLayout>
      </c:layout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Κορίτσια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cat>
            <c:strRef>
              <c:f>Φύλλο1!$A$2:$A$3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B8B2E-E30E-4B94-AD6B-680F769F8C13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7D172-270D-4021-9823-16B098232BA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7D172-270D-4021-9823-16B098232BA9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7FB70-9993-4B29-A569-87ED6051161F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528639-D84F-4A44-852B-51A89C2FFF7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8.xml"/><Relationship Id="rId4" Type="http://schemas.openxmlformats.org/officeDocument/2006/relationships/chart" Target="../charts/chart3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Ακούτε μουσική ;</a:t>
            </a: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1691680" y="1340768"/>
            <a:ext cx="338437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940152" y="1268760"/>
            <a:ext cx="23332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cap="none" spc="0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2" name="11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5148064" y="2204864"/>
          <a:ext cx="3657600" cy="398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12 - Ορθογώνιο"/>
          <p:cNvSpPr/>
          <p:nvPr/>
        </p:nvSpPr>
        <p:spPr>
          <a:xfrm>
            <a:off x="1619672" y="2204864"/>
            <a:ext cx="3528392" cy="3528392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Ορθογώνιο"/>
          <p:cNvSpPr/>
          <p:nvPr/>
        </p:nvSpPr>
        <p:spPr>
          <a:xfrm>
            <a:off x="5292080" y="2204864"/>
            <a:ext cx="3600400" cy="3528392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7" name="11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435100" y="2204864"/>
          <a:ext cx="3657600" cy="398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Έχετε ακούσματα από κλασσική μουσική ;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5148064" y="1844824"/>
          <a:ext cx="3657600" cy="212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5148064" y="4005064"/>
          <a:ext cx="3657600" cy="2337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- Γράφημα"/>
          <p:cNvGraphicFramePr/>
          <p:nvPr/>
        </p:nvGraphicFramePr>
        <p:xfrm>
          <a:off x="1259632" y="1844824"/>
          <a:ext cx="376808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- Γράφημα"/>
          <p:cNvGraphicFramePr/>
          <p:nvPr/>
        </p:nvGraphicFramePr>
        <p:xfrm>
          <a:off x="1619672" y="4077072"/>
          <a:ext cx="3336032" cy="2191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475656" y="1916832"/>
            <a:ext cx="3600400" cy="4392488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220072" y="1916832"/>
            <a:ext cx="3672408" cy="4392488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123728" y="1340768"/>
            <a:ext cx="23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796136" y="1340768"/>
            <a:ext cx="2333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Σύμφωνα με τον </a:t>
            </a:r>
            <a:r>
              <a:rPr lang="en-US" sz="2800" dirty="0" smtClean="0"/>
              <a:t>Eric </a:t>
            </a:r>
            <a:r>
              <a:rPr lang="en-US" sz="2800" dirty="0" err="1" smtClean="0"/>
              <a:t>Pio</a:t>
            </a:r>
            <a:r>
              <a:rPr lang="en-US" sz="2800" dirty="0" smtClean="0"/>
              <a:t> </a:t>
            </a:r>
            <a:r>
              <a:rPr lang="el-GR" sz="2800" dirty="0" smtClean="0"/>
              <a:t>πως το βιβλίο είναι μια ιστορία για το μυαλό , έτσι και η μουσική είναι μια ιστορία για την ψυχή. Συμφωνείτε ;</a:t>
            </a:r>
            <a:endParaRPr lang="el-GR" sz="2800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403648" y="1916832"/>
          <a:ext cx="3657600" cy="212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5220072" y="1916832"/>
          <a:ext cx="3657600" cy="2337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- Γράφημα"/>
          <p:cNvGraphicFramePr/>
          <p:nvPr/>
        </p:nvGraphicFramePr>
        <p:xfrm>
          <a:off x="1331640" y="3501008"/>
          <a:ext cx="3740742" cy="291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- Γράφημα"/>
          <p:cNvGraphicFramePr/>
          <p:nvPr/>
        </p:nvGraphicFramePr>
        <p:xfrm>
          <a:off x="5220072" y="3501008"/>
          <a:ext cx="3672408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403648" y="1988840"/>
            <a:ext cx="3672408" cy="4104456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220072" y="1988840"/>
            <a:ext cx="3672408" cy="4104456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123728" y="1412776"/>
            <a:ext cx="23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796136" y="1412776"/>
            <a:ext cx="2333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2.mm.bing.net/th?id=JN.Z1WVMphsK37Q1s4YSJZMyQ&amp;pid=15.1&amp;H=101&amp;W=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44824"/>
            <a:ext cx="5292080" cy="2592288"/>
          </a:xfrm>
          <a:prstGeom prst="rect">
            <a:avLst/>
          </a:prstGeom>
          <a:noFill/>
        </p:spPr>
      </p:pic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7406640" cy="2472680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Αλατέλης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Γιώργος</a:t>
            </a:r>
          </a:p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Γιάννης Διονύσης</a:t>
            </a:r>
          </a:p>
          <a:p>
            <a:r>
              <a:rPr lang="el-G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Δρίβας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Μάνος </a:t>
            </a:r>
          </a:p>
          <a:p>
            <a:r>
              <a:rPr lang="el-G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Ευσταθοπούλου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Θάλεια</a:t>
            </a:r>
          </a:p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Καζαντζή </a:t>
            </a:r>
            <a:r>
              <a:rPr lang="el-G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Ατζελίνα</a:t>
            </a:r>
            <a:endParaRPr lang="el-G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411760" y="1340768"/>
            <a:ext cx="53383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ΕΥΧΑΡΙΣΤΟΥΜΕ </a:t>
            </a:r>
          </a:p>
        </p:txBody>
      </p:sp>
    </p:spTree>
  </p:cSld>
  <p:clrMapOvr>
    <a:masterClrMapping/>
  </p:clrMapOvr>
  <p:transition spd="med" advClick="0" advTm="10000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Β1  ΕΦΗΒΕΙΑ:ΣΥΜΠΕΡΙΦΟΡΕΣ ΚΑΙ</a:t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smtClean="0"/>
              <a:t>                             ΑΝΤΙΛΗΨΕΙΣ</a:t>
            </a:r>
            <a:endParaRPr lang="el-G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Πόση ώρα αφιερώνετε κάθε φορά που ακούτε μουσική ;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187624" y="1988840"/>
          <a:ext cx="388843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5148064" y="1988840"/>
          <a:ext cx="3096344" cy="248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1475656" y="1412776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652120" y="1340768"/>
            <a:ext cx="2333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9" name="8 - Γράφημα"/>
          <p:cNvGraphicFramePr/>
          <p:nvPr/>
        </p:nvGraphicFramePr>
        <p:xfrm>
          <a:off x="971600" y="4437112"/>
          <a:ext cx="3888432" cy="242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9 - Ορθογώνιο"/>
          <p:cNvSpPr/>
          <p:nvPr/>
        </p:nvSpPr>
        <p:spPr>
          <a:xfrm>
            <a:off x="1259632" y="1988840"/>
            <a:ext cx="3528392" cy="468052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1" name="10 - Γράφημα"/>
          <p:cNvGraphicFramePr/>
          <p:nvPr/>
        </p:nvGraphicFramePr>
        <p:xfrm>
          <a:off x="4932040" y="4221088"/>
          <a:ext cx="3744416" cy="239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11 - Ορθογώνιο"/>
          <p:cNvSpPr/>
          <p:nvPr/>
        </p:nvSpPr>
        <p:spPr>
          <a:xfrm>
            <a:off x="4932040" y="1988840"/>
            <a:ext cx="3600400" cy="4680520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282472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/>
              <a:t>Προτιμάτε να ακούτε μουσική μέσω ραδιοφώνου ; Ποιον σταθμό προτιμάτε ;</a:t>
            </a:r>
            <a:endParaRPr lang="el-GR" sz="3200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403648" y="1700808"/>
          <a:ext cx="3496940" cy="2409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1331640" y="3573016"/>
          <a:ext cx="354362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- Γράφημα"/>
          <p:cNvGraphicFramePr/>
          <p:nvPr/>
        </p:nvGraphicFramePr>
        <p:xfrm>
          <a:off x="5436096" y="1628800"/>
          <a:ext cx="295232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- Γράφημα"/>
          <p:cNvGraphicFramePr/>
          <p:nvPr/>
        </p:nvGraphicFramePr>
        <p:xfrm>
          <a:off x="5580112" y="3501008"/>
          <a:ext cx="29523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403648" y="1772816"/>
            <a:ext cx="3600400" cy="4176464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076056" y="1772816"/>
            <a:ext cx="3600400" cy="4176464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2" name="11 - Ορθογώνιο"/>
          <p:cNvSpPr/>
          <p:nvPr/>
        </p:nvSpPr>
        <p:spPr>
          <a:xfrm>
            <a:off x="2051720" y="1196752"/>
            <a:ext cx="23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5724128" y="1196752"/>
            <a:ext cx="2333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1403648" y="6237312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Σημειώθηκαν οι σταθμοί 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88,6</a:t>
            </a:r>
            <a:r>
              <a:rPr lang="el-G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l-G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88,9</a:t>
            </a:r>
            <a:r>
              <a:rPr lang="el-G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l-G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 89,2   95,2</a:t>
            </a:r>
            <a:endParaRPr lang="el-GR" sz="28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403648" y="6237312"/>
            <a:ext cx="7272808" cy="432048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dirty="0" smtClean="0"/>
              <a:t>Αγοράζετε </a:t>
            </a:r>
            <a:r>
              <a:rPr lang="en-US" sz="3600" dirty="0" smtClean="0"/>
              <a:t>CDs </a:t>
            </a:r>
            <a:r>
              <a:rPr lang="el-GR" sz="3600" dirty="0" smtClean="0"/>
              <a:t>ή κατεβάζετε τραγούδια από το διαδίκτυο;</a:t>
            </a:r>
            <a:endParaRPr lang="el-GR" sz="3600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331640" y="1916832"/>
          <a:ext cx="3744416" cy="262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1331640" y="4077072"/>
          <a:ext cx="3816424" cy="2553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- Ορθογώνιο"/>
          <p:cNvSpPr/>
          <p:nvPr/>
        </p:nvSpPr>
        <p:spPr>
          <a:xfrm>
            <a:off x="2051720" y="1412776"/>
            <a:ext cx="23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1331640" y="1988840"/>
            <a:ext cx="3744416" cy="4608512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9" name="8 - Γράφημα"/>
          <p:cNvGraphicFramePr/>
          <p:nvPr/>
        </p:nvGraphicFramePr>
        <p:xfrm>
          <a:off x="5292080" y="1988840"/>
          <a:ext cx="36004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9 - Γράφημα"/>
          <p:cNvGraphicFramePr/>
          <p:nvPr/>
        </p:nvGraphicFramePr>
        <p:xfrm>
          <a:off x="5292080" y="4077072"/>
          <a:ext cx="36004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10 - Ορθογώνιο"/>
          <p:cNvSpPr/>
          <p:nvPr/>
        </p:nvSpPr>
        <p:spPr>
          <a:xfrm>
            <a:off x="5220072" y="1988840"/>
            <a:ext cx="3672408" cy="4608512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5868144" y="1412776"/>
            <a:ext cx="2333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Ακούτε ελληνική ή ξένη μουσική ;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403648" y="1772816"/>
          <a:ext cx="3657600" cy="2049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1403648" y="3717032"/>
          <a:ext cx="36576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- Γράφημα"/>
          <p:cNvGraphicFramePr/>
          <p:nvPr/>
        </p:nvGraphicFramePr>
        <p:xfrm>
          <a:off x="5220072" y="1772816"/>
          <a:ext cx="352839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- Γράφημα"/>
          <p:cNvGraphicFramePr/>
          <p:nvPr/>
        </p:nvGraphicFramePr>
        <p:xfrm>
          <a:off x="5004048" y="3573016"/>
          <a:ext cx="3744416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8 - Ορθογώνιο"/>
          <p:cNvSpPr/>
          <p:nvPr/>
        </p:nvSpPr>
        <p:spPr>
          <a:xfrm>
            <a:off x="1331640" y="1700808"/>
            <a:ext cx="3672408" cy="4464496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076056" y="1700808"/>
            <a:ext cx="3816424" cy="4464496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195736" y="1052736"/>
            <a:ext cx="23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796136" y="1052736"/>
            <a:ext cx="2333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Παίζετε κάποιο μουσικό όργανο ; Αν ναι ποιο ;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187624" y="2132856"/>
          <a:ext cx="3672408" cy="212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1115616" y="4149080"/>
          <a:ext cx="3672408" cy="2121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- Ορθογώνιο"/>
          <p:cNvSpPr/>
          <p:nvPr/>
        </p:nvSpPr>
        <p:spPr>
          <a:xfrm>
            <a:off x="1331640" y="2132856"/>
            <a:ext cx="3672408" cy="4176464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8" name="7 - Γράφημα"/>
          <p:cNvGraphicFramePr/>
          <p:nvPr/>
        </p:nvGraphicFramePr>
        <p:xfrm>
          <a:off x="5364088" y="2060848"/>
          <a:ext cx="316835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8 - Γράφημα"/>
          <p:cNvGraphicFramePr/>
          <p:nvPr/>
        </p:nvGraphicFramePr>
        <p:xfrm>
          <a:off x="5364088" y="4005064"/>
          <a:ext cx="3347864" cy="21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9 - Ορθογώνιο"/>
          <p:cNvSpPr/>
          <p:nvPr/>
        </p:nvSpPr>
        <p:spPr>
          <a:xfrm>
            <a:off x="5148064" y="2132856"/>
            <a:ext cx="3600400" cy="4176464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123728" y="1412776"/>
            <a:ext cx="23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5796136" y="1412776"/>
            <a:ext cx="2333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Τι συναισθήματα σας προκαλούνται ;</a:t>
            </a:r>
            <a:endParaRPr lang="el-GR" sz="3600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331640" y="1916832"/>
          <a:ext cx="3657600" cy="2553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1331640" y="4077072"/>
          <a:ext cx="3657600" cy="2625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- Ορθογώνιο"/>
          <p:cNvSpPr/>
          <p:nvPr/>
        </p:nvSpPr>
        <p:spPr>
          <a:xfrm>
            <a:off x="1259632" y="1988840"/>
            <a:ext cx="3744416" cy="4608512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2123728" y="1412776"/>
            <a:ext cx="23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9" name="8 - Γράφημα"/>
          <p:cNvGraphicFramePr/>
          <p:nvPr/>
        </p:nvGraphicFramePr>
        <p:xfrm>
          <a:off x="5205558" y="1987713"/>
          <a:ext cx="36004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9 - Γράφημα"/>
          <p:cNvGraphicFramePr/>
          <p:nvPr/>
        </p:nvGraphicFramePr>
        <p:xfrm>
          <a:off x="5292080" y="4221088"/>
          <a:ext cx="360040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10 - Ορθογώνιο"/>
          <p:cNvSpPr/>
          <p:nvPr/>
        </p:nvSpPr>
        <p:spPr>
          <a:xfrm>
            <a:off x="5148064" y="1988840"/>
            <a:ext cx="3744416" cy="4608512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5796136" y="1412776"/>
            <a:ext cx="2333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Πιστεύετε ότι η μουσική επηρεάζει την ψυχολογία του ανθρώπου ;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1331640" y="2060848"/>
          <a:ext cx="3657600" cy="2409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1259632" y="4077072"/>
          <a:ext cx="3657600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- Ορθογώνιο"/>
          <p:cNvSpPr/>
          <p:nvPr/>
        </p:nvSpPr>
        <p:spPr>
          <a:xfrm>
            <a:off x="2123728" y="1412776"/>
            <a:ext cx="23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η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796136" y="1412776"/>
            <a:ext cx="23332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l-GR" sz="36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</a:t>
            </a: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Λυκείου</a:t>
            </a:r>
            <a:endParaRPr lang="el-G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9" name="4 - Θέση περιεχομένου"/>
          <p:cNvGraphicFramePr>
            <a:graphicFrameLocks/>
          </p:cNvGraphicFramePr>
          <p:nvPr/>
        </p:nvGraphicFramePr>
        <p:xfrm>
          <a:off x="5076056" y="2132856"/>
          <a:ext cx="3657600" cy="2409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5 - Θέση περιεχομένου"/>
          <p:cNvGraphicFramePr>
            <a:graphicFrameLocks/>
          </p:cNvGraphicFramePr>
          <p:nvPr/>
        </p:nvGraphicFramePr>
        <p:xfrm>
          <a:off x="5076056" y="4077072"/>
          <a:ext cx="3657600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11 - Ορθογώνιο"/>
          <p:cNvSpPr/>
          <p:nvPr/>
        </p:nvSpPr>
        <p:spPr>
          <a:xfrm>
            <a:off x="1187624" y="1988840"/>
            <a:ext cx="3816424" cy="4608512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5076056" y="1988840"/>
            <a:ext cx="3816424" cy="4608512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med" advClick="0" advTm="10000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634</TotalTime>
  <Words>237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Ηλιοστάσιο</vt:lpstr>
      <vt:lpstr>Ακούτε μουσική ;</vt:lpstr>
      <vt:lpstr>   </vt:lpstr>
      <vt:lpstr>Πόση ώρα αφιερώνετε κάθε φορά που ακούτε μουσική ;</vt:lpstr>
      <vt:lpstr>Προτιμάτε να ακούτε μουσική μέσω ραδιοφώνου ; Ποιον σταθμό προτιμάτε ;</vt:lpstr>
      <vt:lpstr>Αγοράζετε CDs ή κατεβάζετε τραγούδια από το διαδίκτυο;</vt:lpstr>
      <vt:lpstr>Ακούτε ελληνική ή ξένη μουσική ;</vt:lpstr>
      <vt:lpstr>Παίζετε κάποιο μουσικό όργανο ; Αν ναι ποιο ;</vt:lpstr>
      <vt:lpstr>Τι συναισθήματα σας προκαλούνται ;</vt:lpstr>
      <vt:lpstr>Πιστεύετε ότι η μουσική επηρεάζει την ψυχολογία του ανθρώπου ;</vt:lpstr>
      <vt:lpstr>Έχετε ακούσματα από κλασσική μουσική ;</vt:lpstr>
      <vt:lpstr>Σύμφωνα με τον Eric Pio πως το βιβλίο είναι μια ιστορία για το μυαλό , έτσι και η μουσική είναι μια ιστορία για την ψυχή. Συμφωνείτε ;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Γιώργος</dc:creator>
  <cp:lastModifiedBy>chris</cp:lastModifiedBy>
  <cp:revision>68</cp:revision>
  <dcterms:created xsi:type="dcterms:W3CDTF">2015-05-03T18:04:51Z</dcterms:created>
  <dcterms:modified xsi:type="dcterms:W3CDTF">2015-07-04T08:09:18Z</dcterms:modified>
</cp:coreProperties>
</file>