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31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67" autoAdjust="0"/>
    <p:restoredTop sz="94660"/>
  </p:normalViewPr>
  <p:slideViewPr>
    <p:cSldViewPr>
      <p:cViewPr varScale="1">
        <p:scale>
          <a:sx n="72" d="100"/>
          <a:sy n="72" d="100"/>
        </p:scale>
        <p:origin x="-437"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A934BE-5FC2-447E-BC7A-201DED724978}" type="datetimeFigureOut">
              <a:rPr lang="el-GR" smtClean="0"/>
              <a:pPr/>
              <a:t>15/1/2016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4EA70-6978-4908-A20B-3A12441C71A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BCE6688-FDF8-4AE9-95E0-B1ACFEB4EF90}"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40C5E1C-1CA4-4F5E-AB26-45F60C40F40B}" type="slidenum">
              <a:rPr lang="el-GR" smtClean="0"/>
              <a:pPr/>
              <a:t>36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C7D6EC3-24C6-46DA-B6BB-F80D547BC941}" type="slidenum">
              <a:rPr lang="el-GR" smtClean="0"/>
              <a:pPr/>
              <a:t>44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2342CEA3-3058-4D43-AE35-B3DA76CB4003}" type="datetimeFigureOut">
              <a:rPr lang="el-GR" smtClean="0"/>
              <a:pPr/>
              <a:t>15/1/2016</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15/1/2016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15/1/2016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15/1/2016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42CEA3-3058-4D43-AE35-B3DA76CB4003}" type="datetimeFigureOut">
              <a:rPr lang="el-GR" smtClean="0"/>
              <a:pPr/>
              <a:t>15/1/2016</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ansimera.gr/biographies/132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ansimera.gr/biographies/511" TargetMode="Externa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www.sansimera.gr/almanac/110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ansimera.gr/almanac/2304"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2ns5.27210.gr/sites/default/files/article/2015/16/173249-kentrike.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2ns5.27210.gr/sites/default/files/article/2015/16/173249g-2.jpe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hyperlink" Target="http://im1ns5.27210.gr/sites/default/files/article/2015/16/173249g-1.jpeg"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audio" Target="file:///C:\Documents%20and%20Settings\user02\&#932;&#945;%20&#941;&#947;&#947;&#961;&#945;&#966;&#940;%20&#956;&#959;&#965;\B1\Johnny%20Cash%20-%20Hurt%20HD%20720p.mp3" TargetMode="Externa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43.xml"/><Relationship Id="rId4" Type="http://schemas.openxmlformats.org/officeDocument/2006/relationships/slide" Target="slide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file:///C:\Documents%20and%20Settings\user02\&#932;&#945;%20&#941;&#947;&#947;&#961;&#945;&#966;&#940;%20&#956;&#959;&#965;\B1\Johnny%20Cash%20-%20Hurt%20HD%20720p.mp3"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ansimera.gr/articles/82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goRrkFUFdG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ansimera.gr/articles/802"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sansimera.gr/almanac/240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ΓΕΝΟΚΤΟΝΙΕΣ</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6357982"/>
          </a:xfrm>
        </p:spPr>
        <p:txBody>
          <a:bodyPr>
            <a:normAutofit fontScale="92500"/>
          </a:bodyPr>
          <a:lstStyle/>
          <a:p>
            <a:pPr lvl="8">
              <a:buNone/>
            </a:pPr>
            <a:r>
              <a:rPr lang="el-GR" sz="3500" u="sng" dirty="0" smtClean="0">
                <a:solidFill>
                  <a:srgbClr val="FFC000"/>
                </a:solidFill>
              </a:rPr>
              <a:t>Η ΑΔΙΑΦΟΡΙΑ ΓΙΑ </a:t>
            </a:r>
          </a:p>
          <a:p>
            <a:pPr lvl="8">
              <a:buNone/>
            </a:pPr>
            <a:r>
              <a:rPr lang="el-GR" sz="3500" u="sng" dirty="0" smtClean="0">
                <a:solidFill>
                  <a:srgbClr val="FFC000"/>
                </a:solidFill>
              </a:rPr>
              <a:t>ΤΗΝ ΓΕΝΟΚΤΟΝΙΑ</a:t>
            </a:r>
          </a:p>
          <a:p>
            <a:r>
              <a:rPr lang="el-GR" sz="3600" dirty="0" smtClean="0"/>
              <a:t>Η </a:t>
            </a:r>
            <a:r>
              <a:rPr lang="el-GR" sz="3600" dirty="0"/>
              <a:t>γενοκτονία του 1915 </a:t>
            </a:r>
            <a:r>
              <a:rPr lang="el-GR" sz="3600" dirty="0" smtClean="0"/>
              <a:t>παρέμεινε </a:t>
            </a:r>
            <a:r>
              <a:rPr lang="el-GR" sz="3600" dirty="0"/>
              <a:t>ατιμώρητη από τη διεθνή κοινότητα, παρότι η Οθωμανική Αυτοκρατορία, ως σύμμαχος των Κεντρικών Δυνάμεων, βρισκόταν στους ηττημένους του Α' Παγκοσμίου Πολέμου. Ο </a:t>
            </a:r>
            <a:r>
              <a:rPr lang="el-GR" sz="3600" u="sng" dirty="0">
                <a:hlinkClick r:id="rId2"/>
              </a:rPr>
              <a:t>Αδόλφος Χίτλερ</a:t>
            </a:r>
            <a:r>
              <a:rPr lang="el-GR" sz="3600" dirty="0"/>
              <a:t> τη χρησιμοποίησε ως παράδειγμα για να δικαιολογήσει το Εβραϊκό Ολοκαύτωμα. «Ποιος μιλάει σήμερα για τον αφανισμό των Αρμενίων;» διερωτήθηκε το 1939.</a:t>
            </a:r>
          </a:p>
          <a:p>
            <a:pPr>
              <a:buNone/>
            </a:pPr>
            <a:endParaRPr lang="el-GR"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571564"/>
            <a:ext cx="8229600" cy="5286436"/>
          </a:xfrm>
        </p:spPr>
        <p:txBody>
          <a:bodyPr>
            <a:normAutofit fontScale="92500" lnSpcReduction="10000"/>
          </a:bodyPr>
          <a:lstStyle/>
          <a:p>
            <a:r>
              <a:rPr lang="el-GR" dirty="0" smtClean="0"/>
              <a:t>Η Αρμενική Γενοκτονία ήταν εν γνώσει των Γερμανών, συμμάχων των Οθωμανών στον Μεγάλο Πόλεμο, οι οποίοι όμως επέβαλαν καθεστώς λογοκρισίας στην πατρίδα τους. </a:t>
            </a:r>
          </a:p>
          <a:p>
            <a:r>
              <a:rPr lang="el-GR" dirty="0" smtClean="0"/>
              <a:t>Ο μόνος πολιτικός που προσπάθησε μάταια να καταγγείλει την εξόντωση των Αρμενίων ήταν ο σοσιαλδημοκράτης </a:t>
            </a:r>
            <a:r>
              <a:rPr lang="el-GR" u="sng" dirty="0" smtClean="0">
                <a:hlinkClick r:id="rId3"/>
              </a:rPr>
              <a:t>Καρλ Λίμπκνεχτ</a:t>
            </a:r>
            <a:r>
              <a:rPr lang="el-GR" dirty="0" smtClean="0"/>
              <a:t>, μετέπειτα ιδρυτής του Κομμουνιστικού Κόμματος Γερμανίας, στις </a:t>
            </a:r>
            <a:r>
              <a:rPr lang="el-GR" u="sng" dirty="0" smtClean="0">
                <a:hlinkClick r:id="rId4"/>
              </a:rPr>
              <a:t>11 Ιανουαρίου</a:t>
            </a:r>
            <a:r>
              <a:rPr lang="el-GR" dirty="0" smtClean="0"/>
              <a:t> 1916.</a:t>
            </a:r>
          </a:p>
          <a:p>
            <a:r>
              <a:rPr lang="el-GR" dirty="0" smtClean="0"/>
              <a:t> Η ιστορική έρευνα έχει φέρει στο φως ντοκουμέντα ότι οι Γερμανοί ενθάρρυναν τους Οθωμανούς στην εξόντωση των Αρμενίων, επειδή τους θεωρούσαν προσκείμενους στους Ρώσους</a:t>
            </a:r>
            <a:endParaRPr lang="el-GR" dirty="0"/>
          </a:p>
        </p:txBody>
      </p:sp>
      <p:sp>
        <p:nvSpPr>
          <p:cNvPr id="6" name="5 - Ορθογώνιο"/>
          <p:cNvSpPr/>
          <p:nvPr/>
        </p:nvSpPr>
        <p:spPr>
          <a:xfrm>
            <a:off x="2571736" y="357166"/>
            <a:ext cx="4572000" cy="1077218"/>
          </a:xfrm>
          <a:prstGeom prst="rect">
            <a:avLst/>
          </a:prstGeom>
        </p:spPr>
        <p:txBody>
          <a:bodyPr>
            <a:spAutoFit/>
          </a:bodyPr>
          <a:lstStyle/>
          <a:p>
            <a:r>
              <a:rPr lang="el-GR" sz="3200" u="sng" dirty="0" smtClean="0">
                <a:solidFill>
                  <a:srgbClr val="FFC000"/>
                </a:solidFill>
              </a:rPr>
              <a:t>Η ΑΔΙΑΦΟΡΙΑ ΓΙΑ </a:t>
            </a:r>
          </a:p>
          <a:p>
            <a:r>
              <a:rPr lang="el-GR" sz="3200" u="sng" dirty="0" smtClean="0">
                <a:solidFill>
                  <a:srgbClr val="FFC000"/>
                </a:solidFill>
              </a:rPr>
              <a:t>ΤΗΝ ΓΕΝΟΚΤΟΝΙΑ</a:t>
            </a:r>
            <a:endParaRPr lang="el-GR" sz="3200" u="sng" dirty="0">
              <a:solidFill>
                <a:srgbClr val="FFC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500150"/>
            <a:ext cx="8229600" cy="5357850"/>
          </a:xfrm>
        </p:spPr>
        <p:txBody>
          <a:bodyPr>
            <a:normAutofit/>
          </a:bodyPr>
          <a:lstStyle/>
          <a:p>
            <a:r>
              <a:rPr lang="el-GR" dirty="0"/>
              <a:t>Η Τουρκία, ως διάδοχο κράτος της Οθωμανικής Αυτοκρατορίας, ποτέ δεν παραδέχτηκε τη Γενοκτονία των Αρμενίων. Υποστηρίζει ότι επρόκειτο για μία επιχείρηση καταστολής κατά εκείνων των Αρμενίων, που είχαν συνεργαστεί με τις ρωσικές δυνάμεις εισβολής στην ανατολική Τουρκία και ότι οι νεκροί δεν ξεπερνούσαν τις 300.000. </a:t>
            </a:r>
            <a:endParaRPr lang="el-GR" dirty="0" smtClean="0"/>
          </a:p>
          <a:p>
            <a:r>
              <a:rPr lang="el-GR" dirty="0" smtClean="0"/>
              <a:t>Η </a:t>
            </a:r>
            <a:r>
              <a:rPr lang="el-GR" dirty="0"/>
              <a:t>δήλωση συγγνώμης του Τούρκου πρωθυπουργού Ρετζέπ Ταγίπ Ερντογκάν προς τα εγγόνια των θυμάτων στις </a:t>
            </a:r>
            <a:r>
              <a:rPr lang="el-GR" u="sng" dirty="0">
                <a:hlinkClick r:id="rId3"/>
              </a:rPr>
              <a:t>23 Απριλίου</a:t>
            </a:r>
            <a:r>
              <a:rPr lang="el-GR" dirty="0"/>
              <a:t> του 2014, ίσως να είναι το προμήνυμα αλλαγής της στάσης της Άγκυρας.</a:t>
            </a:r>
          </a:p>
          <a:p>
            <a:pPr>
              <a:buNone/>
            </a:pPr>
            <a:endParaRPr lang="el-GR" dirty="0"/>
          </a:p>
        </p:txBody>
      </p:sp>
      <p:sp>
        <p:nvSpPr>
          <p:cNvPr id="4" name="3 - Ορθογώνιο"/>
          <p:cNvSpPr/>
          <p:nvPr/>
        </p:nvSpPr>
        <p:spPr>
          <a:xfrm>
            <a:off x="2571736" y="357166"/>
            <a:ext cx="4572000" cy="523220"/>
          </a:xfrm>
          <a:prstGeom prst="rect">
            <a:avLst/>
          </a:prstGeom>
        </p:spPr>
        <p:txBody>
          <a:bodyPr wrap="square">
            <a:spAutoFit/>
          </a:bodyPr>
          <a:lstStyle/>
          <a:p>
            <a:r>
              <a:rPr lang="el-GR" sz="2800" u="sng" dirty="0" smtClean="0">
                <a:solidFill>
                  <a:srgbClr val="FFC000"/>
                </a:solidFill>
              </a:rPr>
              <a:t>Η</a:t>
            </a:r>
            <a:r>
              <a:rPr lang="en-US" sz="2800" u="sng" dirty="0" smtClean="0">
                <a:solidFill>
                  <a:srgbClr val="FFC000"/>
                </a:solidFill>
              </a:rPr>
              <a:t> </a:t>
            </a:r>
            <a:r>
              <a:rPr lang="el-GR" sz="2800" u="sng" dirty="0" smtClean="0">
                <a:solidFill>
                  <a:srgbClr val="FFC000"/>
                </a:solidFill>
              </a:rPr>
              <a:t>ΘΕΣΗ ΤΗΣ ΤΟΥΡΚΙΑΣ </a:t>
            </a:r>
            <a:r>
              <a:rPr lang="en-US" sz="2800" u="sng" dirty="0" smtClean="0">
                <a:solidFill>
                  <a:srgbClr val="FFC000"/>
                </a:solidFill>
              </a:rPr>
              <a:t> </a:t>
            </a:r>
            <a:endParaRPr lang="el-GR" sz="2800" u="sng" dirty="0" smtClean="0">
              <a:solidFill>
                <a:srgbClr val="FFC000"/>
              </a:solidFill>
            </a:endParaRPr>
          </a:p>
        </p:txBody>
      </p:sp>
    </p:spTree>
    <p:custDataLst>
      <p:tags r:id="rId1"/>
    </p:custData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1"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14290"/>
            <a:ext cx="8229600" cy="1511288"/>
          </a:xfrm>
        </p:spPr>
        <p:txBody>
          <a:bodyPr>
            <a:normAutofit fontScale="90000"/>
          </a:bodyPr>
          <a:lstStyle/>
          <a:p>
            <a:r>
              <a:rPr lang="el-GR" b="1" dirty="0"/>
              <a:t>Όλα όσα θα πρέπει να γνωρίζετε για τη Γενοκτονία των </a:t>
            </a:r>
            <a:r>
              <a:rPr lang="el-GR" b="1" dirty="0" smtClean="0"/>
              <a:t>Αρμενίων</a:t>
            </a:r>
            <a:r>
              <a:rPr lang="el-GR" b="1" dirty="0"/>
              <a:t/>
            </a:r>
            <a:br>
              <a:rPr lang="el-GR" b="1" dirty="0"/>
            </a:br>
            <a:endParaRPr lang="el-GR" dirty="0"/>
          </a:p>
        </p:txBody>
      </p:sp>
      <p:pic>
        <p:nvPicPr>
          <p:cNvPr id="4" name="3 - Θέση περιεχομένου" descr="http://im2ns5.27210.gr/sites/default/files/imagecache/620x320/article/2015/16/173249-kentrike.jpg">
            <a:hlinkClick r:id="rId2" tooltip="&quot;Όλα όσα θα πρέπει να γνωρίζετε για τη Γενοκτονία των Αρμενίων&quot;"/>
          </p:cNvPr>
          <p:cNvPicPr>
            <a:picLocks noGrp="1"/>
          </p:cNvPicPr>
          <p:nvPr>
            <p:ph idx="1"/>
          </p:nvPr>
        </p:nvPicPr>
        <p:blipFill>
          <a:blip r:embed="rId3"/>
          <a:srcRect/>
          <a:stretch>
            <a:fillRect/>
          </a:stretch>
        </p:blipFill>
        <p:spPr bwMode="auto">
          <a:xfrm>
            <a:off x="714348" y="1500174"/>
            <a:ext cx="7572428" cy="4500594"/>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857340"/>
            <a:ext cx="8229600" cy="5000660"/>
          </a:xfrm>
        </p:spPr>
        <p:txBody>
          <a:bodyPr>
            <a:normAutofit fontScale="92500"/>
          </a:bodyPr>
          <a:lstStyle/>
          <a:p>
            <a:r>
              <a:rPr lang="el-GR" sz="3600" dirty="0"/>
              <a:t>Η αναφορά του Πάπα Φραγκίσκου στην γενοκτονία των Αρμενίων, που σημειώθηκε πριν από 100 χρόνια, έχει προκαλέσει διπλωματικό σάλο με την Τουρκία και οι συζητήσεις έχουν ανάψει σχετικά με το τι πραγματικά συνέβη</a:t>
            </a:r>
            <a:r>
              <a:rPr lang="el-GR" sz="3600" dirty="0" smtClean="0"/>
              <a:t>.</a:t>
            </a:r>
          </a:p>
          <a:p>
            <a:r>
              <a:rPr lang="el-GR" sz="3600" dirty="0" smtClean="0"/>
              <a:t> </a:t>
            </a:r>
            <a:r>
              <a:rPr lang="el-GR" sz="3600" dirty="0"/>
              <a:t>Οι διαφωνίες αυτές είναι πιθανόν να ενταθούν, καθώς η Αρμενία ετοιμάζεται να τιμήσει επίσημα το γεγονός σε λίγες μέρες. </a:t>
            </a:r>
            <a:endParaRPr lang="el-GR" sz="3600" dirty="0" smtClean="0"/>
          </a:p>
          <a:p>
            <a:pPr>
              <a:buNone/>
            </a:pPr>
            <a:endParaRPr lang="el-GR" dirty="0"/>
          </a:p>
        </p:txBody>
      </p:sp>
      <p:sp>
        <p:nvSpPr>
          <p:cNvPr id="4" name="3 - Ορθογώνιο"/>
          <p:cNvSpPr/>
          <p:nvPr/>
        </p:nvSpPr>
        <p:spPr>
          <a:xfrm>
            <a:off x="2857488" y="571480"/>
            <a:ext cx="3008196" cy="1200329"/>
          </a:xfrm>
          <a:prstGeom prst="rect">
            <a:avLst/>
          </a:prstGeom>
        </p:spPr>
        <p:txBody>
          <a:bodyPr wrap="square">
            <a:spAutoFit/>
          </a:bodyPr>
          <a:lstStyle/>
          <a:p>
            <a:r>
              <a:rPr lang="el-GR" sz="3600" u="sng" dirty="0" smtClean="0">
                <a:solidFill>
                  <a:srgbClr val="FFC000"/>
                </a:solidFill>
              </a:rPr>
              <a:t>Η</a:t>
            </a:r>
            <a:r>
              <a:rPr lang="en-US" sz="3600" u="sng" dirty="0" smtClean="0">
                <a:solidFill>
                  <a:srgbClr val="FFC000"/>
                </a:solidFill>
              </a:rPr>
              <a:t> </a:t>
            </a:r>
            <a:r>
              <a:rPr lang="el-GR" sz="3600" u="sng" dirty="0" smtClean="0">
                <a:solidFill>
                  <a:srgbClr val="FFC000"/>
                </a:solidFill>
              </a:rPr>
              <a:t>ΘΕΣΗ ΤΗΣ ΕΚΚΛΗΣΙΑΣ </a:t>
            </a:r>
            <a:r>
              <a:rPr lang="en-US" sz="3600" u="sng" dirty="0" smtClean="0">
                <a:solidFill>
                  <a:srgbClr val="FFC000"/>
                </a:solidFill>
              </a:rPr>
              <a:t> </a:t>
            </a:r>
            <a:endParaRPr lang="el-GR" sz="3600" u="sng" dirty="0" smtClean="0">
              <a:solidFill>
                <a:srgbClr val="FFC000"/>
              </a:solidFill>
            </a:endParaRPr>
          </a:p>
        </p:txBody>
      </p:sp>
    </p:spTree>
    <p:custDataLst>
      <p:tags r:id="rId1"/>
    </p:custData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http://im2ns5.27210.gr/sites/default/files/imagecache/node_image/article/2015/16/173249g-2.jpeg">
            <a:hlinkClick r:id="rId2" tooltip="&quot;&quot;"/>
          </p:cNvPr>
          <p:cNvPicPr/>
          <p:nvPr/>
        </p:nvPicPr>
        <p:blipFill>
          <a:blip r:embed="rId3"/>
          <a:srcRect/>
          <a:stretch>
            <a:fillRect/>
          </a:stretch>
        </p:blipFill>
        <p:spPr bwMode="auto">
          <a:xfrm>
            <a:off x="428596" y="500042"/>
            <a:ext cx="8429684" cy="5982677"/>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idx="1"/>
          </p:nvPr>
        </p:nvSpPr>
        <p:spPr>
          <a:xfrm>
            <a:off x="457200" y="285750"/>
            <a:ext cx="8229600" cy="5840413"/>
          </a:xfrm>
        </p:spPr>
        <p:txBody>
          <a:bodyPr>
            <a:normAutofit/>
          </a:bodyPr>
          <a:lstStyle/>
          <a:p>
            <a:r>
              <a:rPr lang="el-GR" b="1" i="1" u="sng" dirty="0">
                <a:solidFill>
                  <a:srgbClr val="FFC000"/>
                </a:solidFill>
              </a:rPr>
              <a:t>Τι είναι η γενοκτονία και ποια είναι η προέλευσή της;</a:t>
            </a:r>
            <a:endParaRPr lang="el-GR" dirty="0">
              <a:solidFill>
                <a:srgbClr val="FFC000"/>
              </a:solidFill>
            </a:endParaRPr>
          </a:p>
          <a:p>
            <a:r>
              <a:rPr lang="el-GR" dirty="0"/>
              <a:t>Γενοκτονία ορίζεται γενικά ως η σκόπιμη θανάτωση ατόμων που ανήκουν σε μια συγκεκριμένη φυλετική, πολιτική ή πολιτιστική ομάδα, με την πρόθεση των δολοφόνων να καταστρέψει την ύπαρξη της εν λόγω ομάδας. </a:t>
            </a:r>
            <a:endParaRPr lang="el-GR" dirty="0" smtClean="0"/>
          </a:p>
          <a:p>
            <a:r>
              <a:rPr lang="el-GR" dirty="0" smtClean="0"/>
              <a:t>Ο </a:t>
            </a:r>
            <a:r>
              <a:rPr lang="el-GR" dirty="0"/>
              <a:t>όρος δεν υπήρχε μέχρι το 1944, οπότε ένας Πολωνός εβραϊκής καταγωγής δικηγόρος, ο Ραφαήλ Λέμκιν, τη «δημιούργησε», για να περιγράψει τις συστηματικές μαζικές δολοφονίες που πραγματοποιούσαν οι Ναζί κατά των Εβραίων.</a:t>
            </a:r>
          </a:p>
          <a:p>
            <a:endParaRPr lang="el-GR" dirty="0"/>
          </a:p>
        </p:txBody>
      </p:sp>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455" fill="hold">
                                          <p:stCondLst>
                                            <p:cond delay="0"/>
                                          </p:stCondLst>
                                        </p:cTn>
                                        <p:tgtEl>
                                          <p:spTgt spid="5">
                                            <p:txEl>
                                              <p:pRg st="0" end="0"/>
                                            </p:txEl>
                                          </p:spTgt>
                                        </p:tgtEl>
                                        <p:attrNameLst>
                                          <p:attrName>style.rotation</p:attrName>
                                        </p:attrNameLst>
                                      </p:cBhvr>
                                      <p:to>
                                        <p:strVal val="-45.0"/>
                                      </p:to>
                                    </p:set>
                                    <p:anim calcmode="lin" valueType="num">
                                      <p:cBhvr>
                                        <p:cTn id="8"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5">
                                            <p:txEl>
                                              <p:pRg st="1" end="1"/>
                                            </p:txEl>
                                          </p:spTgt>
                                        </p:tgtEl>
                                        <p:attrNameLst>
                                          <p:attrName>style.visibility</p:attrName>
                                        </p:attrNameLst>
                                      </p:cBhvr>
                                      <p:to>
                                        <p:strVal val="visible"/>
                                      </p:to>
                                    </p:set>
                                    <p:set>
                                      <p:cBhvr>
                                        <p:cTn id="16" dur="455" fill="hold">
                                          <p:stCondLst>
                                            <p:cond delay="0"/>
                                          </p:stCondLst>
                                        </p:cTn>
                                        <p:tgtEl>
                                          <p:spTgt spid="5">
                                            <p:txEl>
                                              <p:pRg st="1" end="1"/>
                                            </p:txEl>
                                          </p:spTgt>
                                        </p:tgtEl>
                                        <p:attrNameLst>
                                          <p:attrName>style.rotation</p:attrName>
                                        </p:attrNameLst>
                                      </p:cBhvr>
                                      <p:to>
                                        <p:strVal val="-45.0"/>
                                      </p:to>
                                    </p:set>
                                    <p:anim calcmode="lin" valueType="num">
                                      <p:cBhvr>
                                        <p:cTn id="17" dur="455" fill="hold">
                                          <p:stCondLst>
                                            <p:cond delay="455"/>
                                          </p:stCondLst>
                                        </p:cTn>
                                        <p:tgtEl>
                                          <p:spTgt spid="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5">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5">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5">
                                            <p:txEl>
                                              <p:pRg st="2" end="2"/>
                                            </p:txEl>
                                          </p:spTgt>
                                        </p:tgtEl>
                                        <p:attrNameLst>
                                          <p:attrName>style.visibility</p:attrName>
                                        </p:attrNameLst>
                                      </p:cBhvr>
                                      <p:to>
                                        <p:strVal val="visible"/>
                                      </p:to>
                                    </p:set>
                                    <p:set>
                                      <p:cBhvr>
                                        <p:cTn id="25" dur="455" fill="hold">
                                          <p:stCondLst>
                                            <p:cond delay="0"/>
                                          </p:stCondLst>
                                        </p:cTn>
                                        <p:tgtEl>
                                          <p:spTgt spid="5">
                                            <p:txEl>
                                              <p:pRg st="2" end="2"/>
                                            </p:txEl>
                                          </p:spTgt>
                                        </p:tgtEl>
                                        <p:attrNameLst>
                                          <p:attrName>style.rotation</p:attrName>
                                        </p:attrNameLst>
                                      </p:cBhvr>
                                      <p:to>
                                        <p:strVal val="-45.0"/>
                                      </p:to>
                                    </p:set>
                                    <p:anim calcmode="lin" valueType="num">
                                      <p:cBhvr>
                                        <p:cTn id="26" dur="455" fill="hold">
                                          <p:stCondLst>
                                            <p:cond delay="455"/>
                                          </p:stCondLst>
                                        </p:cTn>
                                        <p:tgtEl>
                                          <p:spTgt spid="5">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5">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5">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5">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type="lt">
                                    <p:tmPct val="0"/>
                                  </p:iterate>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1" nodeType="clickEffect">
                                  <p:stCondLst>
                                    <p:cond delay="0"/>
                                  </p:stCondLst>
                                  <p:iterate type="lt">
                                    <p:tmPct val="0"/>
                                  </p:iterate>
                                  <p:childTnLst>
                                    <p:set>
                                      <p:cBhvr>
                                        <p:cTn id="39" dur="1" fill="hold">
                                          <p:stCondLst>
                                            <p:cond delay="0"/>
                                          </p:stCondLst>
                                        </p:cTn>
                                        <p:tgtEl>
                                          <p:spTgt spid="5">
                                            <p:txEl>
                                              <p:pRg st="1" end="1"/>
                                            </p:txEl>
                                          </p:spTgt>
                                        </p:tgtEl>
                                        <p:attrNameLst>
                                          <p:attrName>style.visibility</p:attrName>
                                        </p:attrNameLst>
                                      </p:cBhvr>
                                      <p:to>
                                        <p:strVal val="visible"/>
                                      </p:to>
                                    </p:set>
                                    <p:anim calcmode="lin" valueType="num">
                                      <p:cBhvr>
                                        <p:cTn id="4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1" nodeType="clickEffect">
                                  <p:stCondLst>
                                    <p:cond delay="0"/>
                                  </p:stCondLst>
                                  <p:iterate type="lt">
                                    <p:tmPct val="0"/>
                                  </p:iterate>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p:cTn id="4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2" nodeType="clickEffect">
                                  <p:stCondLst>
                                    <p:cond delay="0"/>
                                  </p:stCondLst>
                                  <p:iterate type="lt">
                                    <p:tmPct val="0"/>
                                  </p:iterate>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p:cTn id="5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2" nodeType="clickEffect">
                                  <p:stCondLst>
                                    <p:cond delay="0"/>
                                  </p:stCondLst>
                                  <p:iterate type="lt">
                                    <p:tmPct val="0"/>
                                  </p:iterate>
                                  <p:childTnLst>
                                    <p:set>
                                      <p:cBhvr>
                                        <p:cTn id="57" dur="1" fill="hold">
                                          <p:stCondLst>
                                            <p:cond delay="0"/>
                                          </p:stCondLst>
                                        </p:cTn>
                                        <p:tgtEl>
                                          <p:spTgt spid="5">
                                            <p:txEl>
                                              <p:pRg st="1" end="1"/>
                                            </p:txEl>
                                          </p:spTgt>
                                        </p:tgtEl>
                                        <p:attrNameLst>
                                          <p:attrName>style.visibility</p:attrName>
                                        </p:attrNameLst>
                                      </p:cBhvr>
                                      <p:to>
                                        <p:strVal val="visible"/>
                                      </p:to>
                                    </p:set>
                                    <p:anim calcmode="lin" valueType="num">
                                      <p:cBhvr>
                                        <p:cTn id="58"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9"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grpId="2" nodeType="clickEffect">
                                  <p:stCondLst>
                                    <p:cond delay="0"/>
                                  </p:stCondLst>
                                  <p:iterate type="lt">
                                    <p:tmPct val="0"/>
                                  </p:iterate>
                                  <p:childTnLst>
                                    <p:set>
                                      <p:cBhvr>
                                        <p:cTn id="63" dur="1" fill="hold">
                                          <p:stCondLst>
                                            <p:cond delay="0"/>
                                          </p:stCondLst>
                                        </p:cTn>
                                        <p:tgtEl>
                                          <p:spTgt spid="5">
                                            <p:txEl>
                                              <p:pRg st="2" end="2"/>
                                            </p:txEl>
                                          </p:spTgt>
                                        </p:tgtEl>
                                        <p:attrNameLst>
                                          <p:attrName>style.visibility</p:attrName>
                                        </p:attrNameLst>
                                      </p:cBhvr>
                                      <p:to>
                                        <p:strVal val="visible"/>
                                      </p:to>
                                    </p:set>
                                    <p:anim calcmode="lin" valueType="num">
                                      <p:cBhvr>
                                        <p:cTn id="6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5"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5" grpId="2"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2714620"/>
            <a:ext cx="7972452" cy="3768733"/>
          </a:xfrm>
        </p:spPr>
        <p:txBody>
          <a:bodyPr>
            <a:normAutofit fontScale="92500" lnSpcReduction="20000"/>
          </a:bodyPr>
          <a:lstStyle/>
          <a:p>
            <a:r>
              <a:rPr lang="el-GR" dirty="0"/>
              <a:t>Μέχρι και 1,5 εκατομμύριο Αρμένιοι έχασαν τη ζωή τους από την αναγκαστική φυγή, την πείνα και τις δολοφονίες από τους Οθωμανούς Τούρκους στρατιώτες και την αστυνομία. Περίπου 500.000 Αρμένιοι επέζησαν και βρήκαν καταφύγιο στη Ρωσία, τις Ηνωμένες Πολιτείες δημιουργώντας την «αρμενική διασπορά». </a:t>
            </a:r>
            <a:endParaRPr lang="el-GR" dirty="0" smtClean="0"/>
          </a:p>
          <a:p>
            <a:r>
              <a:rPr lang="el-GR" dirty="0" smtClean="0"/>
              <a:t>Ο </a:t>
            </a:r>
            <a:r>
              <a:rPr lang="el-GR" dirty="0"/>
              <a:t>όρος «γενοκτονία» έχει εφαρμοστεί αναδρομικά από πολλούς ιστορικούς της περιόδου αυτής, η οποία είναι πλέον ευρέως αποδεκτή ότι είναι η πρώτη γενοκτονία του 20ου αιώνα.</a:t>
            </a:r>
          </a:p>
          <a:p>
            <a:endParaRPr lang="el-GR" dirty="0"/>
          </a:p>
        </p:txBody>
      </p:sp>
      <p:pic>
        <p:nvPicPr>
          <p:cNvPr id="4" name="3 - Εικόνα" descr="http://im1ns5.27210.gr/sites/default/files/imagecache/node_image/article/2015/16/173249g-1.jpeg">
            <a:hlinkClick r:id="rId3" tooltip="&quot;&quot;"/>
          </p:cNvPr>
          <p:cNvPicPr/>
          <p:nvPr/>
        </p:nvPicPr>
        <p:blipFill>
          <a:blip r:embed="rId4"/>
          <a:srcRect/>
          <a:stretch>
            <a:fillRect/>
          </a:stretch>
        </p:blipFill>
        <p:spPr bwMode="auto">
          <a:xfrm>
            <a:off x="1214414" y="0"/>
            <a:ext cx="6143668" cy="2643206"/>
          </a:xfrm>
          <a:prstGeom prst="rect">
            <a:avLst/>
          </a:prstGeom>
          <a:noFill/>
          <a:ln w="9525">
            <a:noFill/>
            <a:miter lim="800000"/>
            <a:headEnd/>
            <a:tailEnd/>
          </a:ln>
        </p:spPr>
      </p:pic>
    </p:spTree>
    <p:custDataLst>
      <p:tags r:id="rId1"/>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6429420"/>
          </a:xfrm>
        </p:spPr>
        <p:txBody>
          <a:bodyPr>
            <a:normAutofit/>
          </a:bodyPr>
          <a:lstStyle/>
          <a:p>
            <a:r>
              <a:rPr lang="el-GR" b="1" i="1" u="sng" dirty="0">
                <a:solidFill>
                  <a:srgbClr val="FFC000"/>
                </a:solidFill>
              </a:rPr>
              <a:t>Ποιες χώρες έχουν λάβει θέση επί του ζητήματος;</a:t>
            </a:r>
            <a:endParaRPr lang="el-GR" dirty="0">
              <a:solidFill>
                <a:srgbClr val="FFC000"/>
              </a:solidFill>
            </a:endParaRPr>
          </a:p>
          <a:p>
            <a:r>
              <a:rPr lang="el-GR" dirty="0"/>
              <a:t>Σύμφωνα με την ιστοσελίδα του Εθνικού Συμβουλίου των Αρμενίων της Αμερικής, νομοθέτες σε τουλάχιστον 15 χώρες, καθώς και το Συμβούλιο της Ευρώπης και το Ευρωπαϊκό Κοινοβούλιο, έχουν περάσει ψηφίσματα αναγνώρισης της γενοκτονίας των Αρμενίων. Η Υποεπιτροπή των Ηνωμένων Εθνών για την «Πρόληψη των Διακρίσεων και την Προστασία των Μειονοτήτων» περιέγραψε επίσης την περίοδο ως γενοκτονία. Ορισμένες χώρες, συμπεριλαμβανομένης την Ελβετίας και την Ελλάδα, έχουν καλέσει για ποινικές διώξεις εναντίον εκείνων που την αρνούνται.</a:t>
            </a:r>
          </a:p>
          <a:p>
            <a:endParaRPr lang="el-GR" dirty="0"/>
          </a:p>
        </p:txBody>
      </p:sp>
    </p:spTree>
    <p:custDataLst>
      <p:tags r:id="rId1"/>
    </p:custData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571480"/>
            <a:ext cx="7772400" cy="1470025"/>
          </a:xfrm>
        </p:spPr>
        <p:txBody>
          <a:bodyPr/>
          <a:lstStyle/>
          <a:p>
            <a:r>
              <a:rPr lang="el-GR" b="1" dirty="0"/>
              <a:t>Γενοκτονία Εβραίων</a:t>
            </a:r>
            <a:r>
              <a:rPr lang="el-GR" dirty="0"/>
              <a:t/>
            </a:r>
            <a:br>
              <a:rPr lang="el-GR" dirty="0"/>
            </a:br>
            <a:endParaRPr lang="el-GR" dirty="0"/>
          </a:p>
        </p:txBody>
      </p:sp>
      <p:sp>
        <p:nvSpPr>
          <p:cNvPr id="3" name="2 - Υπότιτλος"/>
          <p:cNvSpPr>
            <a:spLocks noGrp="1"/>
          </p:cNvSpPr>
          <p:nvPr>
            <p:ph type="subTitle" idx="1"/>
          </p:nvPr>
        </p:nvSpPr>
        <p:spPr>
          <a:xfrm>
            <a:off x="214282" y="1357298"/>
            <a:ext cx="8643998" cy="5143536"/>
          </a:xfrm>
        </p:spPr>
        <p:txBody>
          <a:bodyPr>
            <a:normAutofit fontScale="70000" lnSpcReduction="20000"/>
          </a:bodyPr>
          <a:lstStyle/>
          <a:p>
            <a:r>
              <a:rPr lang="el-GR" sz="4200" dirty="0"/>
              <a:t> Ο ελληνικός όρος </a:t>
            </a:r>
            <a:r>
              <a:rPr lang="el-GR" sz="4200" b="1" dirty="0"/>
              <a:t>γενοκτονία</a:t>
            </a:r>
            <a:r>
              <a:rPr lang="el-GR" sz="4200" dirty="0"/>
              <a:t> είναι ταυτόσημος με τον διεθνώς χρησιμοποιούμενο όρο genocide που προέρχεται από τις ελληνικές λέξεις </a:t>
            </a:r>
            <a:r>
              <a:rPr lang="el-GR" sz="4200" i="1" dirty="0"/>
              <a:t>γένος</a:t>
            </a:r>
            <a:r>
              <a:rPr lang="el-GR" sz="4200" dirty="0"/>
              <a:t> και </a:t>
            </a:r>
            <a:r>
              <a:rPr lang="el-GR" sz="4200" i="1" dirty="0"/>
              <a:t>κτείνω</a:t>
            </a:r>
            <a:r>
              <a:rPr lang="el-GR" sz="4200" dirty="0"/>
              <a:t> (=φονεύω). Τόσο ο ελληνικός όσο και ο διεθνής όρος δημιουργήθηκαν επίσημα (όρος διεθνούς δικαίου) μετά τον Β’ Παγκόσμιο πόλεμο. Με αυτόν τον όρο αποδίδεται κυριολεκτικά η από τους αρχαιότατους χρόνους υφιστάμενη έννοια και ακριβέστερα ένα από τα αρχαιότερα μαζικά εγκλήματα που αποβλέπουν στη συστηματική, με βίαια ως επί το πλείστον μέσα, επιδιωκόμενη εξόντωση ολόκληρης φυλής ή τμήματος αυτής σε ορισμένο τόπο.</a:t>
            </a:r>
          </a:p>
          <a:p>
            <a:endParaRPr lang="el-GR" dirty="0"/>
          </a:p>
        </p:txBody>
      </p:sp>
      <p:pic>
        <p:nvPicPr>
          <p:cNvPr id="4" name="Johnny Cash - Hurt HD 720p.mp3">
            <a:hlinkClick r:id="" action="ppaction://media"/>
          </p:cNvPr>
          <p:cNvPicPr>
            <a:picLocks noRot="1" noChangeAspect="1"/>
          </p:cNvPicPr>
          <p:nvPr>
            <a:audioFile r:link="rId1"/>
          </p:nvPr>
        </p:nvPicPr>
        <p:blipFill>
          <a:blip r:embed="rId3"/>
          <a:stretch>
            <a:fillRect/>
          </a:stretch>
        </p:blipFill>
        <p:spPr>
          <a:xfrm>
            <a:off x="142844" y="214290"/>
            <a:ext cx="214314" cy="214314"/>
          </a:xfrm>
          <a:prstGeom prst="rect">
            <a:avLst/>
          </a:prstGeom>
        </p:spPr>
      </p:pic>
      <p:sp>
        <p:nvSpPr>
          <p:cNvPr id="5" name="4 - TextBox">
            <a:hlinkClick r:id="rId4" action="ppaction://hlinksldjump"/>
          </p:cNvPr>
          <p:cNvSpPr txBox="1"/>
          <p:nvPr/>
        </p:nvSpPr>
        <p:spPr>
          <a:xfrm>
            <a:off x="214282" y="6286520"/>
            <a:ext cx="1000132" cy="369332"/>
          </a:xfrm>
          <a:prstGeom prst="rect">
            <a:avLst/>
          </a:prstGeom>
          <a:noFill/>
        </p:spPr>
        <p:txBody>
          <a:bodyPr wrap="square" rtlCol="0">
            <a:spAutoFit/>
          </a:bodyPr>
          <a:lstStyle/>
          <a:p>
            <a:r>
              <a:rPr lang="el-GR" dirty="0" err="1" smtClean="0"/>
              <a:t>Πισω</a:t>
            </a:r>
            <a:endParaRPr lang="el-GR" dirty="0"/>
          </a:p>
        </p:txBody>
      </p:sp>
    </p:spTree>
  </p:cSld>
  <p:clrMapOvr>
    <a:masterClrMapping/>
  </p:clrMapOvr>
  <p:transition advTm="3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6">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Περιεχόμενα</a:t>
            </a:r>
            <a:endParaRPr lang="el-GR" dirty="0"/>
          </a:p>
        </p:txBody>
      </p:sp>
      <p:sp>
        <p:nvSpPr>
          <p:cNvPr id="3" name="2 - Θέση περιεχομένου"/>
          <p:cNvSpPr>
            <a:spLocks noGrp="1"/>
          </p:cNvSpPr>
          <p:nvPr>
            <p:ph idx="1"/>
          </p:nvPr>
        </p:nvSpPr>
        <p:spPr>
          <a:xfrm>
            <a:off x="457200" y="1600201"/>
            <a:ext cx="4043362" cy="542916"/>
          </a:xfrm>
        </p:spPr>
        <p:txBody>
          <a:bodyPr>
            <a:normAutofit/>
          </a:bodyPr>
          <a:lstStyle/>
          <a:p>
            <a:r>
              <a:rPr lang="el-GR" dirty="0" smtClean="0">
                <a:hlinkClick r:id="rId2" action="ppaction://hlinksldjump"/>
              </a:rPr>
              <a:t>Γενοκτονία Αρμενίων</a:t>
            </a:r>
            <a:endParaRPr lang="el-GR" dirty="0">
              <a:hlinkClick r:id="rId2" action="ppaction://hlinksldjump"/>
            </a:endParaRPr>
          </a:p>
        </p:txBody>
      </p:sp>
      <p:sp>
        <p:nvSpPr>
          <p:cNvPr id="7" name="6 - TextBox">
            <a:hlinkClick r:id="rId3" action="ppaction://hlinksldjump"/>
          </p:cNvPr>
          <p:cNvSpPr txBox="1"/>
          <p:nvPr/>
        </p:nvSpPr>
        <p:spPr>
          <a:xfrm>
            <a:off x="500034" y="2357430"/>
            <a:ext cx="4214842" cy="553998"/>
          </a:xfrm>
          <a:prstGeom prst="rect">
            <a:avLst/>
          </a:prstGeom>
          <a:noFill/>
        </p:spPr>
        <p:txBody>
          <a:bodyPr wrap="square" rtlCol="0">
            <a:spAutoFit/>
          </a:bodyPr>
          <a:lstStyle/>
          <a:p>
            <a:pPr>
              <a:buFont typeface="Arial" pitchFamily="34" charset="0"/>
              <a:buChar char="•"/>
            </a:pPr>
            <a:r>
              <a:rPr lang="el-GR" sz="3000" dirty="0" smtClean="0"/>
              <a:t> Γενοκτονία Εβραίων</a:t>
            </a:r>
            <a:endParaRPr lang="el-GR" sz="3000" dirty="0"/>
          </a:p>
        </p:txBody>
      </p:sp>
      <p:sp>
        <p:nvSpPr>
          <p:cNvPr id="9" name="8 - TextBox">
            <a:hlinkClick r:id="rId4" action="ppaction://hlinksldjump"/>
          </p:cNvPr>
          <p:cNvSpPr txBox="1"/>
          <p:nvPr/>
        </p:nvSpPr>
        <p:spPr>
          <a:xfrm>
            <a:off x="500034" y="3143248"/>
            <a:ext cx="4071966" cy="553998"/>
          </a:xfrm>
          <a:prstGeom prst="rect">
            <a:avLst/>
          </a:prstGeom>
          <a:noFill/>
        </p:spPr>
        <p:txBody>
          <a:bodyPr wrap="square" rtlCol="0">
            <a:spAutoFit/>
          </a:bodyPr>
          <a:lstStyle/>
          <a:p>
            <a:pPr>
              <a:buFont typeface="Arial" pitchFamily="34" charset="0"/>
              <a:buChar char="•"/>
            </a:pPr>
            <a:r>
              <a:rPr lang="el-GR" sz="3000" dirty="0" smtClean="0"/>
              <a:t> Γενοκτονία Ινδιάνων</a:t>
            </a:r>
            <a:endParaRPr lang="el-GR" sz="3000" dirty="0"/>
          </a:p>
        </p:txBody>
      </p:sp>
      <p:sp>
        <p:nvSpPr>
          <p:cNvPr id="10" name="9 - TextBox">
            <a:hlinkClick r:id="rId5" action="ppaction://hlinksldjump"/>
          </p:cNvPr>
          <p:cNvSpPr txBox="1"/>
          <p:nvPr/>
        </p:nvSpPr>
        <p:spPr>
          <a:xfrm>
            <a:off x="500034" y="3857628"/>
            <a:ext cx="3643338" cy="553998"/>
          </a:xfrm>
          <a:prstGeom prst="rect">
            <a:avLst/>
          </a:prstGeom>
          <a:noFill/>
        </p:spPr>
        <p:txBody>
          <a:bodyPr wrap="square" rtlCol="0">
            <a:spAutoFit/>
          </a:bodyPr>
          <a:lstStyle/>
          <a:p>
            <a:pPr>
              <a:buFont typeface="Arial" pitchFamily="34" charset="0"/>
              <a:buChar char="•"/>
            </a:pPr>
            <a:r>
              <a:rPr lang="el-GR" sz="3000" dirty="0" smtClean="0"/>
              <a:t> Γενοκτονία Ποντίων</a:t>
            </a:r>
            <a:endParaRPr lang="el-GR" sz="3000" dirty="0"/>
          </a:p>
        </p:txBody>
      </p:sp>
      <p:sp>
        <p:nvSpPr>
          <p:cNvPr id="12" name="11 - TextBox">
            <a:hlinkClick r:id="rId6" action="ppaction://hlinksldjump"/>
          </p:cNvPr>
          <p:cNvSpPr txBox="1"/>
          <p:nvPr/>
        </p:nvSpPr>
        <p:spPr>
          <a:xfrm>
            <a:off x="500034" y="4572008"/>
            <a:ext cx="4429156" cy="553998"/>
          </a:xfrm>
          <a:prstGeom prst="rect">
            <a:avLst/>
          </a:prstGeom>
          <a:noFill/>
        </p:spPr>
        <p:txBody>
          <a:bodyPr wrap="square" rtlCol="0">
            <a:spAutoFit/>
          </a:bodyPr>
          <a:lstStyle/>
          <a:p>
            <a:pPr>
              <a:buFont typeface="Arial" pitchFamily="34" charset="0"/>
              <a:buChar char="•"/>
            </a:pPr>
            <a:r>
              <a:rPr lang="el-GR" sz="3000" dirty="0" smtClean="0"/>
              <a:t> Γενοκτονία Πυγμαίων</a:t>
            </a:r>
            <a:endParaRPr lang="el-GR"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smtClean="0"/>
              <a:t>Η γενοκτονία μπορεί να επιδιωχθεί είτε με σειρά ομαδικών φόνων, όλων ή σχεδόν όλων των μελών μιας φυλής, είτε με συστηματική εξασθένιση αυτής (με διάφορα μέσα) μέχρι τη βαθμιαία εξάλειψή της φυλής. Στα βίαια δε μέσα αυτά περιλαμβάνονται και σειρά απαγορευτικών μέτρων επί εθνικών, θρησκευτικών, γλωσσικών, ηθικών, ιστορικών ή άλλων παραδόσεων προκειμένου να επέλθει διαφοροποίηση ή αλλοίωση της καταδιωκόμενης φυλής με βέβαιη την συν τω </a:t>
            </a:r>
            <a:r>
              <a:rPr lang="el-GR" dirty="0" err="1" smtClean="0"/>
              <a:t>χρόνω</a:t>
            </a:r>
            <a:r>
              <a:rPr lang="el-GR" dirty="0" smtClean="0"/>
              <a:t> απώλεια του εθνικού και φυλετικού γνωρίσματός της. Ωστόσο, η απόδοση του όρου για μια συγκεκριμένη ενέργεια, οργανωμένου χαρακτήρα, ενέχει υποκειμενικά κριτήρια και τα τελευταία χρόνια έχει προκαλέσει αρκετές φορές διάσταση απόψεων.</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shared\anna_4.jpg"/>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p:spPr>
      </p:pic>
      <p:pic>
        <p:nvPicPr>
          <p:cNvPr id="4" name="Johnny Cash - Hurt HD 720p.mp3">
            <a:hlinkClick r:id="" action="ppaction://media"/>
          </p:cNvPr>
          <p:cNvPicPr>
            <a:picLocks noRot="1" noChangeAspect="1"/>
          </p:cNvPicPr>
          <p:nvPr>
            <a:audioFile r:link="rId1"/>
          </p:nvPr>
        </p:nvPicPr>
        <p:blipFill>
          <a:blip r:embed="rId4"/>
          <a:stretch>
            <a:fillRect/>
          </a:stretch>
        </p:blipFill>
        <p:spPr>
          <a:xfrm>
            <a:off x="0" y="0"/>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9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5719"/>
          </a:xfrm>
        </p:spPr>
        <p:txBody>
          <a:bodyPr>
            <a:normAutofit fontScale="90000"/>
          </a:bodyPr>
          <a:lstStyle/>
          <a:p>
            <a:endParaRPr lang="el-GR" dirty="0"/>
          </a:p>
        </p:txBody>
      </p:sp>
      <p:sp>
        <p:nvSpPr>
          <p:cNvPr id="3" name="2 - Θέση περιεχομένου"/>
          <p:cNvSpPr>
            <a:spLocks noGrp="1"/>
          </p:cNvSpPr>
          <p:nvPr>
            <p:ph idx="1"/>
          </p:nvPr>
        </p:nvSpPr>
        <p:spPr>
          <a:xfrm>
            <a:off x="142844" y="428604"/>
            <a:ext cx="8786874" cy="6215106"/>
          </a:xfrm>
        </p:spPr>
        <p:txBody>
          <a:bodyPr>
            <a:normAutofit/>
          </a:bodyPr>
          <a:lstStyle/>
          <a:p>
            <a:r>
              <a:rPr lang="el-GR" sz="2000" dirty="0"/>
              <a:t>Με τον όρο </a:t>
            </a:r>
            <a:r>
              <a:rPr lang="el-GR" sz="2000" b="1" dirty="0"/>
              <a:t>Ολοκαύτωμα</a:t>
            </a:r>
            <a:r>
              <a:rPr lang="el-GR" sz="2000" dirty="0"/>
              <a:t> περιγράφεται ο υποκινούμενος από το κράτος συστηματικός διωγμός και η γενοκτονία διαφόρων εθνικών, θρησκευτικών,κοινωνικών και πολιτικών ομάδων κατά τη διάρκεια του Β' Παγκοσμίου Πολέμουαπό την Ναζιστική Γερμανία και τους συνεργάτες της. Στα αρχικά στοιχεία που συνθέτουν το Ολοκαύτωμα είναι το πογκρόμ της Νύχτας των Κρυστάλλων και τοΠρόγραμμα Ευθανασίας T-4, τα οποία οδήγησαν στη συνέχεια στα τάγματα θανάτου και στα στρατόπεδα εξόντωσης τα οποία αποτελούσαν μαζική και κεντρικά οργανωμένη προσπάθεια για την εξολόθρευση κάθε μέλους των κοινοτήτων που αποτελούσαν στόχο των Ναζί</a:t>
            </a:r>
            <a:r>
              <a:rPr lang="el-GR" sz="2000" dirty="0" smtClean="0"/>
              <a:t>. </a:t>
            </a:r>
            <a:endParaRPr lang="el-GR" sz="2000" dirty="0"/>
          </a:p>
        </p:txBody>
      </p:sp>
      <p:pic>
        <p:nvPicPr>
          <p:cNvPr id="4" name="3 - Εικόνα" descr="GENOKTONIA_PONTION1.jpg"/>
          <p:cNvPicPr>
            <a:picLocks noChangeAspect="1"/>
          </p:cNvPicPr>
          <p:nvPr/>
        </p:nvPicPr>
        <p:blipFill>
          <a:blip r:embed="rId2"/>
          <a:stretch>
            <a:fillRect/>
          </a:stretch>
        </p:blipFill>
        <p:spPr>
          <a:xfrm>
            <a:off x="1000100" y="3571876"/>
            <a:ext cx="7305701" cy="3071833"/>
          </a:xfrm>
          <a:prstGeom prst="rect">
            <a:avLst/>
          </a:prstGeom>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shared\franzhoessler.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2528"/>
          </a:xfrm>
        </p:spPr>
        <p:txBody>
          <a:bodyPr>
            <a:noAutofit/>
          </a:bodyPr>
          <a:lstStyle/>
          <a:p>
            <a:endParaRPr lang="el-GR" dirty="0"/>
          </a:p>
        </p:txBody>
      </p:sp>
      <p:sp>
        <p:nvSpPr>
          <p:cNvPr id="3" name="2 - Θέση περιεχομένου"/>
          <p:cNvSpPr>
            <a:spLocks noGrp="1"/>
          </p:cNvSpPr>
          <p:nvPr>
            <p:ph idx="1"/>
          </p:nvPr>
        </p:nvSpPr>
        <p:spPr>
          <a:xfrm>
            <a:off x="457200" y="500042"/>
            <a:ext cx="8229600" cy="6143668"/>
          </a:xfrm>
        </p:spPr>
        <p:txBody>
          <a:bodyPr>
            <a:normAutofit/>
          </a:bodyPr>
          <a:lstStyle/>
          <a:p>
            <a:endParaRPr lang="el-GR" dirty="0" smtClean="0"/>
          </a:p>
          <a:p>
            <a:endParaRPr lang="el-GR" dirty="0"/>
          </a:p>
        </p:txBody>
      </p:sp>
      <p:sp>
        <p:nvSpPr>
          <p:cNvPr id="4" name="3 - Ορθογώνιο"/>
          <p:cNvSpPr/>
          <p:nvPr/>
        </p:nvSpPr>
        <p:spPr>
          <a:xfrm>
            <a:off x="1571604" y="1428736"/>
            <a:ext cx="6072214" cy="2677656"/>
          </a:xfrm>
          <a:prstGeom prst="rect">
            <a:avLst/>
          </a:prstGeom>
        </p:spPr>
        <p:txBody>
          <a:bodyPr wrap="square">
            <a:spAutoFit/>
          </a:bodyPr>
          <a:lstStyle/>
          <a:p>
            <a:r>
              <a:rPr lang="el-GR" sz="2400" dirty="0" smtClean="0"/>
              <a:t>Ακόμα και στα τελικά στάδια του πολέμου, όταν πλέον η Ναζιστική πολεμική μηχανή είχε αρχίσει να διαλύεται, πολύτιμοι στρατιωτικοί πόροι όπως καύσιμα, μεταφορές, πυρομαχικά, στρατιώτες και βιομηχανική παραγωγή, αντί να κατευθύνονται στο πολεμικό μέτωπο πήγαιναν στα στρατόπεδα θανάτου.</a:t>
            </a:r>
            <a:endParaRPr lang="el-GR" sz="2400" dirty="0"/>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98" name="Picture 2" descr="C:\shared\images.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42852"/>
            <a:ext cx="8229600" cy="6715148"/>
          </a:xfrm>
        </p:spPr>
        <p:txBody>
          <a:bodyPr>
            <a:normAutofit/>
          </a:bodyPr>
          <a:lstStyle/>
          <a:p>
            <a:r>
              <a:rPr lang="el-GR" dirty="0" smtClean="0"/>
              <a:t>Μέχρι </a:t>
            </a:r>
            <a:r>
              <a:rPr lang="el-GR" dirty="0"/>
              <a:t>να τελειώσει ο πόλεμος, ένα μεγάλο μέρος τους Εβραϊκού πληθυσμού της Ευρώπης είχε βρει το θάνατο στο Ολοκαύτωμα. Στην Πολωνία, όπου πριν τον πόλεμο βρισκόταν η μεγαλύτερη Εβραϊκή κοινότητα του </a:t>
            </a:r>
            <a:r>
              <a:rPr lang="el-GR" dirty="0" smtClean="0"/>
              <a:t>κόσμου.Ο </a:t>
            </a:r>
            <a:r>
              <a:rPr lang="el-GR" dirty="0"/>
              <a:t>αντισημιτισμός επικράτησε στην Πολωνία και στο Πογκρόμ του Κίλτσε </a:t>
            </a:r>
            <a:r>
              <a:rPr lang="el-GR" dirty="0" smtClean="0"/>
              <a:t>δολοφονήθηκαν και τραυματίστηκαν </a:t>
            </a:r>
            <a:r>
              <a:rPr lang="el-GR" dirty="0" err="1" smtClean="0"/>
              <a:t>αρκετοι</a:t>
            </a:r>
            <a:r>
              <a:rPr lang="el-GR" dirty="0" smtClean="0"/>
              <a:t> Εβραίοι </a:t>
            </a:r>
            <a:r>
              <a:rPr lang="el-GR" dirty="0"/>
              <a:t>που γύρισαν σπίτια τους μετά τον πόλεμο. Η ποινή που επέβαλλαν οι Γερμανοί σε αυτούς που έκρυβαν Εβραίους ήταν ο θάνατος, και εφαρμοζόταν δίχως έλεος. Παρά το γεγονός αυτό, κάποιοι Πολωνοί έκρυψαν παιδιά και οικογένειες Εβραίων, σώζοντάς τους τη ζωή με κίνδυνο των δικών τους οικογενειών.</a:t>
            </a:r>
          </a:p>
          <a:p>
            <a:endParaRPr lang="el-GR"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smtClean="0"/>
          </a:p>
        </p:txBody>
      </p:sp>
      <p:pic>
        <p:nvPicPr>
          <p:cNvPr id="4" name="3 - Θέση περιεχομένου" descr="http://www.lamprakides.gr/blog/wp-uploads/antonia/anepithimitoi.jpg"/>
          <p:cNvPicPr>
            <a:picLocks noGrp="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“Επέζησα από τα στρατόπεδα των Ναζί, δεν έχω χρόνο να φοβηθώ”</a:t>
            </a:r>
            <a:r>
              <a:rPr lang="el-GR" b="1" dirty="0"/>
              <a:t/>
            </a:r>
            <a:br>
              <a:rPr lang="el-GR" b="1" dirty="0"/>
            </a:br>
            <a:endParaRPr lang="el-GR" dirty="0"/>
          </a:p>
        </p:txBody>
      </p:sp>
      <p:sp>
        <p:nvSpPr>
          <p:cNvPr id="3" name="2 - Θέση περιεχομένου"/>
          <p:cNvSpPr>
            <a:spLocks noGrp="1"/>
          </p:cNvSpPr>
          <p:nvPr>
            <p:ph idx="1"/>
          </p:nvPr>
        </p:nvSpPr>
        <p:spPr>
          <a:xfrm>
            <a:off x="0" y="1600200"/>
            <a:ext cx="9144000" cy="5257800"/>
          </a:xfrm>
        </p:spPr>
        <p:txBody>
          <a:bodyPr>
            <a:normAutofit/>
          </a:bodyPr>
          <a:lstStyle/>
          <a:p>
            <a:r>
              <a:rPr lang="el-GR" dirty="0"/>
              <a:t>Σήμερα </a:t>
            </a:r>
            <a:r>
              <a:rPr lang="el-GR" b="1" dirty="0"/>
              <a:t>διανύει την ένατη δεκαετία της ζωής του</a:t>
            </a:r>
            <a:r>
              <a:rPr lang="el-GR" dirty="0"/>
              <a:t> και μιλά για την φρίκη του Ολοκαυτώματος, τη “Χρυσή Αυγή” αλλά και τις σκοτεινές σελίδες στην ιστορία της Θεσσαλονίκης. “Εμείς γεννηθήκαμε εδώ. Ο παππούς μου το 1856, ο μπαμπάς μου το 1900, εγώ το 1927. Στη Θεσσαλονίκη είμαστε από το 1492 που μας έδιωξε η Ισαβέλλα της Ισπανίας. Διατηρήσαμε τη γλώσσα μας. Τώρα βλέπω ότι τα παιδιά μας λίγο καταλαβαίνουν αλλά δεν μιλάν τα λαντίνο. Εμείς είμαστε οι τελευταίοι. Θα φύγουμε εμείς και η γλώσσα θα χαθεί…» λέει.</a:t>
            </a:r>
          </a:p>
          <a:p>
            <a:pPr>
              <a:buNone/>
            </a:pPr>
            <a:endParaRPr lang="el-GR" dirty="0"/>
          </a:p>
        </p:txBody>
      </p:sp>
    </p:spTree>
  </p:cSld>
  <p:clrMapOvr>
    <a:masterClrMapping/>
  </p:clrMapOvr>
  <p:transition>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i="1" dirty="0" smtClean="0"/>
              <a:t>Ακολουθεί μια ενότητα που έχει να κάνει με τις σχέσεις των Εβραίων της Θεσσαλονίκης με τη χριστιανική κοινότητα στην ίδια πόλη. Μιλάει για μια αρμονική συνύπαρξη. Δεν αρνείται ότι υπήρχαν πάντα αυτοί που τους καταδίωκαν, αυτοί που ήθελαν την εξόντωσή τους. Αποκαλυπτικός είναι όταν παραδέχεται ότι πάντα υπάρχουν οι καταδότες. Παραθέτουμε τα λόγια του για το συγκεκριμένο θέμα:</a:t>
            </a:r>
            <a:endParaRPr lang="el-GR" dirty="0" smtClean="0"/>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222" y="500042"/>
            <a:ext cx="8929718" cy="2143140"/>
          </a:xfrm>
        </p:spPr>
        <p:txBody>
          <a:bodyPr>
            <a:normAutofit fontScale="90000"/>
          </a:bodyPr>
          <a:lstStyle/>
          <a:p>
            <a:r>
              <a:rPr lang="el-GR" dirty="0"/>
              <a:t>.     </a:t>
            </a:r>
            <a:r>
              <a:rPr lang="el-GR" dirty="0" smtClean="0"/>
              <a:t>ΓΡΑΠΤΗ ΕΡΓΑΣΙΑ </a:t>
            </a:r>
            <a:r>
              <a:rPr lang="en-US" dirty="0" smtClean="0"/>
              <a:t>PROJECT</a:t>
            </a:r>
            <a:br>
              <a:rPr lang="en-US" dirty="0" smtClean="0"/>
            </a:br>
            <a:r>
              <a:rPr lang="el-GR" dirty="0" smtClean="0"/>
              <a:t>            </a:t>
            </a:r>
            <a:r>
              <a:rPr lang="el-GR" sz="3600" dirty="0" smtClean="0"/>
              <a:t>  </a:t>
            </a:r>
            <a:r>
              <a:rPr lang="el-GR" sz="3600" dirty="0"/>
              <a:t>Η ΓΕΝΟΚΤΟΝΙΑ </a:t>
            </a:r>
            <a:r>
              <a:rPr lang="el-GR" sz="3600" dirty="0" smtClean="0"/>
              <a:t>ΤΩΝ ΑΡΜΕΝΙΩΝ</a:t>
            </a:r>
            <a:r>
              <a:rPr lang="el-GR" dirty="0"/>
              <a:t/>
            </a:r>
            <a:br>
              <a:rPr lang="el-GR" dirty="0"/>
            </a:br>
            <a:endParaRPr lang="el-GR" dirty="0"/>
          </a:p>
        </p:txBody>
      </p:sp>
      <p:sp>
        <p:nvSpPr>
          <p:cNvPr id="3" name="2 - Υπότιτλος"/>
          <p:cNvSpPr>
            <a:spLocks noGrp="1"/>
          </p:cNvSpPr>
          <p:nvPr>
            <p:ph type="subTitle" idx="1"/>
          </p:nvPr>
        </p:nvSpPr>
        <p:spPr>
          <a:xfrm>
            <a:off x="1357290" y="3357538"/>
            <a:ext cx="6400800" cy="3500462"/>
          </a:xfrm>
        </p:spPr>
        <p:txBody>
          <a:bodyPr>
            <a:normAutofit/>
          </a:bodyPr>
          <a:lstStyle/>
          <a:p>
            <a:r>
              <a:rPr lang="el-GR" dirty="0"/>
              <a:t>Η πρώτη γενοκτονία του 20ου αιώνα, με τη συστηματική εξόντωση ενάμισυ εκατομμυρίου ανθρώπων από τις Οθωμανικές αρχές την τριετία 1915-1918. Υπήρξε ο προάγγελος του Εβραϊκού Ολοκαυτώματος, κατά τη διάρκεια του </a:t>
            </a:r>
            <a:r>
              <a:rPr lang="el-GR" u="sng" dirty="0">
                <a:hlinkClick r:id="rId3"/>
              </a:rPr>
              <a:t>Β' Παγκοσμίου Πολέμου</a:t>
            </a:r>
            <a:endParaRPr lang="el-GR" dirty="0"/>
          </a:p>
        </p:txBody>
      </p:sp>
      <p:sp>
        <p:nvSpPr>
          <p:cNvPr id="4" name="3 - TextBox">
            <a:hlinkClick r:id="rId4" action="ppaction://hlinksldjump"/>
          </p:cNvPr>
          <p:cNvSpPr txBox="1"/>
          <p:nvPr/>
        </p:nvSpPr>
        <p:spPr>
          <a:xfrm>
            <a:off x="214282" y="6286520"/>
            <a:ext cx="1000132" cy="369332"/>
          </a:xfrm>
          <a:prstGeom prst="rect">
            <a:avLst/>
          </a:prstGeom>
          <a:noFill/>
        </p:spPr>
        <p:txBody>
          <a:bodyPr wrap="square" rtlCol="0">
            <a:spAutoFit/>
          </a:bodyPr>
          <a:lstStyle/>
          <a:p>
            <a:r>
              <a:rPr lang="el-GR" dirty="0" err="1" smtClean="0"/>
              <a:t>Πισω</a:t>
            </a:r>
            <a:endParaRPr lang="el-GR"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a:t>
            </a:r>
            <a:r>
              <a:rPr lang="el-GR" b="1" dirty="0" smtClean="0"/>
              <a:t>Ε, βέβαια, υπήρχαν καταδότες. Και εβραίοι καταδότες υπήρχαν, δεν ήταν μόνο χριστιανοί. Καταδότες υπάρχουν σε όλο τον κόσμο. Ορισμένοι είναι γεννημένοι να γίνουν προδότες»</a:t>
            </a:r>
            <a:r>
              <a:rPr lang="el-GR" dirty="0" smtClean="0"/>
              <a:t> απαντά συγκαταβατικά ο κ. </a:t>
            </a:r>
            <a:r>
              <a:rPr lang="el-GR" dirty="0" err="1" smtClean="0"/>
              <a:t>Καπόν</a:t>
            </a:r>
            <a:r>
              <a:rPr lang="el-GR" dirty="0" smtClean="0"/>
              <a:t>. «Εγώ νομίζω -ήμουν και μικρός τότε- ήθελαν ορισμένοι να εξαφανίσουν τους Εβραίους. Να μην υπήρχαν Εβραίοι δηλαδή… Ενώ ήταν η κουλτούρα της Θεσσαλονίκης… Σε 100.000 κατοίκους οι 60.000 ήταν Εβραίοι. Άλλοι λυπήθηκαν και άλλοι ευχαριστήθηκαν. Πήραν τα έπιπλα, πήραν τα σπίτια των Εβραίων…».</a:t>
            </a:r>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i="1" dirty="0" smtClean="0"/>
              <a:t>Η συνέντευξη – λίγο παρακάτω – </a:t>
            </a:r>
            <a:r>
              <a:rPr lang="el-GR" b="1" i="1" dirty="0" smtClean="0"/>
              <a:t>συνεχίζει με τις αναμνήσεις από τη ζωή και το κυνηγητό των Εβραίων στη διάρκεια της Κατοχής.</a:t>
            </a:r>
            <a:endParaRPr lang="el-GR" dirty="0" smtClean="0"/>
          </a:p>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0" y="0"/>
            <a:ext cx="9144000" cy="6858000"/>
          </a:xfrm>
        </p:spPr>
        <p:txBody>
          <a:bodyPr>
            <a:normAutofit/>
          </a:bodyPr>
          <a:lstStyle/>
          <a:p>
            <a:r>
              <a:rPr lang="el-GR" dirty="0"/>
              <a:t>Στη διάρκεια της Κατοχής θυμάται τις επιγραφές “Juden unerwunscht” (Εβραίοι ανεπιθύμητοι) στα καταστήματα. Ώσπου, </a:t>
            </a:r>
            <a:r>
              <a:rPr lang="el-GR" b="1" dirty="0"/>
              <a:t>το 1943 ήρθε η ώρα του γκέτο</a:t>
            </a:r>
            <a:r>
              <a:rPr lang="el-GR" dirty="0"/>
              <a:t>. Όσοι μπορούσαν να πληρώσουν κάποιους για να τους βοηθήσουν έφυγαν από τη Θεσσαλονίκη. «Πολλοί δεν είχαν μέσο να φύγουν. Διότι </a:t>
            </a:r>
            <a:r>
              <a:rPr lang="el-GR" b="1" dirty="0"/>
              <a:t>υπήρχε πολύ φτώχια εδώ</a:t>
            </a:r>
            <a:r>
              <a:rPr lang="el-GR" dirty="0"/>
              <a:t>. Οι Εβραίοι δεν ήταν πλούσιοι, ήταν φτωχοί. Είχε συνοικισμούς στο σταθμό, το Ρεζη Βαρντάρ που λέγαν, το 151, το Χιρς…». </a:t>
            </a:r>
            <a:r>
              <a:rPr lang="el-GR" b="1" dirty="0"/>
              <a:t>Κανείς δεν μπορούσε να φανταστεί τι θα επακολουθούσε</a:t>
            </a:r>
            <a:r>
              <a:rPr lang="el-GR" dirty="0"/>
              <a:t>. «Έλεγαν ‘θα σε πάνε στην Πολωνία, θα δουλέψεις θα πληρώνεσαι’, σου δίναν και πολωνέζικο νόμισμα, το ζλότι… Πολλοί νόμιζαν ότι θα δουλέψουν και θα γυρίσουν, αλλά πού να φανταστείς το τι θα γινόταν εκεί πέρα …». </a:t>
            </a:r>
          </a:p>
        </p:txBody>
      </p:sp>
    </p:spTree>
  </p:cSld>
  <p:clrMapOvr>
    <a:masterClrMapping/>
  </p:clrMapOvr>
  <p:transition>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3" name="Picture 3" descr="C:\shared\αουσβιτς-4.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074" name="Picture 2" descr="C:\shared\52897-holocaus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642918"/>
            <a:ext cx="7772400" cy="1000132"/>
          </a:xfrm>
        </p:spPr>
        <p:style>
          <a:lnRef idx="3">
            <a:schemeClr val="lt1"/>
          </a:lnRef>
          <a:fillRef idx="1">
            <a:schemeClr val="accent2"/>
          </a:fillRef>
          <a:effectRef idx="1">
            <a:schemeClr val="accent2"/>
          </a:effectRef>
          <a:fontRef idx="minor">
            <a:schemeClr val="lt1"/>
          </a:fontRef>
        </p:style>
        <p:txBody>
          <a:bodyPr/>
          <a:lstStyle/>
          <a:p>
            <a:pPr algn="ctr"/>
            <a:r>
              <a:rPr lang="el-GR" i="1" u="sng" dirty="0" smtClean="0">
                <a:solidFill>
                  <a:schemeClr val="tx1"/>
                </a:solidFill>
              </a:rPr>
              <a:t>ΕΝΟΤΗΤΑ 5</a:t>
            </a:r>
            <a:endParaRPr lang="el-GR" i="1" u="sng" dirty="0">
              <a:solidFill>
                <a:schemeClr val="tx1"/>
              </a:solidFill>
            </a:endParaRPr>
          </a:p>
        </p:txBody>
      </p:sp>
      <p:sp>
        <p:nvSpPr>
          <p:cNvPr id="3" name="2 - Θέση κειμένου"/>
          <p:cNvSpPr>
            <a:spLocks noGrp="1"/>
          </p:cNvSpPr>
          <p:nvPr>
            <p:ph type="body" idx="1"/>
          </p:nvPr>
        </p:nvSpPr>
        <p:spPr>
          <a:xfrm>
            <a:off x="428596" y="2428868"/>
            <a:ext cx="7772400" cy="3714776"/>
          </a:xfrm>
        </p:spPr>
        <p:txBody>
          <a:bodyPr>
            <a:normAutofit/>
          </a:bodyPr>
          <a:lstStyle/>
          <a:p>
            <a:pPr lvl="1" algn="ctr"/>
            <a:r>
              <a:rPr lang="el-GR" b="1" i="1" u="sng" dirty="0" smtClean="0">
                <a:solidFill>
                  <a:schemeClr val="tx1"/>
                </a:solidFill>
              </a:rPr>
              <a:t>«</a:t>
            </a:r>
            <a:r>
              <a:rPr lang="el-GR" sz="3200" b="1" i="1" u="sng" dirty="0" smtClean="0">
                <a:solidFill>
                  <a:schemeClr val="tx1"/>
                </a:solidFill>
              </a:rPr>
              <a:t>ΓΕΝΟΚΤΟΝΙΑ ΙΝΔΙΑΝΩΝ »</a:t>
            </a:r>
          </a:p>
          <a:p>
            <a:pPr marL="5751513" lvl="1" indent="-2876550"/>
            <a:r>
              <a:rPr lang="el-GR" sz="2800" dirty="0" smtClean="0">
                <a:solidFill>
                  <a:schemeClr val="tx1"/>
                </a:solidFill>
              </a:rPr>
              <a:t>Εργάστηκαν οι </a:t>
            </a:r>
            <a:r>
              <a:rPr lang="en-US" sz="2800" dirty="0" smtClean="0">
                <a:solidFill>
                  <a:schemeClr val="tx1"/>
                </a:solidFill>
              </a:rPr>
              <a:t>:</a:t>
            </a:r>
            <a:endParaRPr lang="el-GR" sz="2800" dirty="0" smtClean="0">
              <a:solidFill>
                <a:schemeClr val="tx1"/>
              </a:solidFill>
            </a:endParaRPr>
          </a:p>
          <a:p>
            <a:pPr marL="2417763" lvl="1" indent="0">
              <a:buFont typeface="Wingdings" pitchFamily="2" charset="2"/>
              <a:buChar char="Ø"/>
            </a:pPr>
            <a:r>
              <a:rPr lang="el-GR" sz="2400" b="1" i="1" dirty="0" smtClean="0">
                <a:solidFill>
                  <a:schemeClr val="tx1"/>
                </a:solidFill>
              </a:rPr>
              <a:t>Αλέξανδρος  Αργυρός</a:t>
            </a:r>
          </a:p>
          <a:p>
            <a:pPr marL="2417763" lvl="1" indent="0">
              <a:buFont typeface="Wingdings" pitchFamily="2" charset="2"/>
              <a:buChar char="Ø"/>
            </a:pPr>
            <a:r>
              <a:rPr lang="el-GR" sz="2400" b="1" i="1" dirty="0" smtClean="0">
                <a:solidFill>
                  <a:schemeClr val="tx1"/>
                </a:solidFill>
              </a:rPr>
              <a:t>Ραφαέλα   Αργυρού </a:t>
            </a:r>
          </a:p>
          <a:p>
            <a:pPr marL="2417763" lvl="1" indent="0">
              <a:buFont typeface="Wingdings" pitchFamily="2" charset="2"/>
              <a:buChar char="Ø"/>
            </a:pPr>
            <a:r>
              <a:rPr lang="el-GR" sz="2400" b="1" i="1" dirty="0" smtClean="0">
                <a:solidFill>
                  <a:schemeClr val="tx1"/>
                </a:solidFill>
              </a:rPr>
              <a:t> Δάρια    Αμούρσκαϊα</a:t>
            </a:r>
          </a:p>
          <a:p>
            <a:pPr marL="2417763" lvl="1" indent="0">
              <a:buFont typeface="Wingdings" pitchFamily="2" charset="2"/>
              <a:buChar char="Ø"/>
            </a:pPr>
            <a:r>
              <a:rPr lang="el-GR" sz="2400" b="1" i="1" dirty="0" smtClean="0">
                <a:solidFill>
                  <a:schemeClr val="tx1"/>
                </a:solidFill>
              </a:rPr>
              <a:t> Ηρώ  Γκιώνη</a:t>
            </a:r>
          </a:p>
          <a:p>
            <a:pPr marL="5751513" lvl="1" indent="-2876550"/>
            <a:endParaRPr lang="el-GR" sz="2800" dirty="0" smtClean="0">
              <a:solidFill>
                <a:schemeClr val="accent4">
                  <a:lumMod val="60000"/>
                  <a:lumOff val="40000"/>
                </a:schemeClr>
              </a:solidFill>
            </a:endParaRPr>
          </a:p>
        </p:txBody>
      </p:sp>
      <p:sp>
        <p:nvSpPr>
          <p:cNvPr id="4" name="3 - TextBox">
            <a:hlinkClick r:id="rId2" action="ppaction://hlinksldjump"/>
          </p:cNvPr>
          <p:cNvSpPr txBox="1"/>
          <p:nvPr/>
        </p:nvSpPr>
        <p:spPr>
          <a:xfrm>
            <a:off x="214282" y="6286520"/>
            <a:ext cx="1000132" cy="369332"/>
          </a:xfrm>
          <a:prstGeom prst="rect">
            <a:avLst/>
          </a:prstGeom>
          <a:noFill/>
        </p:spPr>
        <p:txBody>
          <a:bodyPr wrap="square" rtlCol="0">
            <a:spAutoFit/>
          </a:bodyPr>
          <a:lstStyle/>
          <a:p>
            <a:r>
              <a:rPr lang="el-GR" dirty="0" err="1" smtClean="0"/>
              <a:t>Πισω</a:t>
            </a:r>
            <a:endParaRPr lang="el-GR"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edge">
                                      <p:cBhvr>
                                        <p:cTn id="18" dur="2000"/>
                                        <p:tgtEl>
                                          <p:spTgt spid="3">
                                            <p:txEl>
                                              <p:pRg st="2" end="2"/>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edge">
                                      <p:cBhvr>
                                        <p:cTn id="21" dur="2000"/>
                                        <p:tgtEl>
                                          <p:spTgt spid="3">
                                            <p:txEl>
                                              <p:pRg st="3" end="3"/>
                                            </p:txEl>
                                          </p:spTgt>
                                        </p:tgtEl>
                                      </p:cBhvr>
                                    </p:animEffect>
                                  </p:childTnLst>
                                </p:cTn>
                              </p:par>
                              <p:par>
                                <p:cTn id="22" presetID="2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edge">
                                      <p:cBhvr>
                                        <p:cTn id="24" dur="2000"/>
                                        <p:tgtEl>
                                          <p:spTgt spid="3">
                                            <p:txEl>
                                              <p:pRg st="4" end="4"/>
                                            </p:txEl>
                                          </p:spTgt>
                                        </p:tgtEl>
                                      </p:cBhvr>
                                    </p:animEffect>
                                  </p:childTnLst>
                                </p:cTn>
                              </p:par>
                              <p:par>
                                <p:cTn id="25" presetID="2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edg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571480"/>
            <a:ext cx="7772400" cy="1500197"/>
          </a:xfrm>
        </p:spPr>
        <p:style>
          <a:lnRef idx="3">
            <a:schemeClr val="lt1"/>
          </a:lnRef>
          <a:fillRef idx="1">
            <a:schemeClr val="accent2"/>
          </a:fillRef>
          <a:effectRef idx="1">
            <a:schemeClr val="accent2"/>
          </a:effectRef>
          <a:fontRef idx="minor">
            <a:schemeClr val="lt1"/>
          </a:fontRef>
        </p:style>
        <p:txBody>
          <a:bodyPr>
            <a:normAutofit/>
          </a:bodyPr>
          <a:lstStyle/>
          <a:p>
            <a:pPr algn="ctr"/>
            <a:r>
              <a:rPr lang="el-GR" sz="4400" b="0" i="1" u="sng" dirty="0" smtClean="0">
                <a:solidFill>
                  <a:schemeClr val="tx1"/>
                </a:solidFill>
                <a:latin typeface="Segoe Print" pitchFamily="2" charset="0"/>
              </a:rPr>
              <a:t>Γενοκτονία ιθαγενών </a:t>
            </a:r>
            <a:r>
              <a:rPr lang="el-GR" sz="4400" b="0" i="1" u="sng" dirty="0" err="1" smtClean="0">
                <a:solidFill>
                  <a:schemeClr val="tx1"/>
                </a:solidFill>
                <a:latin typeface="Segoe Print" pitchFamily="2" charset="0"/>
              </a:rPr>
              <a:t>Ινδιανων</a:t>
            </a:r>
            <a:endParaRPr lang="el-GR" sz="4400" b="0" i="1" u="sng" dirty="0">
              <a:solidFill>
                <a:schemeClr val="tx1"/>
              </a:solidFill>
              <a:latin typeface="Segoe Print" pitchFamily="2" charset="0"/>
            </a:endParaRPr>
          </a:p>
        </p:txBody>
      </p:sp>
      <p:sp>
        <p:nvSpPr>
          <p:cNvPr id="3" name="2 - Υπότιτλος"/>
          <p:cNvSpPr>
            <a:spLocks noGrp="1"/>
          </p:cNvSpPr>
          <p:nvPr>
            <p:ph type="subTitle" idx="1"/>
          </p:nvPr>
        </p:nvSpPr>
        <p:spPr>
          <a:xfrm>
            <a:off x="1357290" y="2500306"/>
            <a:ext cx="6400800" cy="4000528"/>
          </a:xfrm>
        </p:spPr>
        <p:txBody>
          <a:bodyPr>
            <a:noAutofit/>
          </a:bodyPr>
          <a:lstStyle/>
          <a:p>
            <a:pPr algn="l"/>
            <a:r>
              <a:rPr lang="el-GR" sz="2400" dirty="0" smtClean="0">
                <a:ea typeface="Arial Unicode MS" pitchFamily="34" charset="-128"/>
                <a:cs typeface="Arial Unicode MS" pitchFamily="34" charset="-128"/>
              </a:rPr>
              <a:t>Ο όρος γενοκτονία, καθιερώθηκε επίσημα μετά τον Δεύτερο Παγκόσμιο Πόλεμο, για να περιγράψει εγκλήματα που αποβλέπουν στη συστηματική και επιδιωκόμενη εξόντωση ολόκληρης φυλής ή τμήματος αυτής σε ορισμένο γεωγραφικό τόπο. Κάτι τέτοιο επιτυγχάνεται είτε με διαδοχικούς ομαδικούς φόνους, είτε μέσω άλλων μεθόδων που συμβάλουν στην μαζική εξόντωση ατόμων που ανήκουν σε συγκεκριμένη φυλή.  </a:t>
            </a:r>
          </a:p>
          <a:p>
            <a:endParaRPr lang="el-GR" sz="1800" b="1"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0 0  L 0 -0.33333  E" pathEditMode="relative" ptsTypes="">
                                      <p:cBhvr>
                                        <p:cTn id="18"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flipH="1">
            <a:off x="8858248" y="6488668"/>
            <a:ext cx="2857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l-GR" dirty="0">
              <a:solidFill>
                <a:schemeClr val="tx1">
                  <a:lumMod val="95000"/>
                  <a:lumOff val="5000"/>
                </a:schemeClr>
              </a:solidFill>
            </a:endParaRPr>
          </a:p>
        </p:txBody>
      </p:sp>
      <p:sp>
        <p:nvSpPr>
          <p:cNvPr id="5" name="4 - Τίτλος"/>
          <p:cNvSpPr>
            <a:spLocks noGrp="1"/>
          </p:cNvSpPr>
          <p:nvPr>
            <p:ph type="title"/>
          </p:nvPr>
        </p:nvSpPr>
        <p:spPr>
          <a:xfrm>
            <a:off x="428596" y="857232"/>
            <a:ext cx="8215370" cy="1143008"/>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l-GR" sz="4000" b="0" i="1" u="sng" dirty="0" smtClean="0">
                <a:solidFill>
                  <a:schemeClr val="tx1">
                    <a:lumMod val="95000"/>
                    <a:lumOff val="5000"/>
                  </a:schemeClr>
                </a:solidFill>
                <a:latin typeface="Segoe Print" pitchFamily="2" charset="0"/>
              </a:rPr>
              <a:t>Η Λεηλασία ενός όμορφου κόσμου.</a:t>
            </a:r>
            <a:endParaRPr lang="el-GR" sz="4000" b="0" i="1" u="sng" dirty="0">
              <a:solidFill>
                <a:schemeClr val="tx1">
                  <a:lumMod val="95000"/>
                  <a:lumOff val="5000"/>
                </a:schemeClr>
              </a:solidFill>
              <a:latin typeface="Segoe Print" pitchFamily="2" charset="0"/>
            </a:endParaRPr>
          </a:p>
        </p:txBody>
      </p:sp>
      <p:sp>
        <p:nvSpPr>
          <p:cNvPr id="6" name="5 - Θέση κειμένου"/>
          <p:cNvSpPr>
            <a:spLocks noGrp="1"/>
          </p:cNvSpPr>
          <p:nvPr>
            <p:ph type="body" idx="1"/>
          </p:nvPr>
        </p:nvSpPr>
        <p:spPr>
          <a:xfrm>
            <a:off x="571472" y="2786058"/>
            <a:ext cx="8256490" cy="3296104"/>
          </a:xfrm>
        </p:spPr>
        <p:txBody>
          <a:bodyPr>
            <a:normAutofit fontScale="32500" lnSpcReduction="20000"/>
          </a:bodyPr>
          <a:lstStyle/>
          <a:p>
            <a:r>
              <a:rPr lang="el-GR" sz="8000" dirty="0" smtClean="0"/>
              <a:t>Η μεγαλύτερη γενοκτονία που συνέβη ποτέ στην πλανήτη, είναι αυτή των Ιθαγενών  Ινδιάνων της  Αμερικανικής. Συνολικά από τα πρώτα χρόνια της «ανακάλυψης» της Αμερικής, μέχρι και το τέλος του 19ου αιώνα, </a:t>
            </a:r>
            <a:r>
              <a:rPr lang="el-GR" sz="8000" b="1" dirty="0" smtClean="0"/>
              <a:t>πάνω από 80.000.000 Ιθαγενείς εξοντώθηκαν.</a:t>
            </a:r>
            <a:r>
              <a:rPr lang="el-GR" sz="8000" dirty="0" smtClean="0"/>
              <a:t> Συγκεκριμένα, ο αριθμός των Ιθαγενών στην Βόρεια Αμερική το 1919 έφτανε τους </a:t>
            </a:r>
            <a:r>
              <a:rPr lang="el-GR" sz="8000" b="1" dirty="0" smtClean="0"/>
              <a:t>400.000</a:t>
            </a:r>
            <a:r>
              <a:rPr lang="el-GR" sz="8000" dirty="0" smtClean="0"/>
              <a:t>, μόλις… </a:t>
            </a:r>
            <a:r>
              <a:rPr lang="el-GR" sz="8000" b="1" dirty="0" smtClean="0"/>
              <a:t>18 με 19 εκατομμύρια λιγότεροι </a:t>
            </a:r>
            <a:r>
              <a:rPr lang="el-GR" sz="8000" dirty="0" smtClean="0"/>
              <a:t>σε σύγκριση με το 1492. </a:t>
            </a:r>
          </a:p>
          <a:p>
            <a:endParaRPr lang="el-GR"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500034" y="2000240"/>
            <a:ext cx="7851648" cy="3271846"/>
          </a:xfrm>
        </p:spPr>
        <p:txBody>
          <a:bodyPr>
            <a:noAutofit/>
          </a:bodyPr>
          <a:lstStyle/>
          <a:p>
            <a:pPr algn="l"/>
            <a:r>
              <a:rPr lang="el-GR" sz="2800" dirty="0" smtClean="0">
                <a:solidFill>
                  <a:schemeClr val="tx1"/>
                </a:solidFill>
              </a:rPr>
              <a:t>Ορισμένοι ερευνητές κάνουν λόγο για 100 εκατομμύρια ανθρώπους που εξοντώθηκαν συνολικά, μεταξύ αυτών γύρω στα 18 εκατομμύρια σε περιοχές του Βόρειου Μεξικού, ενώ οι θάνατοι που συνδέονται με το εμπόριο δουλείας Ιθαγενών υπολογίζονται στα 28 εκατομμύρια. Όπως όλα δείχνουν, οι ιθαγενείς πλήρωσαν πολύ ακριβά τα προνόμια που είχαν να κατοικούν σε πλούσια εδάφη</a:t>
            </a:r>
            <a:endParaRPr lang="el-GR" sz="2800" dirty="0">
              <a:solidFill>
                <a:schemeClr val="tx1"/>
              </a:solidFill>
            </a:endParaRPr>
          </a:p>
        </p:txBody>
      </p:sp>
      <p:sp>
        <p:nvSpPr>
          <p:cNvPr id="3" name="2 - Θέση κειμένου"/>
          <p:cNvSpPr>
            <a:spLocks noGrp="1"/>
          </p:cNvSpPr>
          <p:nvPr>
            <p:ph type="subTitle" idx="1"/>
          </p:nvPr>
        </p:nvSpPr>
        <p:spPr>
          <a:xfrm>
            <a:off x="1000100" y="4929198"/>
            <a:ext cx="7854696" cy="1752600"/>
          </a:xfrm>
        </p:spPr>
        <p:txBody>
          <a:bodyPr>
            <a:normAutofit/>
          </a:bodyPr>
          <a:lstStyle/>
          <a:p>
            <a:r>
              <a:rPr lang="el-GR" sz="2400" dirty="0" smtClean="0"/>
              <a:t>.</a:t>
            </a:r>
            <a:endParaRPr lang="el-GR" dirty="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31471" y="6643710"/>
            <a:ext cx="4571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l-GR" dirty="0" smtClean="0"/>
          </a:p>
          <a:p>
            <a:endParaRPr lang="el-GR" dirty="0"/>
          </a:p>
        </p:txBody>
      </p:sp>
      <p:sp>
        <p:nvSpPr>
          <p:cNvPr id="5" name="4 - Τίτλος"/>
          <p:cNvSpPr>
            <a:spLocks noGrp="1"/>
          </p:cNvSpPr>
          <p:nvPr>
            <p:ph type="title"/>
          </p:nvPr>
        </p:nvSpPr>
        <p:spPr>
          <a:xfrm>
            <a:off x="857224" y="642918"/>
            <a:ext cx="7772400" cy="1362456"/>
          </a:xfrm>
        </p:spPr>
        <p:style>
          <a:lnRef idx="3">
            <a:schemeClr val="lt1"/>
          </a:lnRef>
          <a:fillRef idx="1">
            <a:schemeClr val="accent2"/>
          </a:fillRef>
          <a:effectRef idx="1">
            <a:schemeClr val="accent2"/>
          </a:effectRef>
          <a:fontRef idx="minor">
            <a:schemeClr val="lt1"/>
          </a:fontRef>
        </p:style>
        <p:txBody>
          <a:bodyPr>
            <a:normAutofit/>
          </a:bodyPr>
          <a:lstStyle/>
          <a:p>
            <a:pPr algn="ctr"/>
            <a:r>
              <a:rPr lang="el-GR" sz="3600" b="0" i="1" u="sng" dirty="0" smtClean="0">
                <a:solidFill>
                  <a:schemeClr val="tx1"/>
                </a:solidFill>
                <a:latin typeface="Segoe Print" pitchFamily="2" charset="0"/>
              </a:rPr>
              <a:t>Η χώρα των ινδιάνων και ο αποικισμός των ευρωπαίων</a:t>
            </a:r>
            <a:r>
              <a:rPr lang="el-GR" sz="4800" dirty="0" smtClean="0">
                <a:solidFill>
                  <a:schemeClr val="tx1"/>
                </a:solidFill>
              </a:rPr>
              <a:t>.</a:t>
            </a:r>
            <a:endParaRPr lang="el-GR" sz="4800" dirty="0">
              <a:solidFill>
                <a:schemeClr val="tx1"/>
              </a:solidFill>
            </a:endParaRPr>
          </a:p>
        </p:txBody>
      </p:sp>
      <p:sp>
        <p:nvSpPr>
          <p:cNvPr id="6" name="5 - Θέση κειμένου"/>
          <p:cNvSpPr>
            <a:spLocks noGrp="1"/>
          </p:cNvSpPr>
          <p:nvPr>
            <p:ph type="body" idx="1"/>
          </p:nvPr>
        </p:nvSpPr>
        <p:spPr>
          <a:xfrm>
            <a:off x="642910" y="2928934"/>
            <a:ext cx="8143932" cy="3653294"/>
          </a:xfrm>
        </p:spPr>
        <p:txBody>
          <a:bodyPr>
            <a:normAutofit/>
          </a:bodyPr>
          <a:lstStyle/>
          <a:p>
            <a:r>
              <a:rPr lang="el-GR" sz="2400" dirty="0" smtClean="0"/>
              <a:t>Με βάση ανθρωπολογικές , γενετικές και  μελέτες, οι ειδικοί συμφωνούν ότι οι περισσότεροι ιθαγενείς της  Αμερικής  προέρχονται από πληθυσμούς που πιθανότατα μετανάστευσαν από τη Σιβηρία και πέρασαν από το </a:t>
            </a:r>
            <a:r>
              <a:rPr lang="el-GR" sz="2400" dirty="0" err="1" smtClean="0"/>
              <a:t>Βεριγγένειο</a:t>
            </a:r>
            <a:r>
              <a:rPr lang="el-GR" sz="2400" dirty="0" smtClean="0"/>
              <a:t> πορθμό  περίπου 9.000-15.000 χρόνια πριν. Ο ευρωπαϊκός αποικισμός της αμερικανικής ηπείρου άλλαξε για πάντα τη ζωή και τον πολιτισμό των ιθαγενών λαών. </a:t>
            </a:r>
          </a:p>
          <a:p>
            <a:endParaRPr lang="el-GR" dirty="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285860"/>
            <a:ext cx="8229600" cy="5572140"/>
          </a:xfrm>
        </p:spPr>
        <p:txBody>
          <a:bodyPr>
            <a:normAutofit/>
          </a:bodyPr>
          <a:lstStyle/>
          <a:p>
            <a:r>
              <a:rPr lang="el-GR" sz="3200" dirty="0"/>
              <a:t>Στα τέλη του 19ου αιώνα, οι Αρμένιοι, ένας πανάρχαιος χριστιανικός λαός της Εγγύς Ανατολής, μοιράζονταν μεταξύ της Ρωσίας και της Οθωμανικής Αυτοκρατορίας. </a:t>
            </a:r>
            <a:endParaRPr lang="el-GR" sz="3200" dirty="0" smtClean="0"/>
          </a:p>
          <a:p>
            <a:r>
              <a:rPr lang="el-GR" sz="3200" dirty="0" smtClean="0"/>
              <a:t>Στην </a:t>
            </a:r>
            <a:r>
              <a:rPr lang="el-GR" sz="3200" dirty="0"/>
              <a:t>τσαρική Ρωσία ζούσαν κάτω από ένα σχετικά ανεκτικό καθεστώς (αν και δεν έλειπαν μαζικοί εκρωσισμοί), αλλά στην Οθωμανική Αυτοκρατορία υφίσταντο παντός είδους διωγμούς, όπως και οι άλλοι χριστιανικοί λαοί της αυτοκρατορίας (Έλληνες, Ασσύριοι κλπ).</a:t>
            </a:r>
          </a:p>
          <a:p>
            <a:endParaRPr lang="el-GR" sz="2400" dirty="0"/>
          </a:p>
        </p:txBody>
      </p:sp>
      <p:sp>
        <p:nvSpPr>
          <p:cNvPr id="4" name="3 - Ορθογώνιο"/>
          <p:cNvSpPr/>
          <p:nvPr/>
        </p:nvSpPr>
        <p:spPr>
          <a:xfrm>
            <a:off x="1357290" y="214290"/>
            <a:ext cx="9358378" cy="1077218"/>
          </a:xfrm>
          <a:prstGeom prst="rect">
            <a:avLst/>
          </a:prstGeom>
        </p:spPr>
        <p:txBody>
          <a:bodyPr wrap="square">
            <a:spAutoFit/>
          </a:bodyPr>
          <a:lstStyle/>
          <a:p>
            <a:r>
              <a:rPr lang="el-GR" sz="3200" u="sng" dirty="0" smtClean="0">
                <a:solidFill>
                  <a:srgbClr val="FFC000"/>
                </a:solidFill>
              </a:rPr>
              <a:t>Η ΓΕΝΟΚΤΟΝΙΑ ΤΩΝ ΑΡΜΕΝΙΩΝ</a:t>
            </a:r>
            <a:br>
              <a:rPr lang="el-GR" sz="3200" u="sng" dirty="0" smtClean="0">
                <a:solidFill>
                  <a:srgbClr val="FFC000"/>
                </a:solidFill>
              </a:rPr>
            </a:br>
            <a:endParaRPr lang="el-GR" sz="3200" u="sng" dirty="0">
              <a:solidFill>
                <a:srgbClr val="FFC000"/>
              </a:solidFill>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Τίτλος"/>
          <p:cNvSpPr>
            <a:spLocks noGrp="1"/>
          </p:cNvSpPr>
          <p:nvPr>
            <p:ph type="title"/>
          </p:nvPr>
        </p:nvSpPr>
        <p:spPr>
          <a:xfrm>
            <a:off x="642910" y="428604"/>
            <a:ext cx="7786742" cy="1162050"/>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l-GR" dirty="0" smtClean="0"/>
              <a:t> </a:t>
            </a:r>
            <a:r>
              <a:rPr lang="el-GR" sz="3600" i="1" u="sng" dirty="0" smtClean="0">
                <a:solidFill>
                  <a:schemeClr val="bg1"/>
                </a:solidFill>
                <a:latin typeface="Segoe Script" pitchFamily="34" charset="0"/>
              </a:rPr>
              <a:t>Οι επιδημίες που έφεραν οι ευρωπαίοι.</a:t>
            </a:r>
            <a:endParaRPr lang="el-GR" sz="3600" i="1" u="sng" dirty="0">
              <a:solidFill>
                <a:schemeClr val="bg1"/>
              </a:solidFill>
              <a:latin typeface="Segoe Script" pitchFamily="34" charset="0"/>
            </a:endParaRPr>
          </a:p>
        </p:txBody>
      </p:sp>
      <p:sp>
        <p:nvSpPr>
          <p:cNvPr id="15" name="14 - Θέση κειμένου"/>
          <p:cNvSpPr>
            <a:spLocks noGrp="1"/>
          </p:cNvSpPr>
          <p:nvPr>
            <p:ph type="body" idx="2"/>
          </p:nvPr>
        </p:nvSpPr>
        <p:spPr>
          <a:xfrm>
            <a:off x="685800" y="1676400"/>
            <a:ext cx="3671886" cy="4572000"/>
          </a:xfrm>
        </p:spPr>
        <p:style>
          <a:lnRef idx="3">
            <a:schemeClr val="lt1"/>
          </a:lnRef>
          <a:fillRef idx="1">
            <a:schemeClr val="accent2"/>
          </a:fillRef>
          <a:effectRef idx="1">
            <a:schemeClr val="accent2"/>
          </a:effectRef>
          <a:fontRef idx="minor">
            <a:schemeClr val="lt1"/>
          </a:fontRef>
        </p:style>
        <p:txBody>
          <a:bodyPr>
            <a:normAutofit/>
          </a:bodyPr>
          <a:lstStyle/>
          <a:p>
            <a:r>
              <a:rPr lang="el-GR" sz="2000" dirty="0" smtClean="0"/>
              <a:t>Με τα αποικιακά ευρωπαϊκά ρεύματα εξαπλώθηκαν επιδημίες στους ιθαγενείς πληθυσμούς, οι οποίοι δεν είχαν κανένα είδος ανοσίας. Συνηθισμένες ασθένειες, όπως η ιλαρά  κι η ανεμοβλογιά , αλλά και πιο επικίνδυνες, όπως η ευλογιά , αποδεικνύονταν φονικές για τους ιθαγενείς. Ορισμένοι ιστορικοί υπολογίζουν πως μέχρι και το 80% κάποιων γηγενών πληθυσμών πέθανε από ασθένειες που ήρθαν από την Ευρώπη .</a:t>
            </a:r>
          </a:p>
          <a:p>
            <a:endParaRPr lang="el-GR" dirty="0"/>
          </a:p>
        </p:txBody>
      </p:sp>
      <p:pic>
        <p:nvPicPr>
          <p:cNvPr id="7" name="6 - Θέση περιεχομένου" descr="INDIAN.jpg"/>
          <p:cNvPicPr>
            <a:picLocks noGrp="1" noChangeAspect="1"/>
          </p:cNvPicPr>
          <p:nvPr>
            <p:ph sz="half" idx="1"/>
          </p:nvPr>
        </p:nvPicPr>
        <p:blipFill>
          <a:blip r:embed="rId2"/>
          <a:stretch>
            <a:fillRect/>
          </a:stretch>
        </p:blipFill>
        <p:spPr>
          <a:xfrm>
            <a:off x="4464050" y="842169"/>
            <a:ext cx="3333750" cy="4714875"/>
          </a:xfrm>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
                                            <p:bg/>
                                          </p:spTgt>
                                        </p:tgtEl>
                                        <p:attrNameLst>
                                          <p:attrName>style.visibility</p:attrName>
                                        </p:attrNameLst>
                                      </p:cBhvr>
                                      <p:to>
                                        <p:strVal val="visible"/>
                                      </p:to>
                                    </p:set>
                                    <p:animEffect transition="in" filter="strips(downLeft)">
                                      <p:cBhvr>
                                        <p:cTn id="12" dur="500"/>
                                        <p:tgtEl>
                                          <p:spTgt spid="1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strips(downLeft)">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785786" y="214290"/>
            <a:ext cx="7386662" cy="1162050"/>
          </a:xfrm>
        </p:spPr>
        <p:style>
          <a:lnRef idx="3">
            <a:schemeClr val="lt1"/>
          </a:lnRef>
          <a:fillRef idx="1">
            <a:schemeClr val="accent2"/>
          </a:fillRef>
          <a:effectRef idx="1">
            <a:schemeClr val="accent2"/>
          </a:effectRef>
          <a:fontRef idx="minor">
            <a:schemeClr val="lt1"/>
          </a:fontRef>
        </p:style>
        <p:txBody>
          <a:bodyPr/>
          <a:lstStyle/>
          <a:p>
            <a:r>
              <a:rPr lang="el-GR" sz="5400" i="1" u="sng" dirty="0" smtClean="0">
                <a:solidFill>
                  <a:schemeClr val="bg1"/>
                </a:solidFill>
                <a:latin typeface="Segoe Print" pitchFamily="2" charset="0"/>
              </a:rPr>
              <a:t>Τ</a:t>
            </a:r>
            <a:r>
              <a:rPr lang="el-GR" sz="4400" i="1" u="sng" dirty="0" smtClean="0">
                <a:solidFill>
                  <a:schemeClr val="bg1"/>
                </a:solidFill>
                <a:latin typeface="Segoe Print" pitchFamily="2" charset="0"/>
              </a:rPr>
              <a:t>α δεινά των ινδιάνων </a:t>
            </a:r>
            <a:endParaRPr lang="el-GR" sz="4400" i="1" u="sng" dirty="0">
              <a:solidFill>
                <a:schemeClr val="bg1"/>
              </a:solidFill>
              <a:latin typeface="Segoe Print" pitchFamily="2" charset="0"/>
            </a:endParaRPr>
          </a:p>
        </p:txBody>
      </p:sp>
      <p:sp>
        <p:nvSpPr>
          <p:cNvPr id="8" name="7 - Θέση κειμένου"/>
          <p:cNvSpPr>
            <a:spLocks noGrp="1"/>
          </p:cNvSpPr>
          <p:nvPr>
            <p:ph type="body" idx="2"/>
          </p:nvPr>
        </p:nvSpPr>
        <p:spPr>
          <a:xfrm>
            <a:off x="685800" y="1676400"/>
            <a:ext cx="2743192" cy="4967310"/>
          </a:xfrm>
        </p:spPr>
        <p:style>
          <a:lnRef idx="3">
            <a:schemeClr val="lt1"/>
          </a:lnRef>
          <a:fillRef idx="1">
            <a:schemeClr val="accent2"/>
          </a:fillRef>
          <a:effectRef idx="1">
            <a:schemeClr val="accent2"/>
          </a:effectRef>
          <a:fontRef idx="minor">
            <a:schemeClr val="lt1"/>
          </a:fontRef>
        </p:style>
        <p:txBody>
          <a:bodyPr>
            <a:noAutofit/>
          </a:bodyPr>
          <a:lstStyle/>
          <a:p>
            <a:r>
              <a:rPr lang="el-GR" sz="1800" dirty="0" smtClean="0"/>
              <a:t>Από το 15ο μέχρι το 19ο αιώνα, οι γηγενείς πληθυσμοί ρημάζονταν από ασθένειες, εκτοπίσεις, τις πολεμικές διαμάχες και την υποδούλωσή τους από τους  Ευρωπαίους. Οι πρώτοι ιθαγενείς που ήρθαν σε επαφή με το Χριστόφορο  Κολόμβο  ήταν 200.000 μέλη της φυλής </a:t>
            </a:r>
            <a:r>
              <a:rPr lang="el-GR" sz="1800" dirty="0" err="1" smtClean="0"/>
              <a:t>Αραουάκοι</a:t>
            </a:r>
            <a:r>
              <a:rPr lang="el-GR" sz="1800" dirty="0" smtClean="0"/>
              <a:t>. Υποδουλώθηκαν κι ο πολιτισμός τους είχε αφανιστεί μέχρι το 1650 , ενώ μέχρι το 1550 διασώθηκαν μόνο 500 ιθαγενείς.</a:t>
            </a:r>
            <a:r>
              <a:rPr lang="el-GR" sz="1800" baseline="30000" dirty="0" smtClean="0"/>
              <a:t>[</a:t>
            </a:r>
            <a:endParaRPr lang="el-GR" sz="1800" dirty="0"/>
          </a:p>
        </p:txBody>
      </p:sp>
      <p:pic>
        <p:nvPicPr>
          <p:cNvPr id="5" name="10 - Θέση περιεχομένου" descr="αρχείο λήψης.jpg"/>
          <p:cNvPicPr>
            <a:picLocks noGrp="1" noChangeAspect="1"/>
          </p:cNvPicPr>
          <p:nvPr>
            <p:ph sz="half" idx="1"/>
          </p:nvPr>
        </p:nvPicPr>
        <p:blipFill>
          <a:blip r:embed="rId2"/>
          <a:stretch>
            <a:fillRect/>
          </a:stretch>
        </p:blipFill>
        <p:spPr>
          <a:xfrm>
            <a:off x="5168900" y="2013744"/>
            <a:ext cx="1924050" cy="2371725"/>
          </a:xfr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wheel(4)">
                                      <p:cBhvr>
                                        <p:cTn id="12" dur="20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heel(4)">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endParaRPr lang="el-GR" dirty="0"/>
          </a:p>
        </p:txBody>
      </p:sp>
      <p:pic>
        <p:nvPicPr>
          <p:cNvPr id="7" name="6 - Θέση περιεχομένου" descr="αρχείο λήψης (2).jpg"/>
          <p:cNvPicPr>
            <a:picLocks noGrp="1" noChangeAspect="1"/>
          </p:cNvPicPr>
          <p:nvPr>
            <p:ph sz="half" idx="1"/>
          </p:nvPr>
        </p:nvPicPr>
        <p:blipFill>
          <a:blip r:embed="rId2"/>
          <a:stretch>
            <a:fillRect/>
          </a:stretch>
        </p:blipFill>
        <p:spPr>
          <a:xfrm>
            <a:off x="428596" y="714356"/>
            <a:ext cx="3857652" cy="5429288"/>
          </a:xfrm>
        </p:spPr>
      </p:pic>
      <p:pic>
        <p:nvPicPr>
          <p:cNvPr id="5" name="4 - Θέση περιεχομένου" descr="αρχείο λήψης (1).jpg"/>
          <p:cNvPicPr>
            <a:picLocks noGrp="1" noChangeAspect="1"/>
          </p:cNvPicPr>
          <p:nvPr>
            <p:ph sz="half" idx="2"/>
          </p:nvPr>
        </p:nvPicPr>
        <p:blipFill>
          <a:blip r:embed="rId3"/>
          <a:stretch>
            <a:fillRect/>
          </a:stretch>
        </p:blipFill>
        <p:spPr>
          <a:xfrm>
            <a:off x="4357686" y="714356"/>
            <a:ext cx="4357718" cy="5429288"/>
          </a:xfr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ΓΕΝΟΚΤΟΝΙΑ ΤΩΝ ΠΟΝΤΙΩΝ</a:t>
            </a:r>
            <a:br>
              <a:rPr lang="el-GR" dirty="0" smtClean="0"/>
            </a:br>
            <a:endParaRPr lang="el-GR" dirty="0"/>
          </a:p>
        </p:txBody>
      </p:sp>
      <p:sp>
        <p:nvSpPr>
          <p:cNvPr id="3" name="2 - Υπότιτλος"/>
          <p:cNvSpPr>
            <a:spLocks noGrp="1"/>
          </p:cNvSpPr>
          <p:nvPr>
            <p:ph type="subTitle" idx="1"/>
          </p:nvPr>
        </p:nvSpPr>
        <p:spPr/>
        <p:txBody>
          <a:bodyPr/>
          <a:lstStyle/>
          <a:p>
            <a:r>
              <a:rPr lang="el-GR" dirty="0" smtClean="0"/>
              <a:t>                             1914-1923</a:t>
            </a:r>
            <a:endParaRPr lang="el-GR" dirty="0"/>
          </a:p>
        </p:txBody>
      </p:sp>
      <p:sp>
        <p:nvSpPr>
          <p:cNvPr id="4" name="3 - TextBox">
            <a:hlinkClick r:id="rId2" action="ppaction://hlinksldjump"/>
          </p:cNvPr>
          <p:cNvSpPr txBox="1"/>
          <p:nvPr/>
        </p:nvSpPr>
        <p:spPr>
          <a:xfrm>
            <a:off x="214282" y="6286520"/>
            <a:ext cx="1000132" cy="369332"/>
          </a:xfrm>
          <a:prstGeom prst="rect">
            <a:avLst/>
          </a:prstGeom>
          <a:noFill/>
        </p:spPr>
        <p:txBody>
          <a:bodyPr wrap="square" rtlCol="0">
            <a:spAutoFit/>
          </a:bodyPr>
          <a:lstStyle/>
          <a:p>
            <a:r>
              <a:rPr lang="el-GR" dirty="0" err="1" smtClean="0"/>
              <a:t>Πισω</a:t>
            </a:r>
            <a:endParaRPr lang="el-GR" dirty="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929518" y="1214422"/>
            <a:ext cx="11144328" cy="2643206"/>
          </a:xfrm>
        </p:spPr>
        <p:txBody>
          <a:bodyPr/>
          <a:lstStyle/>
          <a:p>
            <a:endParaRPr lang="el-GR" dirty="0"/>
          </a:p>
        </p:txBody>
      </p:sp>
      <p:sp>
        <p:nvSpPr>
          <p:cNvPr id="3" name="2 - Θέση περιεχομένου"/>
          <p:cNvSpPr>
            <a:spLocks noGrp="1"/>
          </p:cNvSpPr>
          <p:nvPr>
            <p:ph idx="1"/>
          </p:nvPr>
        </p:nvSpPr>
        <p:spPr>
          <a:xfrm>
            <a:off x="457200" y="714356"/>
            <a:ext cx="7258072" cy="6143644"/>
          </a:xfrm>
          <a:solidFill>
            <a:schemeClr val="bg1">
              <a:lumMod val="95000"/>
            </a:schemeClr>
          </a:solidFill>
        </p:spPr>
        <p:txBody>
          <a:bodyPr>
            <a:normAutofit fontScale="77500" lnSpcReduction="20000"/>
          </a:bodyPr>
          <a:lstStyle/>
          <a:p>
            <a:r>
              <a:rPr lang="el-GR" dirty="0" smtClean="0">
                <a:solidFill>
                  <a:schemeClr val="accent2"/>
                </a:solidFill>
              </a:rPr>
              <a:t>Η </a:t>
            </a:r>
            <a:r>
              <a:rPr lang="el-GR" b="1" dirty="0" smtClean="0">
                <a:solidFill>
                  <a:schemeClr val="accent2"/>
                </a:solidFill>
              </a:rPr>
              <a:t>γενοκτονία των Ελλήνων του Πόντου</a:t>
            </a:r>
            <a:r>
              <a:rPr lang="el-GR" dirty="0" smtClean="0">
                <a:solidFill>
                  <a:schemeClr val="accent2"/>
                </a:solidFill>
              </a:rPr>
              <a:t> αναφέρεται σε σφαγές και εκτοπισμούς εναντίον Ελληνικών πληθυσμών στην περιοχή του </a:t>
            </a:r>
            <a:r>
              <a:rPr lang="el-GR" u="sng" dirty="0" smtClean="0">
                <a:solidFill>
                  <a:srgbClr val="C00000"/>
                </a:solidFill>
              </a:rPr>
              <a:t>Πόντου</a:t>
            </a:r>
            <a:r>
              <a:rPr lang="el-GR" dirty="0" smtClean="0">
                <a:solidFill>
                  <a:schemeClr val="accent2"/>
                </a:solidFill>
              </a:rPr>
              <a:t> που πραγματοποιήθηκαν από το κίνημα των </a:t>
            </a:r>
            <a:r>
              <a:rPr lang="el-GR" u="sng" dirty="0" smtClean="0">
                <a:solidFill>
                  <a:schemeClr val="accent2"/>
                </a:solidFill>
              </a:rPr>
              <a:t>Νεότουρκων</a:t>
            </a:r>
            <a:r>
              <a:rPr lang="el-GR" dirty="0" smtClean="0">
                <a:solidFill>
                  <a:schemeClr val="accent2"/>
                </a:solidFill>
              </a:rPr>
              <a:t> κατά την περίοδο </a:t>
            </a:r>
            <a:r>
              <a:rPr lang="el-GR" u="sng" dirty="0" smtClean="0">
                <a:solidFill>
                  <a:schemeClr val="accent2"/>
                </a:solidFill>
              </a:rPr>
              <a:t>1914</a:t>
            </a:r>
            <a:endParaRPr lang="el-GR" dirty="0" smtClean="0"/>
          </a:p>
          <a:p>
            <a:r>
              <a:rPr lang="el-GR" dirty="0" smtClean="0">
                <a:solidFill>
                  <a:schemeClr val="accent2"/>
                </a:solidFill>
              </a:rPr>
              <a:t>-</a:t>
            </a:r>
            <a:r>
              <a:rPr lang="el-GR" u="sng" dirty="0" smtClean="0">
                <a:solidFill>
                  <a:schemeClr val="accent2"/>
                </a:solidFill>
              </a:rPr>
              <a:t>1923</a:t>
            </a:r>
            <a:r>
              <a:rPr lang="el-GR" u="sng" baseline="30000" dirty="0" smtClean="0">
                <a:solidFill>
                  <a:schemeClr val="accent2"/>
                </a:solidFill>
              </a:rPr>
              <a:t>[1]</a:t>
            </a:r>
            <a:r>
              <a:rPr lang="el-GR" dirty="0" smtClean="0">
                <a:solidFill>
                  <a:schemeClr val="accent2"/>
                </a:solidFill>
              </a:rPr>
              <a:t>. Εκτιμάται ότι στοίχισε τη ζωή περίπου 213.000-368.000 </a:t>
            </a:r>
            <a:r>
              <a:rPr lang="el-GR" u="sng" dirty="0" smtClean="0">
                <a:solidFill>
                  <a:schemeClr val="accent2"/>
                </a:solidFill>
              </a:rPr>
              <a:t>Ελλήνων</a:t>
            </a:r>
            <a:r>
              <a:rPr lang="el-GR" u="sng" baseline="30000" dirty="0" smtClean="0">
                <a:solidFill>
                  <a:schemeClr val="accent2"/>
                </a:solidFill>
              </a:rPr>
              <a:t>[2][3]</a:t>
            </a:r>
            <a:r>
              <a:rPr lang="el-GR" dirty="0" smtClean="0">
                <a:solidFill>
                  <a:schemeClr val="accent2"/>
                </a:solidFill>
              </a:rPr>
              <a:t>. Οι επιζώντες κατέφυγαν στον Άνω Πόντο (στην </a:t>
            </a:r>
            <a:r>
              <a:rPr lang="el-GR" u="sng" dirty="0" smtClean="0">
                <a:solidFill>
                  <a:schemeClr val="accent2"/>
                </a:solidFill>
              </a:rPr>
              <a:t>ΕΣΣΔ</a:t>
            </a:r>
            <a:r>
              <a:rPr lang="el-GR" dirty="0" smtClean="0">
                <a:solidFill>
                  <a:schemeClr val="accent2"/>
                </a:solidFill>
              </a:rPr>
              <a:t>) και μετά τη </a:t>
            </a:r>
            <a:r>
              <a:rPr lang="el-GR" u="sng" dirty="0" smtClean="0">
                <a:solidFill>
                  <a:schemeClr val="accent2"/>
                </a:solidFill>
              </a:rPr>
              <a:t>Μικρασιατική Καταστροφή</a:t>
            </a:r>
            <a:r>
              <a:rPr lang="el-GR" dirty="0" smtClean="0">
                <a:solidFill>
                  <a:schemeClr val="accent2"/>
                </a:solidFill>
              </a:rPr>
              <a:t> το </a:t>
            </a:r>
            <a:r>
              <a:rPr lang="el-GR" u="sng" dirty="0" smtClean="0">
                <a:solidFill>
                  <a:schemeClr val="accent2"/>
                </a:solidFill>
              </a:rPr>
              <a:t>1922</a:t>
            </a:r>
            <a:r>
              <a:rPr lang="el-GR" dirty="0" smtClean="0">
                <a:solidFill>
                  <a:schemeClr val="accent2"/>
                </a:solidFill>
              </a:rPr>
              <a:t>, στην </a:t>
            </a:r>
            <a:r>
              <a:rPr lang="el-GR" u="sng" dirty="0" smtClean="0">
                <a:solidFill>
                  <a:schemeClr val="accent2"/>
                </a:solidFill>
              </a:rPr>
              <a:t>Ελλάδα</a:t>
            </a:r>
            <a:r>
              <a:rPr lang="el-GR" dirty="0" smtClean="0">
                <a:solidFill>
                  <a:schemeClr val="accent2"/>
                </a:solidFill>
              </a:rPr>
              <a:t>. </a:t>
            </a:r>
          </a:p>
          <a:p>
            <a:r>
              <a:rPr lang="el-GR" dirty="0" smtClean="0">
                <a:solidFill>
                  <a:schemeClr val="accent2"/>
                </a:solidFill>
              </a:rPr>
              <a:t>Θεωρείται μια από τις πρώτες σύγχρονες γενοκτονίες. Η </a:t>
            </a:r>
            <a:r>
              <a:rPr lang="el-GR" u="sng" dirty="0" smtClean="0">
                <a:solidFill>
                  <a:schemeClr val="accent2"/>
                </a:solidFill>
              </a:rPr>
              <a:t>γενοκτονία</a:t>
            </a:r>
            <a:r>
              <a:rPr lang="el-GR" dirty="0" smtClean="0">
                <a:solidFill>
                  <a:schemeClr val="accent2"/>
                </a:solidFill>
              </a:rPr>
              <a:t> ήταν ένα προμελετημένο έγκλημα, το οποίο η κυβέρνηση των Νεότουρκων έφερε σε πέρας με συστηματικότητα. Οι μέθοδοι που χρησιμοποίησε ήταν ο ξεριζωμός, η εξάντληση στις κακουχίες, τα βασανιστήρια, η πείνα και η δίψα, και τα στρατόπεδα θανάτου στην έρημο.</a:t>
            </a:r>
          </a:p>
          <a:p>
            <a:endParaRPr lang="el-GR" dirty="0" smtClean="0">
              <a:solidFill>
                <a:schemeClr val="accent2"/>
              </a:solidFill>
            </a:endParaRPr>
          </a:p>
          <a:p>
            <a:r>
              <a:rPr lang="el-GR" u="sng" dirty="0" smtClean="0">
                <a:solidFill>
                  <a:schemeClr val="accent2"/>
                </a:solidFill>
              </a:rPr>
              <a:t>Ο Ανδρέας Παπανδρέου  και </a:t>
            </a:r>
            <a:r>
              <a:rPr lang="el-GR" dirty="0" smtClean="0">
                <a:solidFill>
                  <a:schemeClr val="accent2"/>
                </a:solidFill>
              </a:rPr>
              <a:t> η Βουλή των Ελλήνων αναγνώρισαν  τη γενοκτονία το </a:t>
            </a:r>
            <a:r>
              <a:rPr lang="el-GR" u="sng" dirty="0" smtClean="0">
                <a:solidFill>
                  <a:schemeClr val="accent2"/>
                </a:solidFill>
              </a:rPr>
              <a:t>1994</a:t>
            </a:r>
            <a:r>
              <a:rPr lang="el-GR" dirty="0" smtClean="0">
                <a:solidFill>
                  <a:schemeClr val="accent2"/>
                </a:solidFill>
              </a:rPr>
              <a:t>, και ψήφισαν  την ανακήρυξη της 19ης </a:t>
            </a:r>
            <a:r>
              <a:rPr lang="el-GR" dirty="0" err="1" smtClean="0">
                <a:solidFill>
                  <a:schemeClr val="accent2"/>
                </a:solidFill>
              </a:rPr>
              <a:t>Μαϊου</a:t>
            </a:r>
            <a:r>
              <a:rPr lang="el-GR" dirty="0" smtClean="0">
                <a:solidFill>
                  <a:schemeClr val="accent2"/>
                </a:solidFill>
              </a:rPr>
              <a:t> ως «Ημέρα Μνήμης για τη Γενοκτονία των Ελλήνων στο Μικρασιατικό Πόντο».</a:t>
            </a:r>
            <a:endParaRPr lang="el-GR" dirty="0">
              <a:solidFill>
                <a:schemeClr val="accent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000108"/>
            <a:ext cx="8229600" cy="1066800"/>
          </a:xfrm>
        </p:spPr>
        <p:txBody>
          <a:bodyPr>
            <a:normAutofit fontScale="90000"/>
          </a:bodyPr>
          <a:lstStyle/>
          <a:p>
            <a:r>
              <a:rPr lang="el-GR" b="1" u="sng" dirty="0" smtClean="0">
                <a:solidFill>
                  <a:srgbClr val="C00000"/>
                </a:solidFill>
              </a:rPr>
              <a:t>Τι </a:t>
            </a:r>
            <a:r>
              <a:rPr lang="el-GR" b="1" u="sng" dirty="0" err="1" smtClean="0">
                <a:solidFill>
                  <a:srgbClr val="C00000"/>
                </a:solidFill>
              </a:rPr>
              <a:t>εννούμε</a:t>
            </a:r>
            <a:r>
              <a:rPr lang="el-GR" b="1" u="sng" dirty="0" smtClean="0">
                <a:solidFill>
                  <a:srgbClr val="C00000"/>
                </a:solidFill>
              </a:rPr>
              <a:t> με τον όρο "γενοκτονία</a:t>
            </a:r>
            <a:r>
              <a:rPr lang="el-GR" b="1" u="sng" dirty="0" smtClean="0">
                <a:solidFill>
                  <a:srgbClr val="FF0000"/>
                </a:solidFill>
              </a:rPr>
              <a:t>" ;</a:t>
            </a:r>
            <a:r>
              <a:rPr lang="el-GR" u="sng" dirty="0" smtClean="0"/>
              <a:t> </a:t>
            </a:r>
            <a:endParaRPr lang="el-GR" dirty="0"/>
          </a:p>
        </p:txBody>
      </p:sp>
      <p:sp>
        <p:nvSpPr>
          <p:cNvPr id="3" name="2 - Θέση περιεχομένου"/>
          <p:cNvSpPr>
            <a:spLocks noGrp="1"/>
          </p:cNvSpPr>
          <p:nvPr>
            <p:ph idx="1"/>
          </p:nvPr>
        </p:nvSpPr>
        <p:spPr/>
        <p:txBody>
          <a:bodyPr>
            <a:normAutofit/>
          </a:bodyPr>
          <a:lstStyle/>
          <a:p>
            <a:r>
              <a:rPr lang="el-GR" dirty="0" smtClean="0">
                <a:solidFill>
                  <a:schemeClr val="accent2"/>
                </a:solidFill>
              </a:rPr>
              <a:t>.</a:t>
            </a:r>
            <a:r>
              <a:rPr lang="el-GR" dirty="0" smtClean="0"/>
              <a:t> </a:t>
            </a:r>
            <a:endParaRPr lang="el-GR" dirty="0">
              <a:solidFill>
                <a:schemeClr val="accent2"/>
              </a:solidFill>
            </a:endParaRPr>
          </a:p>
        </p:txBody>
      </p:sp>
      <p:pic>
        <p:nvPicPr>
          <p:cNvPr id="4" name="3 - Εικόνα" descr="http://www.onalert.gr/files/Image/ONALERTPHOTOS/HISTORY/PONTIOI/GENOKTONIA_PONTION1.jpg"/>
          <p:cNvPicPr/>
          <p:nvPr/>
        </p:nvPicPr>
        <p:blipFill>
          <a:blip r:embed="rId2"/>
          <a:srcRect/>
          <a:stretch>
            <a:fillRect/>
          </a:stretch>
        </p:blipFill>
        <p:spPr bwMode="auto">
          <a:xfrm>
            <a:off x="1000100" y="2071678"/>
            <a:ext cx="6072230" cy="3857652"/>
          </a:xfrm>
          <a:prstGeom prst="rect">
            <a:avLst/>
          </a:prstGeom>
          <a:noFill/>
          <a:ln w="9525">
            <a:noFill/>
            <a:miter lim="800000"/>
            <a:headEnd/>
            <a:tailEnd/>
          </a:ln>
        </p:spPr>
      </p:pic>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Η γενοκτονία ως όρος διαμορφώθηκε κυρίως στη δίκη της Νυρεμβέργης το 1945, όπου δικάστηκε η ηγεσία των ναζιστών εγκληματιών του πολέμου. Συγκεκριμένα ο όρος σημαίνει τη μεθοδική εξολόθρευση, ολική ή μερική, μιας εθνικής, φυλετικής ή θρησκευτικής ομάδας. </a:t>
            </a:r>
            <a:r>
              <a:rPr kumimoji="0" lang="el-GR" sz="1200" b="0" i="0" u="none" strike="noStrike" cap="none" normalizeH="0" baseline="0" smtClean="0">
                <a:ln>
                  <a:noFill/>
                </a:ln>
                <a:solidFill>
                  <a:schemeClr val="tx1"/>
                </a:solidFill>
                <a:effectLst/>
                <a:latin typeface="Calibri" pitchFamily="34" charset="0"/>
                <a:ea typeface="Calibri" pitchFamily="34" charset="0"/>
                <a:cs typeface="MS Mincho" pitchFamily="49" charset="-128"/>
              </a:rPr>
              <a:t> </a:t>
            </a:r>
            <a: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Πρόκειται για ένα πρωτογενές έγκλημα, το οποίο δεν έχει συνάρτηση με πολεμικές συγκρούσεις. </a:t>
            </a:r>
            <a:r>
              <a:rPr kumimoji="0" lang="el-GR" sz="1200" b="0" i="0" u="none" strike="noStrike" cap="none" normalizeH="0" baseline="0" smtClean="0">
                <a:ln>
                  <a:noFill/>
                </a:ln>
                <a:solidFill>
                  <a:schemeClr val="tx1"/>
                </a:solidFill>
                <a:effectLst/>
                <a:latin typeface="Calibri" pitchFamily="34" charset="0"/>
                <a:ea typeface="Calibri" pitchFamily="34" charset="0"/>
                <a:cs typeface="MS Mincho" pitchFamily="49" charset="-128"/>
              </a:rPr>
              <a:t> </a:t>
            </a:r>
            <a: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Ο γενοκτόνος δεν εξοντώνει μια ομάδα για κάτι που έκανε, αλλά για κάτι που είναι. Στην περίπτωση των Ελλήνων του Πόντου, επειδή ήταν Έλληνες και Χριστιανοί. Πως και πότε διαπράχθηκε η γενοκτονία; </a:t>
            </a:r>
            <a:r>
              <a:rPr kumimoji="0" lang="el-GR" sz="1200" b="0" i="0" u="none" strike="noStrike" cap="none" normalizeH="0" baseline="0" smtClean="0">
                <a:ln>
                  <a:noFill/>
                </a:ln>
                <a:solidFill>
                  <a:schemeClr val="tx1"/>
                </a:solidFill>
                <a:effectLst/>
                <a:latin typeface="Calibri" pitchFamily="34" charset="0"/>
                <a:ea typeface="Calibri" pitchFamily="34" charset="0"/>
                <a:cs typeface="MS Mincho" pitchFamily="49" charset="-128"/>
              </a:rPr>
              <a:t> </a:t>
            </a:r>
            <a: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Ο ποντιακός ελληνισμός, από την πτώση της αυτοκρατορίας της Τραπεζούντας ( 1461 ) γνώρισε συνεχείς διωγμούς, σφαγές, ξεριζωμούς και προσπάθειες για το βίαιο εξισλαμισμό και εκτουρκισμό του, με αποκορύφωμα τη συστηματική και μεθοδευμένη εξόντωση - γενοκτονία του αιώνα μας.</a:t>
            </a:r>
            <a:b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Επτά χρόνια μετά την άλωση της Πόλης, οι Οθωμανοί κατέλαβαν την Τραπεζούντα. Η οθωμανική κατάκτηση του μικρασιατικού Πόντου μπορεί να διαριθεί σε τρεις περιόδους.</a:t>
            </a:r>
            <a:endParaRPr kumimoji="0" lang="el-GR" sz="1800" b="0" i="0" u="none" strike="noStrike" cap="none" normalizeH="0" baseline="0" smtClean="0">
              <a:ln>
                <a:noFill/>
              </a:ln>
              <a:solidFill>
                <a:schemeClr val="tx1"/>
              </a:solidFill>
              <a:effectLst/>
              <a:latin typeface="Arial"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Η γενοκτονία ως όρος διαμορφώθηκε κυρίως στη δίκη της Νυρεμβέργης το 1945, όπου δικάστηκε η ηγεσία των ναζιστών εγκληματιών του πολέμου. Συγκεκριμένα ο όρος σημαίνει τη μεθοδική εξολόθρευση, ολική ή μερική, μιας εθνικής, φυλετικής ή θρησκευτικής ομάδας. </a:t>
            </a:r>
            <a:r>
              <a:rPr kumimoji="0" lang="el-GR" sz="1200" b="0" i="0" u="none" strike="noStrike" cap="none" normalizeH="0" baseline="0" smtClean="0">
                <a:ln>
                  <a:noFill/>
                </a:ln>
                <a:solidFill>
                  <a:schemeClr val="tx1"/>
                </a:solidFill>
                <a:effectLst/>
                <a:latin typeface="Calibri" pitchFamily="34" charset="0"/>
                <a:ea typeface="Calibri" pitchFamily="34" charset="0"/>
                <a:cs typeface="MS Mincho" pitchFamily="49" charset="-128"/>
              </a:rPr>
              <a:t> </a:t>
            </a:r>
            <a: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Πρόκειται για ένα πρωτογενές έγκλημα, το οποίο δεν έχει συνάρτηση με πολεμικές συγκρούσεις. </a:t>
            </a:r>
            <a:r>
              <a:rPr kumimoji="0" lang="el-GR" sz="1200" b="0" i="0" u="none" strike="noStrike" cap="none" normalizeH="0" baseline="0" smtClean="0">
                <a:ln>
                  <a:noFill/>
                </a:ln>
                <a:solidFill>
                  <a:schemeClr val="tx1"/>
                </a:solidFill>
                <a:effectLst/>
                <a:latin typeface="Calibri" pitchFamily="34" charset="0"/>
                <a:ea typeface="Calibri" pitchFamily="34" charset="0"/>
                <a:cs typeface="MS Mincho" pitchFamily="49" charset="-128"/>
              </a:rPr>
              <a:t> </a:t>
            </a:r>
            <a: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Ο γενοκτόνος δεν εξοντώνει μια ομάδα για κάτι που έκανε, αλλά για κάτι που είναι. Στην περίπτωση των Ελλήνων του Πόντου, επειδή ήταν Έλληνες και Χριστιανοί. Πως και πότε διαπράχθηκε η γενοκτονία; </a:t>
            </a:r>
            <a:r>
              <a:rPr kumimoji="0" lang="el-GR" sz="1200" b="0" i="0" u="none" strike="noStrike" cap="none" normalizeH="0" baseline="0" smtClean="0">
                <a:ln>
                  <a:noFill/>
                </a:ln>
                <a:solidFill>
                  <a:schemeClr val="tx1"/>
                </a:solidFill>
                <a:effectLst/>
                <a:latin typeface="Calibri" pitchFamily="34" charset="0"/>
                <a:ea typeface="Calibri" pitchFamily="34" charset="0"/>
                <a:cs typeface="MS Mincho" pitchFamily="49" charset="-128"/>
              </a:rPr>
              <a:t> </a:t>
            </a:r>
            <a: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Ο ποντιακός ελληνισμός, από την πτώση της αυτοκρατορίας της Τραπεζούντας ( 1461 ) γνώρισε συνεχείς διωγμούς, σφαγές, ξεριζωμούς και προσπάθειες για το βίαιο εξισλαμισμό και εκτουρκισμό του, με αποκορύφωμα τη συστηματική και μεθοδευμένη εξόντωση - γενοκτονία του αιώνα μας.</a:t>
            </a:r>
            <a:b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Επτά χρόνια μετά την άλωση της Πόλης, οι Οθωμανοί κατέλαβαν την Τραπεζούντα. Η οθωμανική κατάκτηση του μικρασιατικού Πόντου μπορεί να διαριθεί σε τρεις περιόδους.</a:t>
            </a:r>
            <a:endParaRPr kumimoji="0" lang="el-G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solidFill>
                  <a:srgbClr val="C00000"/>
                </a:solidFill>
              </a:rPr>
              <a:t>Ο  όρος σημαίνει τη μεθοδική εξολόθρευση, ολική ή μερική, μιας εθνικής, φυλετικής ή θρησκευτικής ομάδας.  Πρόκειται για ένα πρωτογενές έγκλημα, το οποίο δεν έχει συνάρτηση με πολεμικές συγκρούσεις.  Ο Γ </a:t>
            </a:r>
            <a:r>
              <a:rPr lang="el-GR" dirty="0" err="1" smtClean="0">
                <a:solidFill>
                  <a:srgbClr val="C00000"/>
                </a:solidFill>
              </a:rPr>
              <a:t>ενοκτόνος</a:t>
            </a:r>
            <a:r>
              <a:rPr lang="el-GR" dirty="0" smtClean="0">
                <a:solidFill>
                  <a:srgbClr val="C00000"/>
                </a:solidFill>
              </a:rPr>
              <a:t> δεν εξοντώνει μια ομάδα για κάτι που έκανε, αλλά για κάτι που είναι. Πως και πότε διαπράχθηκε η γενοκτονία;  Ο ποντιακός ελληνισμός, από την πτώση της αυτοκρατορίας της Τραπεζούντας ( 1461 ) γνώρισε συνεχείς διωγμούς, σφαγές, ξεριζωμούς και προσπάθειες για το βίαιο εξισλαμισμό και εκτουρκισμό του, με αποκορύφωμα τη συστηματική και μεθοδευμένη εξόντωση - γενοκτονία του αιώνα μας.</a:t>
            </a:r>
            <a:endParaRPr lang="el-GR" dirty="0" smtClean="0"/>
          </a:p>
          <a:p>
            <a:endParaRPr lang="el-GR"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smtClean="0">
                <a:solidFill>
                  <a:srgbClr val="C00000"/>
                </a:solidFill>
              </a:rPr>
              <a:t>ΜΑΡΤΥΡΙΕΣ ΓΙΑ ΓΕΝΟΚΤΟΝΙΑ </a:t>
            </a:r>
            <a:endParaRPr lang="el-GR" dirty="0">
              <a:solidFill>
                <a:srgbClr val="C00000"/>
              </a:solidFill>
            </a:endParaRPr>
          </a:p>
        </p:txBody>
      </p:sp>
      <p:sp>
        <p:nvSpPr>
          <p:cNvPr id="3" name="2 - Θέση περιεχομένου"/>
          <p:cNvSpPr>
            <a:spLocks noGrp="1"/>
          </p:cNvSpPr>
          <p:nvPr>
            <p:ph idx="1"/>
          </p:nvPr>
        </p:nvSpPr>
        <p:spPr/>
        <p:txBody>
          <a:bodyPr>
            <a:normAutofit fontScale="62500" lnSpcReduction="20000"/>
          </a:bodyPr>
          <a:lstStyle/>
          <a:p>
            <a:r>
              <a:rPr lang="el-GR" dirty="0" smtClean="0">
                <a:solidFill>
                  <a:srgbClr val="FF0000"/>
                </a:solidFill>
              </a:rPr>
              <a:t>ΜΑΡΤΥΡΙΕΣ  ΣΟΒΙΕΤΙΚΩΝ</a:t>
            </a:r>
          </a:p>
          <a:p>
            <a:r>
              <a:rPr lang="el-GR" dirty="0" smtClean="0">
                <a:solidFill>
                  <a:srgbClr val="FF0000"/>
                </a:solidFill>
              </a:rPr>
              <a:t> Οι σοβιετικοί υπήρξαν οι βασικοί σύμμαχοι του </a:t>
            </a:r>
            <a:r>
              <a:rPr lang="el-GR" dirty="0" err="1" smtClean="0">
                <a:solidFill>
                  <a:srgbClr val="FF0000"/>
                </a:solidFill>
              </a:rPr>
              <a:t>κεμαλικού</a:t>
            </a:r>
            <a:r>
              <a:rPr lang="el-GR" dirty="0" smtClean="0">
                <a:solidFill>
                  <a:srgbClr val="FF0000"/>
                </a:solidFill>
              </a:rPr>
              <a:t> εθνικισμού τα πρώτα χρόνια της εμφάνισής του. </a:t>
            </a:r>
            <a:br>
              <a:rPr lang="el-GR" dirty="0" smtClean="0">
                <a:solidFill>
                  <a:srgbClr val="FF0000"/>
                </a:solidFill>
              </a:rPr>
            </a:br>
            <a:r>
              <a:rPr lang="el-GR" dirty="0" smtClean="0">
                <a:solidFill>
                  <a:srgbClr val="FF0000"/>
                </a:solidFill>
              </a:rPr>
              <a:t>Οι σοβιετικοί </a:t>
            </a:r>
            <a:r>
              <a:rPr lang="en-US" dirty="0" smtClean="0">
                <a:solidFill>
                  <a:srgbClr val="FF0000"/>
                </a:solidFill>
              </a:rPr>
              <a:t> </a:t>
            </a:r>
            <a:r>
              <a:rPr lang="el-GR" dirty="0" smtClean="0">
                <a:solidFill>
                  <a:srgbClr val="FF0000"/>
                </a:solidFill>
              </a:rPr>
              <a:t>λοιπόν προμήθευσαν τους </a:t>
            </a:r>
            <a:r>
              <a:rPr lang="el-GR" dirty="0" err="1" smtClean="0">
                <a:solidFill>
                  <a:srgbClr val="FF0000"/>
                </a:solidFill>
              </a:rPr>
              <a:t>κεμαλικούς</a:t>
            </a:r>
            <a:r>
              <a:rPr lang="el-GR" dirty="0" smtClean="0">
                <a:solidFill>
                  <a:srgbClr val="FF0000"/>
                </a:solidFill>
              </a:rPr>
              <a:t> με όπλα, χρήματα, στρατιωτικούς συμβούλους</a:t>
            </a:r>
            <a:r>
              <a:rPr lang="en-US" dirty="0" smtClean="0">
                <a:solidFill>
                  <a:srgbClr val="FF0000"/>
                </a:solidFill>
              </a:rPr>
              <a:t> </a:t>
            </a:r>
            <a:r>
              <a:rPr lang="el-GR" dirty="0" smtClean="0">
                <a:solidFill>
                  <a:srgbClr val="FF0000"/>
                </a:solidFill>
              </a:rPr>
              <a:t>O </a:t>
            </a:r>
            <a:r>
              <a:rPr lang="el-GR" dirty="0" err="1" smtClean="0">
                <a:solidFill>
                  <a:srgbClr val="FF0000"/>
                </a:solidFill>
              </a:rPr>
              <a:t>Φρούνζε</a:t>
            </a:r>
            <a:r>
              <a:rPr lang="el-GR" dirty="0" smtClean="0">
                <a:solidFill>
                  <a:srgbClr val="FF0000"/>
                </a:solidFill>
              </a:rPr>
              <a:t>, έδωσε μια από τις ελάχιστες μαρτυρίες για τους ηττημένους αντάρτες: "Συναντήσαμε μια μικρή ομάδα από 60-70 Έλληνες, οι οποίοι μόλις είχαν καταθέσει τα όπλα. Όλοι τους είχαν εξαντληθεί στο έπακρο... Άλλοι έμοιαζαν κυριολεκτικά με σκελετούς. Αντί για ρούχα κρέμονταν από τους ώμους τους κάτι απίθανα κουρέλια. Φυσούσε κρύος αέρας και όλη η ομάδα κάτω από τα σπρωξίματα των συνοδών-στρατιωτών, κατευθυνόταν με πηδηματάκια προς τη </a:t>
            </a:r>
            <a:r>
              <a:rPr lang="el-GR" dirty="0" err="1" smtClean="0">
                <a:solidFill>
                  <a:srgbClr val="FF0000"/>
                </a:solidFill>
              </a:rPr>
              <a:t>Χάβζα</a:t>
            </a:r>
            <a:r>
              <a:rPr lang="el-GR" dirty="0" smtClean="0">
                <a:solidFill>
                  <a:srgbClr val="FF0000"/>
                </a:solidFill>
              </a:rPr>
              <a:t>. Μερικοί όταν μας </a:t>
            </a:r>
            <a:r>
              <a:rPr lang="el-GR" dirty="0" err="1" smtClean="0">
                <a:solidFill>
                  <a:srgbClr val="FF0000"/>
                </a:solidFill>
              </a:rPr>
              <a:t>αντίκρυσαν</a:t>
            </a:r>
            <a:r>
              <a:rPr lang="el-GR" dirty="0" smtClean="0">
                <a:solidFill>
                  <a:srgbClr val="FF0000"/>
                </a:solidFill>
              </a:rPr>
              <a:t>, άρχισαν να κλαίνε δυνατά ή μάλλον να ουρλιάζουν, μια και ο ήχος που ξέφευγε από τα στήθη τους, έμοιαζε περισσότερο με ουρλιαχτό κυνηγημένου ζώου". Ο </a:t>
            </a:r>
            <a:r>
              <a:rPr lang="el-GR" dirty="0" err="1" smtClean="0">
                <a:solidFill>
                  <a:srgbClr val="FF0000"/>
                </a:solidFill>
              </a:rPr>
              <a:t>Φρούνζε</a:t>
            </a:r>
            <a:r>
              <a:rPr lang="el-GR" dirty="0" smtClean="0">
                <a:solidFill>
                  <a:srgbClr val="FF0000"/>
                </a:solidFill>
              </a:rPr>
              <a:t> περιέγραψε και άλλο ένα περιστατικό. </a:t>
            </a:r>
            <a:r>
              <a:rPr lang="el-GR" dirty="0" err="1" smtClean="0">
                <a:solidFill>
                  <a:srgbClr val="FF0000"/>
                </a:solidFill>
              </a:rPr>
              <a:t>Οταν</a:t>
            </a:r>
            <a:r>
              <a:rPr lang="el-GR" dirty="0" smtClean="0">
                <a:solidFill>
                  <a:srgbClr val="FF0000"/>
                </a:solidFill>
              </a:rPr>
              <a:t> περνούσαν δίπλα από μια ομάδα αιχμάλωτων Ελλήνων στη </a:t>
            </a:r>
            <a:r>
              <a:rPr lang="el-GR" dirty="0" err="1" smtClean="0">
                <a:solidFill>
                  <a:srgbClr val="FF0000"/>
                </a:solidFill>
              </a:rPr>
              <a:t>Μερζιφούντα</a:t>
            </a:r>
            <a:r>
              <a:rPr lang="el-GR" dirty="0" smtClean="0">
                <a:solidFill>
                  <a:srgbClr val="FF0000"/>
                </a:solidFill>
              </a:rPr>
              <a:t>, ένας από τους αιχμαλώτους φώναξε στη σοβιετική αντιπροσωπεία ότι ήταν και αυτοί ένοχοι γιατί ενίσχυαν τον Κεμάλ και τους Τούρκους. </a:t>
            </a:r>
            <a:br>
              <a:rPr lang="el-GR" dirty="0" smtClean="0">
                <a:solidFill>
                  <a:srgbClr val="FF0000"/>
                </a:solidFill>
              </a:rPr>
            </a:br>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t>
            </a:r>
            <a:r>
              <a:rPr lang="el-GR" b="1" dirty="0" smtClean="0">
                <a:solidFill>
                  <a:srgbClr val="C00000"/>
                </a:solidFill>
              </a:rPr>
              <a:t>&lt;&lt;Τρυπούσαν παιδιά με τα ξίφη τους για να μην κλαίνε. Παντού βλέπαμε πτώματα&gt;&gt;</a:t>
            </a:r>
            <a:r>
              <a:rPr lang="el-GR" dirty="0" smtClean="0"/>
              <a:t/>
            </a:r>
            <a:br>
              <a:rPr lang="el-GR" dirty="0" smtClean="0"/>
            </a:br>
            <a:endParaRPr lang="el-GR" dirty="0"/>
          </a:p>
        </p:txBody>
      </p:sp>
      <p:pic>
        <p:nvPicPr>
          <p:cNvPr id="4" name="relPicsMainPic" descr="http://news247.gr/eidiseis/mixani-tou-xronou/article3477826.ece/BINARY/w660/immagine3.jpg"/>
          <p:cNvPicPr>
            <a:picLocks noGrp="1"/>
          </p:cNvPicPr>
          <p:nvPr>
            <p:ph idx="1"/>
          </p:nvPr>
        </p:nvPicPr>
        <p:blipFill>
          <a:blip r:embed="rId2"/>
          <a:stretch>
            <a:fillRect/>
          </a:stretch>
        </p:blipFill>
        <p:spPr bwMode="auto">
          <a:xfrm>
            <a:off x="1432983" y="1600200"/>
            <a:ext cx="6278033" cy="470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ΔΕΝ   ΞΕΧΝΩ </a:t>
            </a:r>
            <a:endParaRPr lang="el-GR" dirty="0"/>
          </a:p>
        </p:txBody>
      </p:sp>
      <p:sp>
        <p:nvSpPr>
          <p:cNvPr id="3" name="2 - Θέση περιεχομένου"/>
          <p:cNvSpPr>
            <a:spLocks noGrp="1"/>
          </p:cNvSpPr>
          <p:nvPr>
            <p:ph idx="1"/>
          </p:nvPr>
        </p:nvSpPr>
        <p:spPr>
          <a:xfrm>
            <a:off x="457200" y="2214554"/>
            <a:ext cx="8229600" cy="4359982"/>
          </a:xfrm>
        </p:spPr>
        <p:txBody>
          <a:bodyPr/>
          <a:lstStyle/>
          <a:p>
            <a:pPr lvl="1">
              <a:buNone/>
            </a:pPr>
            <a:r>
              <a:rPr lang="el-GR" dirty="0" err="1" smtClean="0">
                <a:hlinkClick r:id="rId2"/>
              </a:rPr>
              <a:t>βιντεο</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357298"/>
            <a:ext cx="8229600" cy="5500702"/>
          </a:xfrm>
        </p:spPr>
        <p:txBody>
          <a:bodyPr>
            <a:normAutofit fontScale="92500"/>
          </a:bodyPr>
          <a:lstStyle/>
          <a:p>
            <a:r>
              <a:rPr lang="el-GR" sz="3200" dirty="0" smtClean="0"/>
              <a:t>Με την ανάδυση των εθνικισμών, ο Σουλτάνος τούς υποπτευόταν για αποσχιστικές τάσεις, ενώ και οι Ρώσοι, που εποφθαλμιούσαν εδάφη του «μεγάλου ασθενούς», υπέθαλπαν τις όποιες φιλοδοξίες τους.</a:t>
            </a:r>
          </a:p>
          <a:p>
            <a:r>
              <a:rPr lang="el-GR" sz="3200" dirty="0" smtClean="0"/>
              <a:t> Έτσι, ο Αβδούλ Χαμίτ Β' δεν δίστασε να προβεί σε άγριους διωγμούς εναντίον των Αρμενίων της επικράτειάς του, με αποκορύφωμα τις σφαγές στο Σασούν (1894), τις μαζικές εκτελέσεις της διετίας 1895-1896, που στοίχισαν τη ζωή σε 300.000 Αρμενίους.</a:t>
            </a:r>
          </a:p>
          <a:p>
            <a:endParaRPr lang="el-GR" dirty="0"/>
          </a:p>
        </p:txBody>
      </p:sp>
      <p:sp>
        <p:nvSpPr>
          <p:cNvPr id="4" name="3 - Ορθογώνιο"/>
          <p:cNvSpPr/>
          <p:nvPr/>
        </p:nvSpPr>
        <p:spPr>
          <a:xfrm>
            <a:off x="1500166" y="428604"/>
            <a:ext cx="6215106" cy="523220"/>
          </a:xfrm>
          <a:prstGeom prst="rect">
            <a:avLst/>
          </a:prstGeom>
        </p:spPr>
        <p:txBody>
          <a:bodyPr wrap="square">
            <a:spAutoFit/>
          </a:bodyPr>
          <a:lstStyle/>
          <a:p>
            <a:r>
              <a:rPr lang="el-GR" sz="2800" u="sng" dirty="0" smtClean="0">
                <a:solidFill>
                  <a:srgbClr val="FFC000"/>
                </a:solidFill>
              </a:rPr>
              <a:t>Η ΓΕΝΟΚΤΟΝΙΑ ΤΩΝ</a:t>
            </a:r>
            <a:r>
              <a:rPr lang="en-US" sz="2800" u="sng" dirty="0" smtClean="0">
                <a:solidFill>
                  <a:srgbClr val="FFC000"/>
                </a:solidFill>
              </a:rPr>
              <a:t> </a:t>
            </a:r>
            <a:r>
              <a:rPr lang="el-GR" sz="2800" u="sng" dirty="0" smtClean="0">
                <a:solidFill>
                  <a:srgbClr val="FFC000"/>
                </a:solidFill>
              </a:rPr>
              <a:t>ΑΡΜΕΝΙΩΝ</a:t>
            </a:r>
            <a:endParaRPr lang="el-GR"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Για την εργασία εργάστηκαν </a:t>
            </a:r>
            <a:endParaRPr lang="el-GR" dirty="0"/>
          </a:p>
        </p:txBody>
      </p:sp>
      <p:sp>
        <p:nvSpPr>
          <p:cNvPr id="3" name="2 - Θέση περιεχομένου"/>
          <p:cNvSpPr>
            <a:spLocks noGrp="1"/>
          </p:cNvSpPr>
          <p:nvPr>
            <p:ph idx="1"/>
          </p:nvPr>
        </p:nvSpPr>
        <p:spPr/>
        <p:txBody>
          <a:bodyPr/>
          <a:lstStyle/>
          <a:p>
            <a:r>
              <a:rPr lang="el-GR" dirty="0" smtClean="0"/>
              <a:t>Παναγιώτης  Αλεξανδρόπουλος</a:t>
            </a:r>
          </a:p>
          <a:p>
            <a:r>
              <a:rPr lang="el-GR" dirty="0" smtClean="0"/>
              <a:t>Γιώργος </a:t>
            </a:r>
            <a:r>
              <a:rPr lang="el-GR" dirty="0" err="1" smtClean="0"/>
              <a:t>Γιαννίτσιος</a:t>
            </a:r>
            <a:r>
              <a:rPr lang="el-GR" dirty="0" smtClean="0"/>
              <a:t> </a:t>
            </a:r>
          </a:p>
          <a:p>
            <a:r>
              <a:rPr lang="el-GR" dirty="0" smtClean="0"/>
              <a:t>Γιώργος Αντωνόπουλος </a:t>
            </a:r>
          </a:p>
          <a:p>
            <a:r>
              <a:rPr lang="el-GR" dirty="0" smtClean="0"/>
              <a:t>Φίλιππος </a:t>
            </a:r>
            <a:r>
              <a:rPr lang="el-GR" dirty="0" err="1" smtClean="0"/>
              <a:t>Αναστόπουλος</a:t>
            </a: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785794"/>
            <a:ext cx="7772400" cy="1457334"/>
          </a:xfrm>
        </p:spPr>
        <p:txBody>
          <a:bodyPr>
            <a:normAutofit fontScale="90000"/>
          </a:bodyPr>
          <a:lstStyle/>
          <a:p>
            <a:r>
              <a:rPr lang="el-GR" dirty="0" smtClean="0">
                <a:latin typeface="Leelawadee" pitchFamily="34" charset="-34"/>
                <a:cs typeface="Leelawadee" pitchFamily="34" charset="-34"/>
              </a:rPr>
              <a:t>Η ΓΕΝΟΚΤΟΝΙΑ ΤΩΝ ΠΥΓΜΑΙΩΝ</a:t>
            </a:r>
            <a:endParaRPr lang="el-GR" dirty="0">
              <a:latin typeface="Leelawadee" pitchFamily="34" charset="-34"/>
              <a:cs typeface="Leelawadee" pitchFamily="34" charset="-34"/>
            </a:endParaRPr>
          </a:p>
        </p:txBody>
      </p:sp>
      <p:sp>
        <p:nvSpPr>
          <p:cNvPr id="3" name="2 - Υπότιτλος"/>
          <p:cNvSpPr>
            <a:spLocks noGrp="1"/>
          </p:cNvSpPr>
          <p:nvPr>
            <p:ph type="subTitle" idx="1"/>
          </p:nvPr>
        </p:nvSpPr>
        <p:spPr>
          <a:xfrm>
            <a:off x="1357290" y="2643182"/>
            <a:ext cx="6400800" cy="2500330"/>
          </a:xfrm>
        </p:spPr>
        <p:txBody>
          <a:bodyPr/>
          <a:lstStyle/>
          <a:p>
            <a:r>
              <a:rPr lang="el-GR" dirty="0" smtClean="0">
                <a:solidFill>
                  <a:schemeClr val="tx1"/>
                </a:solidFill>
              </a:rPr>
              <a:t>Από</a:t>
            </a:r>
            <a:r>
              <a:rPr lang="en-US" dirty="0" smtClean="0">
                <a:solidFill>
                  <a:schemeClr val="tx1"/>
                </a:solidFill>
              </a:rPr>
              <a:t>:</a:t>
            </a:r>
            <a:r>
              <a:rPr lang="el-GR" dirty="0">
                <a:solidFill>
                  <a:schemeClr val="tx1"/>
                </a:solidFill>
              </a:rPr>
              <a:t> </a:t>
            </a:r>
            <a:r>
              <a:rPr lang="el-GR" dirty="0" err="1" smtClean="0">
                <a:solidFill>
                  <a:schemeClr val="tx1"/>
                </a:solidFill>
              </a:rPr>
              <a:t>Βουλασικης</a:t>
            </a:r>
            <a:r>
              <a:rPr lang="el-GR" dirty="0" smtClean="0">
                <a:solidFill>
                  <a:schemeClr val="tx1"/>
                </a:solidFill>
              </a:rPr>
              <a:t> </a:t>
            </a:r>
            <a:r>
              <a:rPr lang="el-GR" dirty="0" err="1" smtClean="0">
                <a:solidFill>
                  <a:schemeClr val="tx1"/>
                </a:solidFill>
              </a:rPr>
              <a:t>Χαραλαμπος</a:t>
            </a:r>
            <a:endParaRPr lang="el-GR" dirty="0" smtClean="0">
              <a:solidFill>
                <a:schemeClr val="tx1"/>
              </a:solidFill>
            </a:endParaRPr>
          </a:p>
          <a:p>
            <a:r>
              <a:rPr lang="el-GR" dirty="0" err="1" smtClean="0">
                <a:solidFill>
                  <a:schemeClr val="tx1"/>
                </a:solidFill>
              </a:rPr>
              <a:t>Γεωργιου</a:t>
            </a:r>
            <a:r>
              <a:rPr lang="el-GR" dirty="0" smtClean="0">
                <a:solidFill>
                  <a:schemeClr val="tx1"/>
                </a:solidFill>
              </a:rPr>
              <a:t> </a:t>
            </a:r>
            <a:r>
              <a:rPr lang="el-GR" dirty="0" err="1" smtClean="0">
                <a:solidFill>
                  <a:schemeClr val="tx1"/>
                </a:solidFill>
              </a:rPr>
              <a:t>Αχιλλεας</a:t>
            </a:r>
            <a:endParaRPr lang="el-GR" dirty="0" smtClean="0">
              <a:solidFill>
                <a:schemeClr val="tx1"/>
              </a:solidFill>
            </a:endParaRPr>
          </a:p>
          <a:p>
            <a:r>
              <a:rPr lang="el-GR" dirty="0" err="1" smtClean="0">
                <a:solidFill>
                  <a:schemeClr val="tx1"/>
                </a:solidFill>
              </a:rPr>
              <a:t>Γεωργιουδακης</a:t>
            </a:r>
            <a:r>
              <a:rPr lang="el-GR" dirty="0" smtClean="0">
                <a:solidFill>
                  <a:schemeClr val="tx1"/>
                </a:solidFill>
              </a:rPr>
              <a:t> </a:t>
            </a:r>
            <a:r>
              <a:rPr lang="el-GR" dirty="0" err="1" smtClean="0">
                <a:solidFill>
                  <a:schemeClr val="tx1"/>
                </a:solidFill>
              </a:rPr>
              <a:t>Στελιος</a:t>
            </a:r>
            <a:r>
              <a:rPr lang="el-GR" dirty="0" smtClean="0">
                <a:solidFill>
                  <a:schemeClr val="tx1"/>
                </a:solidFill>
              </a:rPr>
              <a:t>/</a:t>
            </a:r>
            <a:r>
              <a:rPr lang="el-GR" dirty="0" err="1" smtClean="0">
                <a:solidFill>
                  <a:schemeClr val="tx1"/>
                </a:solidFill>
              </a:rPr>
              <a:t>Εκτορας</a:t>
            </a:r>
            <a:endParaRPr lang="el-GR" dirty="0" smtClean="0">
              <a:solidFill>
                <a:schemeClr val="tx1"/>
              </a:solidFill>
            </a:endParaRPr>
          </a:p>
          <a:p>
            <a:r>
              <a:rPr lang="el-GR" dirty="0" err="1" smtClean="0">
                <a:solidFill>
                  <a:schemeClr val="tx1"/>
                </a:solidFill>
              </a:rPr>
              <a:t>Γκρινιαζακης</a:t>
            </a:r>
            <a:r>
              <a:rPr lang="el-GR" dirty="0" smtClean="0">
                <a:solidFill>
                  <a:schemeClr val="tx1"/>
                </a:solidFill>
              </a:rPr>
              <a:t> </a:t>
            </a:r>
            <a:r>
              <a:rPr lang="el-GR" dirty="0" err="1" smtClean="0">
                <a:solidFill>
                  <a:schemeClr val="tx1"/>
                </a:solidFill>
              </a:rPr>
              <a:t>Μαριος</a:t>
            </a:r>
            <a:endParaRPr lang="en-US" dirty="0" smtClean="0">
              <a:solidFill>
                <a:schemeClr val="tx1"/>
              </a:solidFill>
            </a:endParaRPr>
          </a:p>
          <a:p>
            <a:endParaRPr lang="el-GR" dirty="0">
              <a:solidFill>
                <a:schemeClr val="tx1"/>
              </a:solidFill>
            </a:endParaRPr>
          </a:p>
        </p:txBody>
      </p:sp>
      <p:sp>
        <p:nvSpPr>
          <p:cNvPr id="4" name="3 - TextBox">
            <a:hlinkClick r:id="rId2" action="ppaction://hlinksldjump"/>
          </p:cNvPr>
          <p:cNvSpPr txBox="1"/>
          <p:nvPr/>
        </p:nvSpPr>
        <p:spPr>
          <a:xfrm>
            <a:off x="214282" y="6286520"/>
            <a:ext cx="1000132" cy="369332"/>
          </a:xfrm>
          <a:prstGeom prst="rect">
            <a:avLst/>
          </a:prstGeom>
          <a:noFill/>
        </p:spPr>
        <p:txBody>
          <a:bodyPr wrap="square" rtlCol="0">
            <a:spAutoFit/>
          </a:bodyPr>
          <a:lstStyle/>
          <a:p>
            <a:r>
              <a:rPr lang="el-GR" dirty="0" err="1" smtClean="0"/>
              <a:t>Πισω</a:t>
            </a:r>
            <a:endParaRPr lang="el-GR" dirty="0"/>
          </a:p>
        </p:txBody>
      </p:sp>
    </p:spTree>
  </p:cSld>
  <p:clrMapOvr>
    <a:masterClrMapping/>
  </p:clrMapOvr>
  <p:transition advTm="11294">
    <p:push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Γενικές Πληροφορίες</a:t>
            </a:r>
            <a:r>
              <a:rPr lang="en-US" dirty="0" smtClean="0"/>
              <a:t>:</a:t>
            </a:r>
            <a:endParaRPr lang="el-GR" dirty="0"/>
          </a:p>
        </p:txBody>
      </p:sp>
      <p:sp>
        <p:nvSpPr>
          <p:cNvPr id="3" name="2 - Θέση περιεχομένου"/>
          <p:cNvSpPr>
            <a:spLocks noGrp="1"/>
          </p:cNvSpPr>
          <p:nvPr>
            <p:ph idx="1"/>
          </p:nvPr>
        </p:nvSpPr>
        <p:spPr/>
        <p:txBody>
          <a:bodyPr>
            <a:normAutofit/>
          </a:bodyPr>
          <a:lstStyle/>
          <a:p>
            <a:r>
              <a:rPr lang="el-GR" sz="2000" dirty="0" smtClean="0"/>
              <a:t>Φυλή της κεντρικής Αφρικής</a:t>
            </a:r>
          </a:p>
          <a:p>
            <a:r>
              <a:rPr lang="el-GR" sz="2000" dirty="0" smtClean="0"/>
              <a:t>Ξεχωρίζουν για το ασυνήθιστα κοντό ύψος τους για το οποίο έχουν δεχτεί και ρατσισμό.</a:t>
            </a:r>
          </a:p>
          <a:p>
            <a:r>
              <a:rPr lang="el-GR" sz="2000" dirty="0" smtClean="0"/>
              <a:t>Το όνομα πυγμαίος ετυμολογικά προήρθε από την ελληνική λέξη πυγμή που ήταν μια από τις πιο διαδεδομένες μονάδες μέτρησης του ύψους στην αρχαία Ελλάδα.</a:t>
            </a:r>
            <a:endParaRPr lang="en-US" sz="2000" dirty="0" smtClean="0"/>
          </a:p>
          <a:p>
            <a:r>
              <a:rPr lang="el-GR" sz="2000" dirty="0" smtClean="0"/>
              <a:t>Οι πυγμαίοι ζουν στα τροπικά δάση όπου τα δέντρα διαρκώς ανταγωνίζονται  μεταξύ τους για το φως του Ήλιου με αποτέλεσμα διαρκώς να αποκτούν ύψος. Το παραπάνω έχει ως αποτέλεσμα τα δέντρα να διεκδικούν όλο το ηλιακό φως για την ανάπτυξη τους προκαλώντας μια σκιώδης ατμόσφαιρα στο δάσος όπου η βιταμίνη </a:t>
            </a:r>
            <a:r>
              <a:rPr lang="en-US" sz="2000" dirty="0" smtClean="0"/>
              <a:t>D</a:t>
            </a:r>
            <a:r>
              <a:rPr lang="el-GR" sz="2000" dirty="0" smtClean="0"/>
              <a:t> είναι ελλιπής και δεν ευνοείτε η ανάπτυξη του ύψους  με αποτέλεσμα το χαρακτηριστικό αυτό ύψος τους.</a:t>
            </a:r>
          </a:p>
          <a:p>
            <a:endParaRPr lang="el-GR" sz="2000" dirty="0" smtClean="0"/>
          </a:p>
        </p:txBody>
      </p:sp>
    </p:spTree>
  </p:cSld>
  <p:clrMapOvr>
    <a:masterClrMapping/>
  </p:clrMapOvr>
  <p:transition advTm="41730">
    <p:cover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δουλειές των ανδρών της φυλής</a:t>
            </a:r>
            <a:endParaRPr lang="el-GR" dirty="0"/>
          </a:p>
        </p:txBody>
      </p:sp>
      <p:sp>
        <p:nvSpPr>
          <p:cNvPr id="5" name="4 - TextBox"/>
          <p:cNvSpPr txBox="1"/>
          <p:nvPr/>
        </p:nvSpPr>
        <p:spPr>
          <a:xfrm>
            <a:off x="3428992" y="1571612"/>
            <a:ext cx="5357850" cy="5139869"/>
          </a:xfrm>
          <a:prstGeom prst="rect">
            <a:avLst/>
          </a:prstGeom>
          <a:noFill/>
        </p:spPr>
        <p:txBody>
          <a:bodyPr wrap="square" rtlCol="0">
            <a:spAutoFit/>
          </a:bodyPr>
          <a:lstStyle/>
          <a:p>
            <a:pPr>
              <a:buFont typeface="Arial" pitchFamily="34" charset="0"/>
              <a:buChar char="•"/>
            </a:pPr>
            <a:r>
              <a:rPr lang="el-GR" dirty="0" smtClean="0"/>
              <a:t>Οι δουλειές είναι κατανεμημένες στα μελή της φυλής. Οι άνδρες τις φυλής κινάγανε  στα δάση. Το κυνήγι συνδράμει σημαντικό ρόλο στη κοινωνία τους όχι μονό ως τρόπος εξασφαλίσεις τροφής αλλά και επειδή είναι το βασικό κριτήριο με το όποιο γίνεται η επιλογή συντρόφου.</a:t>
            </a:r>
          </a:p>
          <a:p>
            <a:pPr>
              <a:buFont typeface="Arial" pitchFamily="34" charset="0"/>
              <a:buChar char="•"/>
            </a:pPr>
            <a:r>
              <a:rPr lang="el-GR" dirty="0" smtClean="0"/>
              <a:t>Ακριβώς επειδή το κυνήγι ήταν τόσο σημαντικό </a:t>
            </a:r>
          </a:p>
          <a:p>
            <a:r>
              <a:rPr lang="el-GR" dirty="0" smtClean="0"/>
              <a:t>Αναπτύχτηκαν διαφορές τεχνικές για την επίτευξη του. Σε μερικές περιπτώσεις έστηναν παγίδες σε διάφορα μέρη του δάσους, ενώ όμως περίμεναν τη λεία να πιαστεί δεν έμεναν άπραγη αλλά κυνηγούσαν τα ζώα με τόξα και μερικές φόρες δηλητηριασμένα βέλη, τα όποια κατασκεύαζαν με τις τοξίνες των τροπικών βατράχων. Το παραπάνω το κατόρθωναν τρίβοντας το βέλος στη πλάτη του ζώου αναγκάζοντας το να εκκρίνει τις δηλητηριώδεις τοξίνες</a:t>
            </a:r>
          </a:p>
          <a:p>
            <a:pPr>
              <a:buFont typeface="Arial" pitchFamily="34" charset="0"/>
              <a:buChar char="•"/>
            </a:pPr>
            <a:endParaRPr lang="el-GR" sz="2000" dirty="0" smtClean="0"/>
          </a:p>
          <a:p>
            <a:pPr>
              <a:buFont typeface="Arial" pitchFamily="34" charset="0"/>
              <a:buChar char="•"/>
            </a:pPr>
            <a:endParaRPr lang="el-GR" sz="2000" dirty="0" smtClean="0"/>
          </a:p>
        </p:txBody>
      </p:sp>
      <p:pic>
        <p:nvPicPr>
          <p:cNvPr id="1027" name="Picture 3" descr="C:\Users\user6\Desktop\images.jpg"/>
          <p:cNvPicPr>
            <a:picLocks noChangeAspect="1" noChangeArrowheads="1"/>
          </p:cNvPicPr>
          <p:nvPr/>
        </p:nvPicPr>
        <p:blipFill>
          <a:blip r:embed="rId2"/>
          <a:srcRect/>
          <a:stretch>
            <a:fillRect/>
          </a:stretch>
        </p:blipFill>
        <p:spPr bwMode="auto">
          <a:xfrm>
            <a:off x="500034" y="1571612"/>
            <a:ext cx="2786082" cy="2143140"/>
          </a:xfrm>
          <a:prstGeom prst="rect">
            <a:avLst/>
          </a:prstGeom>
          <a:noFill/>
        </p:spPr>
      </p:pic>
      <p:pic>
        <p:nvPicPr>
          <p:cNvPr id="2050" name="Picture 2" descr="C:\Users\user6\Desktop\137_3123292-W.jpg"/>
          <p:cNvPicPr>
            <a:picLocks noChangeAspect="1" noChangeArrowheads="1"/>
          </p:cNvPicPr>
          <p:nvPr/>
        </p:nvPicPr>
        <p:blipFill>
          <a:blip r:embed="rId3"/>
          <a:srcRect/>
          <a:stretch>
            <a:fillRect/>
          </a:stretch>
        </p:blipFill>
        <p:spPr bwMode="auto">
          <a:xfrm>
            <a:off x="428596" y="4071942"/>
            <a:ext cx="2893378" cy="2316512"/>
          </a:xfrm>
          <a:prstGeom prst="rect">
            <a:avLst/>
          </a:prstGeom>
          <a:noFill/>
        </p:spPr>
      </p:pic>
    </p:spTree>
  </p:cSld>
  <p:clrMapOvr>
    <a:masterClrMapping/>
  </p:clrMapOvr>
  <p:transition advTm="51964">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δουλειές των γυναικών της φυλής</a:t>
            </a:r>
            <a:endParaRPr lang="el-GR" dirty="0"/>
          </a:p>
        </p:txBody>
      </p:sp>
      <p:sp>
        <p:nvSpPr>
          <p:cNvPr id="3" name="2 - Θέση περιεχομένου"/>
          <p:cNvSpPr>
            <a:spLocks noGrp="1"/>
          </p:cNvSpPr>
          <p:nvPr>
            <p:ph idx="1"/>
          </p:nvPr>
        </p:nvSpPr>
        <p:spPr>
          <a:xfrm>
            <a:off x="3428992" y="1571612"/>
            <a:ext cx="5257808" cy="4768865"/>
          </a:xfrm>
        </p:spPr>
        <p:txBody>
          <a:bodyPr>
            <a:normAutofit fontScale="92500" lnSpcReduction="20000"/>
          </a:bodyPr>
          <a:lstStyle/>
          <a:p>
            <a:r>
              <a:rPr lang="el-GR" sz="2000" dirty="0" smtClean="0"/>
              <a:t>Οι γυναίκες της φυλής είναι  υπεύθυνες για την κατασκευής των σπιτιών της φυλής γνωστά και ως </a:t>
            </a:r>
            <a:r>
              <a:rPr lang="en-US" sz="2000" i="1" dirty="0" err="1" smtClean="0"/>
              <a:t>mongulus</a:t>
            </a:r>
            <a:r>
              <a:rPr lang="el-GR" sz="2000" i="1" dirty="0" smtClean="0"/>
              <a:t> για τα οποία χρησιμοποιούν υλικά που συλλέγουν στο δάσος καθώς και φύλα που χρησιμοποιούν για την σύνδεση των ξύλων</a:t>
            </a:r>
          </a:p>
          <a:p>
            <a:r>
              <a:rPr lang="el-GR" sz="2000" i="1" dirty="0" smtClean="0"/>
              <a:t>Επίσης μεγάλη είναι η συνεισφορά των γυναικών και στη συλλογή των τροφίμων.</a:t>
            </a:r>
          </a:p>
          <a:p>
            <a:pPr>
              <a:buNone/>
            </a:pPr>
            <a:r>
              <a:rPr lang="el-GR" sz="2000" i="1" dirty="0" smtClean="0"/>
              <a:t>      Πιο συγκεκριμένα τοποθετούν δίκτυα στα ρέματα και τα ποτάμια ώστε να εξασφαλίζουν μια επαρκή ποσότητα ψαριών</a:t>
            </a:r>
          </a:p>
          <a:p>
            <a:pPr>
              <a:buNone/>
            </a:pPr>
            <a:r>
              <a:rPr lang="el-GR" sz="2000" i="1" dirty="0" smtClean="0"/>
              <a:t>	Επιπρόσθετα κατά την μετακίνησης της φυλής από περιοχή σε περιοχή οι γυναίκες κουβαλάνε τα αντικείμενα που μετακινούνται καθώς και όλα τα υπάρχοντα της φυλής</a:t>
            </a:r>
          </a:p>
          <a:p>
            <a:pPr>
              <a:buNone/>
            </a:pPr>
            <a:r>
              <a:rPr lang="el-GR" sz="2000" i="1" dirty="0" smtClean="0"/>
              <a:t>      Αξίζει να σημειωθεί ότι οι πυγμαίοι είναι μονογαμική φυλή οπότε ο άνδρας και οι γυναίκα είναι σε μια σχέση συνεργασίας για την εξασφάλιση στέγης τροφής.</a:t>
            </a:r>
          </a:p>
        </p:txBody>
      </p:sp>
      <p:pic>
        <p:nvPicPr>
          <p:cNvPr id="1026" name="Picture 2" descr="C:\Users\user6\Desktop\imgres.jpg"/>
          <p:cNvPicPr>
            <a:picLocks noChangeAspect="1" noChangeArrowheads="1"/>
          </p:cNvPicPr>
          <p:nvPr/>
        </p:nvPicPr>
        <p:blipFill>
          <a:blip r:embed="rId2"/>
          <a:srcRect/>
          <a:stretch>
            <a:fillRect/>
          </a:stretch>
        </p:blipFill>
        <p:spPr bwMode="auto">
          <a:xfrm>
            <a:off x="428596" y="1571612"/>
            <a:ext cx="2928958" cy="2238379"/>
          </a:xfrm>
          <a:prstGeom prst="rect">
            <a:avLst/>
          </a:prstGeom>
          <a:noFill/>
        </p:spPr>
      </p:pic>
      <p:pic>
        <p:nvPicPr>
          <p:cNvPr id="1027" name="Picture 3" descr="C:\Users\user6\Desktop\url.jpg"/>
          <p:cNvPicPr>
            <a:picLocks noChangeAspect="1" noChangeArrowheads="1"/>
          </p:cNvPicPr>
          <p:nvPr/>
        </p:nvPicPr>
        <p:blipFill>
          <a:blip r:embed="rId3"/>
          <a:srcRect/>
          <a:stretch>
            <a:fillRect/>
          </a:stretch>
        </p:blipFill>
        <p:spPr bwMode="auto">
          <a:xfrm>
            <a:off x="428596" y="4143380"/>
            <a:ext cx="2956576" cy="2214578"/>
          </a:xfrm>
          <a:prstGeom prst="rect">
            <a:avLst/>
          </a:prstGeom>
          <a:noFill/>
        </p:spPr>
      </p:pic>
    </p:spTree>
  </p:cSld>
  <p:clrMapOvr>
    <a:masterClrMapping/>
  </p:clrMapOvr>
  <p:transition advTm="51699">
    <p:spli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Ψυχαγωγία της φυλής</a:t>
            </a:r>
            <a:endParaRPr lang="el-GR" dirty="0"/>
          </a:p>
        </p:txBody>
      </p:sp>
      <p:sp>
        <p:nvSpPr>
          <p:cNvPr id="3" name="2 - Θέση περιεχομένου"/>
          <p:cNvSpPr>
            <a:spLocks noGrp="1"/>
          </p:cNvSpPr>
          <p:nvPr>
            <p:ph idx="1"/>
          </p:nvPr>
        </p:nvSpPr>
        <p:spPr>
          <a:xfrm>
            <a:off x="3643306" y="1571612"/>
            <a:ext cx="5000660" cy="5043510"/>
          </a:xfrm>
        </p:spPr>
        <p:txBody>
          <a:bodyPr>
            <a:normAutofit/>
          </a:bodyPr>
          <a:lstStyle/>
          <a:p>
            <a:r>
              <a:rPr lang="el-GR" sz="2000" dirty="0" smtClean="0"/>
              <a:t>Για να μη γίνεται μονότονη η ζωή στη φυλή οι πυγμαίοι διοργανώνουν διάφορες γιορτές οι οποίες άλλοτε είχαν κάποιο συγκεκριμένο θέμα </a:t>
            </a:r>
            <a:r>
              <a:rPr lang="el-GR" sz="2000" i="1" dirty="0" smtClean="0"/>
              <a:t>π.χ. προς τιμή του θεού </a:t>
            </a:r>
            <a:r>
              <a:rPr lang="en-US" sz="2000" i="1" dirty="0" err="1" smtClean="0"/>
              <a:t>Komba</a:t>
            </a:r>
            <a:r>
              <a:rPr lang="el-GR" sz="2000" i="1" dirty="0" smtClean="0"/>
              <a:t> στον όποιο πιστεύουν και άλλες φορές όχι. Το παραπάνω αποτελεί και τον κύριο τρόπο ψυχαγωγίας τους. Τις γιορτές αυτές λοιπόν συνήθως τις συνόδευε η μουσική και ο χορός</a:t>
            </a:r>
            <a:r>
              <a:rPr lang="en-US" sz="2000" i="1" dirty="0" smtClean="0"/>
              <a:t>.</a:t>
            </a:r>
            <a:r>
              <a:rPr lang="el-GR" sz="2000" i="1" dirty="0" smtClean="0"/>
              <a:t> Τη μουσική των πυγμαίων τη χαρακτήριζε η πολυφωνία και η πολυπλοκότητα και η συμμετοχή παραδοσιακών οργάνων όπως ο αυλός και το μουσικό τόξο το οποίο έπαιζαν αποκλειστικά οι γυναίκες. </a:t>
            </a:r>
            <a:endParaRPr lang="el-GR" sz="2000" dirty="0"/>
          </a:p>
        </p:txBody>
      </p:sp>
      <p:pic>
        <p:nvPicPr>
          <p:cNvPr id="3074" name="Picture 2" descr="C:\Users\user6\Desktop\1cab63b17e39f09a9d_2lm6b5i6r.jpg"/>
          <p:cNvPicPr>
            <a:picLocks noChangeAspect="1" noChangeArrowheads="1"/>
          </p:cNvPicPr>
          <p:nvPr/>
        </p:nvPicPr>
        <p:blipFill>
          <a:blip r:embed="rId2"/>
          <a:srcRect/>
          <a:stretch>
            <a:fillRect/>
          </a:stretch>
        </p:blipFill>
        <p:spPr bwMode="auto">
          <a:xfrm>
            <a:off x="142844" y="1571612"/>
            <a:ext cx="3292461" cy="2286016"/>
          </a:xfrm>
          <a:prstGeom prst="rect">
            <a:avLst/>
          </a:prstGeom>
          <a:noFill/>
        </p:spPr>
      </p:pic>
      <p:pic>
        <p:nvPicPr>
          <p:cNvPr id="6" name="Picture 2" descr="Αποτέλεσμα εικόνας για musical bow instrument"/>
          <p:cNvPicPr>
            <a:picLocks noChangeAspect="1" noChangeArrowheads="1"/>
          </p:cNvPicPr>
          <p:nvPr/>
        </p:nvPicPr>
        <p:blipFill>
          <a:blip r:embed="rId3"/>
          <a:srcRect/>
          <a:stretch>
            <a:fillRect/>
          </a:stretch>
        </p:blipFill>
        <p:spPr bwMode="auto">
          <a:xfrm>
            <a:off x="142844" y="4000504"/>
            <a:ext cx="3286148" cy="2398646"/>
          </a:xfrm>
          <a:prstGeom prst="rect">
            <a:avLst/>
          </a:prstGeom>
          <a:noFill/>
        </p:spPr>
      </p:pic>
    </p:spTree>
  </p:cSld>
  <p:clrMapOvr>
    <a:masterClrMapping/>
  </p:clrMapOvr>
  <p:transition advTm="32292">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Μια ταλαιπωρημένη φυλή</a:t>
            </a:r>
            <a:endParaRPr lang="el-GR" dirty="0"/>
          </a:p>
        </p:txBody>
      </p:sp>
      <p:sp>
        <p:nvSpPr>
          <p:cNvPr id="3" name="2 - Θέση περιεχομένου"/>
          <p:cNvSpPr>
            <a:spLocks noGrp="1"/>
          </p:cNvSpPr>
          <p:nvPr>
            <p:ph idx="1"/>
          </p:nvPr>
        </p:nvSpPr>
        <p:spPr>
          <a:xfrm>
            <a:off x="642910" y="1643050"/>
            <a:ext cx="8043890" cy="4483113"/>
          </a:xfrm>
        </p:spPr>
        <p:txBody>
          <a:bodyPr/>
          <a:lstStyle/>
          <a:p>
            <a:pPr>
              <a:buNone/>
            </a:pPr>
            <a:r>
              <a:rPr lang="el-GR" dirty="0" smtClean="0"/>
              <a:t>Βέβαια, οι πυγμαίοι λόγο του πρωτόγονου και σκληρού τρόπου ζωής τους αντιμετώπιζαν διάφορους κινδύνους από πολλές πλευρές, άλλοτε φυσικούς, άλλοτε όχι, πράγμα που οδήγησε σταδιακά στη γενοκτονία τους.</a:t>
            </a:r>
            <a:endParaRPr lang="el-GR" dirty="0"/>
          </a:p>
        </p:txBody>
      </p:sp>
    </p:spTree>
  </p:cSld>
  <p:clrMapOvr>
    <a:masterClrMapping/>
  </p:clrMapOvr>
  <p:transition advTm="14742">
    <p:cover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42928" y="285729"/>
            <a:ext cx="7772400" cy="857255"/>
          </a:xfrm>
        </p:spPr>
        <p:txBody>
          <a:bodyPr/>
          <a:lstStyle/>
          <a:p>
            <a:r>
              <a:rPr lang="el-GR" dirty="0" smtClean="0"/>
              <a:t>            </a:t>
            </a:r>
            <a:r>
              <a:rPr lang="el-GR" dirty="0" err="1" smtClean="0"/>
              <a:t>ΑιτΙεσ</a:t>
            </a:r>
            <a:r>
              <a:rPr lang="el-GR" dirty="0" smtClean="0"/>
              <a:t> </a:t>
            </a:r>
            <a:r>
              <a:rPr lang="el-GR" dirty="0" err="1" smtClean="0"/>
              <a:t>θανΑτου</a:t>
            </a:r>
            <a:r>
              <a:rPr lang="el-GR" dirty="0" smtClean="0"/>
              <a:t>. </a:t>
            </a:r>
            <a:endParaRPr lang="el-GR" dirty="0"/>
          </a:p>
        </p:txBody>
      </p:sp>
      <p:sp>
        <p:nvSpPr>
          <p:cNvPr id="3" name="2 - Υπότιτλος"/>
          <p:cNvSpPr>
            <a:spLocks noGrp="1"/>
          </p:cNvSpPr>
          <p:nvPr>
            <p:ph type="subTitle" idx="1"/>
          </p:nvPr>
        </p:nvSpPr>
        <p:spPr>
          <a:xfrm>
            <a:off x="1428728" y="1357298"/>
            <a:ext cx="6400800" cy="4500594"/>
          </a:xfrm>
        </p:spPr>
        <p:txBody>
          <a:bodyPr>
            <a:normAutofit fontScale="85000" lnSpcReduction="10000"/>
          </a:bodyPr>
          <a:lstStyle/>
          <a:p>
            <a:r>
              <a:rPr lang="el-GR" dirty="0" smtClean="0"/>
              <a:t>Η Εξόντωση των Πυγμαίων όπου βρίσκονται Βαθιά στη ζούγκλα του Κονγκό όπου ομάδες ανταρτών της </a:t>
            </a:r>
            <a:r>
              <a:rPr lang="el-GR" dirty="0" err="1" smtClean="0"/>
              <a:t>Unite</a:t>
            </a:r>
            <a:r>
              <a:rPr lang="el-GR" dirty="0" smtClean="0"/>
              <a:t> στην επιθυμία τους να καταστρέψουν τον λαό των πυγμαίων  κάνουν  Δολοφονίες , μαζικούς βιασμούς και κανιβαλισμούς .Οι επιτιθέμενοι έρχονται μετά τη νύκτα , καθιστώντας το δρόμο τους μέσα από την  πυκνή ζούγκλα σε αναζήτηση των οικισμών των πυγμαίων. Στη συνέχεια, η φρίκη αρχίζει. "Άρχισαν να σκοτώνουν ανθρώπους και τους έτρωγαν ... Τους τεμάχιζαν, την ανθρώπινη τους  σάρκα, έπειτα τους βάζανε σε μια φωτιά για να τους  ψήσουν. ."</a:t>
            </a:r>
            <a:endParaRPr lang="el-GR" dirty="0"/>
          </a:p>
        </p:txBody>
      </p:sp>
    </p:spTree>
  </p:cSld>
  <p:clrMapOvr>
    <a:masterClrMapping/>
  </p:clrMapOvr>
  <p:transition advTm="32183"/>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Φυσικές αιτίες θανάτου.</a:t>
            </a:r>
            <a:endParaRPr lang="el-GR" dirty="0"/>
          </a:p>
        </p:txBody>
      </p:sp>
      <p:sp>
        <p:nvSpPr>
          <p:cNvPr id="3" name="2 - Θέση περιεχομένου"/>
          <p:cNvSpPr>
            <a:spLocks noGrp="1"/>
          </p:cNvSpPr>
          <p:nvPr>
            <p:ph idx="1"/>
          </p:nvPr>
        </p:nvSpPr>
        <p:spPr>
          <a:xfrm>
            <a:off x="457200" y="1600200"/>
            <a:ext cx="8229600" cy="6758022"/>
          </a:xfrm>
        </p:spPr>
        <p:txBody>
          <a:bodyPr>
            <a:normAutofit/>
          </a:bodyPr>
          <a:lstStyle/>
          <a:p>
            <a:r>
              <a:rPr lang="el-GR" sz="2000" dirty="0" smtClean="0"/>
              <a:t>Ένας ακόμα παράγοντας είναι οι άθλιες συνθήκες συμβίωσης μέσα στη ζούγκλα. Πολλά μωρά πεθαίνουν  πάνω στη γέννα λόγο της κακής διαβίωσης των μητέρων λόγο ότι μέχρι τον 9</a:t>
            </a:r>
            <a:r>
              <a:rPr lang="el-GR" sz="2000" baseline="30000" dirty="0" smtClean="0"/>
              <a:t>ο</a:t>
            </a:r>
            <a:r>
              <a:rPr lang="el-GR" sz="2000" dirty="0" smtClean="0"/>
              <a:t> μήνα κάνουν κανονικές δουλειές.</a:t>
            </a:r>
            <a:r>
              <a:rPr lang="en-US" sz="2000" dirty="0" smtClean="0"/>
              <a:t> </a:t>
            </a:r>
            <a:endParaRPr lang="el-GR" sz="2000" dirty="0" smtClean="0"/>
          </a:p>
          <a:p>
            <a:r>
              <a:rPr lang="el-GR" sz="2000" dirty="0" smtClean="0"/>
              <a:t>Λόγο των ποικίλων σαρκοφάγων ζωών μέσα στη ζούγκλα γίνονται συχνές επιθέσεις σε χωριά με αποτέλεσμα πολύ να χάνουν τη ζωή τους  προσπαθώντας να ξεφύγουν.</a:t>
            </a:r>
          </a:p>
          <a:p>
            <a:endParaRPr lang="el-GR" sz="2000" dirty="0" smtClean="0"/>
          </a:p>
          <a:p>
            <a:endParaRPr lang="el-GR" dirty="0" smtClean="0"/>
          </a:p>
          <a:p>
            <a:endParaRPr lang="el-GR" dirty="0"/>
          </a:p>
        </p:txBody>
      </p:sp>
      <p:pic>
        <p:nvPicPr>
          <p:cNvPr id="1026" name="Picture 2" descr="C:\Users\user7\Desktop\αρχείο λήψης (1).jpg"/>
          <p:cNvPicPr>
            <a:picLocks noChangeAspect="1" noChangeArrowheads="1"/>
          </p:cNvPicPr>
          <p:nvPr/>
        </p:nvPicPr>
        <p:blipFill>
          <a:blip r:embed="rId2"/>
          <a:srcRect/>
          <a:stretch>
            <a:fillRect/>
          </a:stretch>
        </p:blipFill>
        <p:spPr bwMode="auto">
          <a:xfrm>
            <a:off x="4929190" y="4068919"/>
            <a:ext cx="3786214" cy="2789081"/>
          </a:xfrm>
          <a:prstGeom prst="rect">
            <a:avLst/>
          </a:prstGeom>
          <a:noFill/>
        </p:spPr>
      </p:pic>
      <p:pic>
        <p:nvPicPr>
          <p:cNvPr id="1027" name="Picture 3" descr="C:\Users\user7\Desktop\1286609.jpg"/>
          <p:cNvPicPr>
            <a:picLocks noChangeAspect="1" noChangeArrowheads="1"/>
          </p:cNvPicPr>
          <p:nvPr/>
        </p:nvPicPr>
        <p:blipFill>
          <a:blip r:embed="rId3" cstate="print"/>
          <a:srcRect/>
          <a:stretch>
            <a:fillRect/>
          </a:stretch>
        </p:blipFill>
        <p:spPr bwMode="auto">
          <a:xfrm>
            <a:off x="357158" y="3971916"/>
            <a:ext cx="3929090" cy="2666716"/>
          </a:xfrm>
          <a:prstGeom prst="rect">
            <a:avLst/>
          </a:prstGeom>
          <a:noFill/>
        </p:spPr>
      </p:pic>
    </p:spTree>
  </p:cSld>
  <p:clrMapOvr>
    <a:masterClrMapping/>
  </p:clrMapOvr>
  <p:transition advTm="26894"/>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Φυλετικοί &amp;Οικονομικοί</a:t>
            </a:r>
            <a:br>
              <a:rPr lang="el-GR" dirty="0" smtClean="0"/>
            </a:br>
            <a:r>
              <a:rPr lang="el-GR" dirty="0" smtClean="0"/>
              <a:t>Λόγοι</a:t>
            </a:r>
            <a:endParaRPr lang="el-GR" dirty="0"/>
          </a:p>
        </p:txBody>
      </p:sp>
      <p:sp>
        <p:nvSpPr>
          <p:cNvPr id="3" name="2 - Θέση περιεχομένου"/>
          <p:cNvSpPr>
            <a:spLocks noGrp="1"/>
          </p:cNvSpPr>
          <p:nvPr>
            <p:ph idx="1"/>
          </p:nvPr>
        </p:nvSpPr>
        <p:spPr/>
        <p:txBody>
          <a:bodyPr>
            <a:normAutofit/>
          </a:bodyPr>
          <a:lstStyle/>
          <a:p>
            <a:r>
              <a:rPr lang="el-GR" sz="2000" dirty="0" smtClean="0"/>
              <a:t>Οι εισβολείς από ανθρώπους του δυτικού κόσμου για καθαρά φυλετικούς λογούς και λόγο  του ύψους τους , και του πρωτόγονου τρόπου ζωής τους, τους θεωρούν κατώτερους ακόμα και ζώα.</a:t>
            </a:r>
          </a:p>
          <a:p>
            <a:r>
              <a:rPr lang="el-GR" sz="2000" dirty="0" smtClean="0"/>
              <a:t>Οι αρρώστιες μέσα στη ζούγκλα είναι ένας από τους σημαντικότερους λόγους.</a:t>
            </a:r>
          </a:p>
          <a:p>
            <a:r>
              <a:rPr lang="el-GR" sz="2000" dirty="0" smtClean="0"/>
              <a:t>Τέλος  ένας από τους κυριότερους είναι οι μαζικοί αφανισμοί </a:t>
            </a:r>
            <a:r>
              <a:rPr lang="en-US" sz="2000" dirty="0" smtClean="0"/>
              <a:t> </a:t>
            </a:r>
            <a:r>
              <a:rPr lang="el-GR" sz="2000" dirty="0" smtClean="0"/>
              <a:t>δασών</a:t>
            </a:r>
            <a:r>
              <a:rPr lang="en-US" sz="2000" dirty="0" smtClean="0"/>
              <a:t> </a:t>
            </a:r>
            <a:r>
              <a:rPr lang="el-GR" sz="2000" dirty="0" smtClean="0"/>
              <a:t>από μεγαλοβιομήχανους μονό και μόνο για τη κατασκευή εργοστασίων μέσα στη ζούγκλα.</a:t>
            </a:r>
            <a:endParaRPr lang="el-GR" sz="2000" dirty="0"/>
          </a:p>
        </p:txBody>
      </p:sp>
      <p:pic>
        <p:nvPicPr>
          <p:cNvPr id="2050" name="Picture 2" descr="C:\Users\user7\Desktop\αρχείο λήψης (3).jpg"/>
          <p:cNvPicPr>
            <a:picLocks noChangeAspect="1" noChangeArrowheads="1"/>
          </p:cNvPicPr>
          <p:nvPr/>
        </p:nvPicPr>
        <p:blipFill>
          <a:blip r:embed="rId2"/>
          <a:srcRect/>
          <a:stretch>
            <a:fillRect/>
          </a:stretch>
        </p:blipFill>
        <p:spPr bwMode="auto">
          <a:xfrm>
            <a:off x="334963" y="4214819"/>
            <a:ext cx="4165599" cy="2542922"/>
          </a:xfrm>
          <a:prstGeom prst="rect">
            <a:avLst/>
          </a:prstGeom>
          <a:noFill/>
        </p:spPr>
      </p:pic>
      <p:pic>
        <p:nvPicPr>
          <p:cNvPr id="1026" name="Picture 2" descr="C:\Users\user7\Desktop\550_334_115221.jpg"/>
          <p:cNvPicPr>
            <a:picLocks noChangeAspect="1" noChangeArrowheads="1"/>
          </p:cNvPicPr>
          <p:nvPr/>
        </p:nvPicPr>
        <p:blipFill>
          <a:blip r:embed="rId3"/>
          <a:srcRect/>
          <a:stretch>
            <a:fillRect/>
          </a:stretch>
        </p:blipFill>
        <p:spPr bwMode="auto">
          <a:xfrm>
            <a:off x="4572000" y="4000504"/>
            <a:ext cx="4352545" cy="2714644"/>
          </a:xfrm>
          <a:prstGeom prst="rect">
            <a:avLst/>
          </a:prstGeom>
          <a:noFill/>
        </p:spPr>
      </p:pic>
    </p:spTree>
  </p:cSld>
  <p:clrMapOvr>
    <a:masterClrMapping/>
  </p:clrMapOvr>
  <p:transition advTm="3244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Genoktonia_Armenion.jpg"/>
          <p:cNvPicPr>
            <a:picLocks noGrp="1" noChangeAspect="1"/>
          </p:cNvPicPr>
          <p:nvPr>
            <p:ph idx="1"/>
          </p:nvPr>
        </p:nvPicPr>
        <p:blipFill>
          <a:blip r:embed="rId2"/>
          <a:stretch>
            <a:fillRect/>
          </a:stretch>
        </p:blipFill>
        <p:spPr>
          <a:xfrm>
            <a:off x="606425" y="539750"/>
            <a:ext cx="7874000" cy="5746770"/>
          </a:xfr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6357982"/>
          </a:xfrm>
        </p:spPr>
        <p:txBody>
          <a:bodyPr>
            <a:normAutofit lnSpcReduction="10000"/>
          </a:bodyPr>
          <a:lstStyle/>
          <a:p>
            <a:pPr>
              <a:buNone/>
            </a:pPr>
            <a:r>
              <a:rPr lang="el-GR" sz="3600" u="sng" dirty="0" smtClean="0">
                <a:solidFill>
                  <a:srgbClr val="FFC000"/>
                </a:solidFill>
              </a:rPr>
              <a:t>Η ΕΠΙΚΡΑΤΗΣΗ ΤΩΝ ΝΕΟΤΟΥΡΚΩΝ</a:t>
            </a:r>
            <a:endParaRPr lang="en-US" sz="3600" u="sng" dirty="0" smtClean="0">
              <a:solidFill>
                <a:srgbClr val="FFC000"/>
              </a:solidFill>
            </a:endParaRPr>
          </a:p>
          <a:p>
            <a:r>
              <a:rPr lang="el-GR" sz="3600" dirty="0" smtClean="0"/>
              <a:t>Η </a:t>
            </a:r>
            <a:r>
              <a:rPr lang="el-GR" sz="3600" dirty="0"/>
              <a:t>επικράτηση των Νεοτούρκων τον Ιούλιο του 1908, παρά τις αρχικές ελπίδες που γέννησε, δεν άλλαξε την κατάσταση για τους χριστιανούς της αυτοκρατορίας. Αντί για τον σεβασμό των συνθηκών και την πραγμάτωση των μεταρρυθμίσεων, όπως είχε υποσχεθεί, το νέο καθεστώς προέβη σε νέους διωγμούς των Αρμενίων τον Απρίλιο του 1909 στα Άδανα και την ευρύτερη περιοχή της Κιλικίας.</a:t>
            </a:r>
          </a:p>
          <a:p>
            <a:endParaRPr lang="el-GR" dirty="0"/>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142984"/>
            <a:ext cx="8229600" cy="5715016"/>
          </a:xfrm>
        </p:spPr>
        <p:txBody>
          <a:bodyPr>
            <a:normAutofit/>
          </a:bodyPr>
          <a:lstStyle/>
          <a:p>
            <a:r>
              <a:rPr lang="el-GR" dirty="0" smtClean="0"/>
              <a:t>Η συστηματική, όμως, εξόντωση των Αρμενίων της Οθωμανικής Αυτοκρατορίας έγινε κατά τη διάρκεια του </a:t>
            </a:r>
            <a:r>
              <a:rPr lang="el-GR" u="sng" dirty="0" smtClean="0">
                <a:hlinkClick r:id="rId3"/>
              </a:rPr>
              <a:t>Α' Παγκοσμίου Πολέμου</a:t>
            </a:r>
            <a:r>
              <a:rPr lang="el-GR" dirty="0" smtClean="0"/>
              <a:t>, όταν ο σουλτάνος και ο τσάρος βρέθηκαν σε διαφορετικά στρατόπεδα. </a:t>
            </a:r>
          </a:p>
          <a:p>
            <a:r>
              <a:rPr lang="el-GR" dirty="0" smtClean="0"/>
              <a:t>Το σχέδιο του Υπουργού Εσωτερικών, Ταλαάτ Πασά, μπήκε σε εφαρμογή στις </a:t>
            </a:r>
            <a:r>
              <a:rPr lang="el-GR" u="sng" dirty="0" smtClean="0">
                <a:hlinkClick r:id="rId4"/>
              </a:rPr>
              <a:t>24 Απριλίου</a:t>
            </a:r>
            <a:r>
              <a:rPr lang="el-GR" dirty="0" smtClean="0"/>
              <a:t> του 1915, με τη σύλληψη 250 επιφανών Αρμενίων στην Κωνσταντινούπολη, οι οποίοι εκτελέστηκαν το ίδιο βράδυ. </a:t>
            </a:r>
          </a:p>
          <a:p>
            <a:r>
              <a:rPr lang="el-GR" dirty="0" smtClean="0"/>
              <a:t>Η 24η Απριλίου έχει καθιερωθεί ως Ημέρα Μνήμης για την Αρμενική Γενοκτονία και τιμάται κάθε χρόνο από την Αρμενική διασπορά.</a:t>
            </a:r>
          </a:p>
          <a:p>
            <a:endParaRPr lang="el-GR" sz="2400" dirty="0"/>
          </a:p>
        </p:txBody>
      </p:sp>
      <p:sp>
        <p:nvSpPr>
          <p:cNvPr id="4" name="3 - Ορθογώνιο"/>
          <p:cNvSpPr/>
          <p:nvPr/>
        </p:nvSpPr>
        <p:spPr>
          <a:xfrm>
            <a:off x="1714480" y="357166"/>
            <a:ext cx="6080126" cy="523220"/>
          </a:xfrm>
          <a:prstGeom prst="rect">
            <a:avLst/>
          </a:prstGeom>
        </p:spPr>
        <p:txBody>
          <a:bodyPr wrap="none">
            <a:spAutoFit/>
          </a:bodyPr>
          <a:lstStyle/>
          <a:p>
            <a:pPr>
              <a:buNone/>
            </a:pPr>
            <a:r>
              <a:rPr lang="el-GR" sz="2800" u="sng" dirty="0" smtClean="0">
                <a:solidFill>
                  <a:srgbClr val="FFC000"/>
                </a:solidFill>
              </a:rPr>
              <a:t>Η ΕΠΙΚΡΑΤΗΣΗ ΤΩΝ ΝΕΟΤΟΥΡΚΩΝ</a:t>
            </a:r>
            <a:endParaRPr lang="en-US" sz="2800" u="sng" dirty="0" smtClean="0">
              <a:solidFill>
                <a:srgbClr val="FFC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cdn.sansimera.gr/media/photos/Armenian_genocide-2.jpg"/>
          <p:cNvPicPr>
            <a:picLocks noGrp="1"/>
          </p:cNvPicPr>
          <p:nvPr>
            <p:ph idx="1"/>
          </p:nvPr>
        </p:nvPicPr>
        <p:blipFill>
          <a:blip r:embed="rId2"/>
          <a:srcRect/>
          <a:stretch>
            <a:fillRect/>
          </a:stretch>
        </p:blipFill>
        <p:spPr bwMode="auto">
          <a:xfrm>
            <a:off x="914400" y="833438"/>
            <a:ext cx="7315200" cy="4673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5"/>
</p:tagLst>
</file>

<file path=ppt/tags/tag2.xml><?xml version="1.0" encoding="utf-8"?>
<p:tagLst xmlns:a="http://schemas.openxmlformats.org/drawingml/2006/main" xmlns:r="http://schemas.openxmlformats.org/officeDocument/2006/relationships" xmlns:p="http://schemas.openxmlformats.org/presentationml/2006/main">
  <p:tag name="TIMING" val="|0.2|0.4|0.4"/>
</p:tagLst>
</file>

<file path=ppt/tags/tag3.xml><?xml version="1.0" encoding="utf-8"?>
<p:tagLst xmlns:a="http://schemas.openxmlformats.org/drawingml/2006/main" xmlns:r="http://schemas.openxmlformats.org/officeDocument/2006/relationships" xmlns:p="http://schemas.openxmlformats.org/presentationml/2006/main">
  <p:tag name="TIMING" val="|0.6|0.4|1"/>
</p:tagLst>
</file>

<file path=ppt/tags/tag4.xml><?xml version="1.0" encoding="utf-8"?>
<p:tagLst xmlns:a="http://schemas.openxmlformats.org/drawingml/2006/main" xmlns:r="http://schemas.openxmlformats.org/officeDocument/2006/relationships" xmlns:p="http://schemas.openxmlformats.org/presentationml/2006/main">
  <p:tag name="TIMING" val="|0.8|0.5|0.5"/>
</p:tagLst>
</file>

<file path=ppt/tags/tag5.xml><?xml version="1.0" encoding="utf-8"?>
<p:tagLst xmlns:a="http://schemas.openxmlformats.org/drawingml/2006/main" xmlns:r="http://schemas.openxmlformats.org/officeDocument/2006/relationships" xmlns:p="http://schemas.openxmlformats.org/presentationml/2006/main">
  <p:tag name="TIMING" val="|0.4|0.5|0.5|5|0.6|0.6|0.4"/>
</p:tagLst>
</file>

<file path=ppt/tags/tag6.xml><?xml version="1.0" encoding="utf-8"?>
<p:tagLst xmlns:a="http://schemas.openxmlformats.org/drawingml/2006/main" xmlns:r="http://schemas.openxmlformats.org/officeDocument/2006/relationships" xmlns:p="http://schemas.openxmlformats.org/presentationml/2006/main">
  <p:tag name="TIMING" val="|0.5|0.4|0.2"/>
</p:tagLst>
</file>

<file path=ppt/tags/tag7.xml><?xml version="1.0" encoding="utf-8"?>
<p:tagLst xmlns:a="http://schemas.openxmlformats.org/drawingml/2006/main" xmlns:r="http://schemas.openxmlformats.org/officeDocument/2006/relationships" xmlns:p="http://schemas.openxmlformats.org/presentationml/2006/main">
  <p:tag name="TIMING" val="|2.3|9.9|0.7|3|3.5|2|1.8|1.5|0.6"/>
</p:tagLst>
</file>

<file path=ppt/tags/tag8.xml><?xml version="1.0" encoding="utf-8"?>
<p:tagLst xmlns:a="http://schemas.openxmlformats.org/drawingml/2006/main" xmlns:r="http://schemas.openxmlformats.org/officeDocument/2006/relationships" xmlns:p="http://schemas.openxmlformats.org/presentationml/2006/main">
  <p:tag name="TIMING" val="|0.9|0.8"/>
</p:tagLst>
</file>

<file path=ppt/tags/tag9.xml><?xml version="1.0" encoding="utf-8"?>
<p:tagLst xmlns:a="http://schemas.openxmlformats.org/drawingml/2006/main" xmlns:r="http://schemas.openxmlformats.org/officeDocument/2006/relationships" xmlns:p="http://schemas.openxmlformats.org/presentationml/2006/main">
  <p:tag name="TIMING" val="|0.4|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TotalTime>
  <Words>2251</Words>
  <PresentationFormat>Προβολή στην οθόνη (4:3)</PresentationFormat>
  <Paragraphs>139</Paragraphs>
  <Slides>59</Slides>
  <Notes>3</Notes>
  <HiddenSlides>0</HiddenSlides>
  <MMClips>2</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Αποκορύφωμα</vt:lpstr>
      <vt:lpstr>ΓΕΝΟΚΤΟΝΙΕΣ</vt:lpstr>
      <vt:lpstr>Περιεχόμενα</vt:lpstr>
      <vt:lpstr>.     ΓΡΑΠΤΗ ΕΡΓΑΣΙΑ PROJECT               Η ΓΕΝΟΚΤΟΝΙΑ ΤΩΝ ΑΡΜΕΝΙΩΝ </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Όλα όσα θα πρέπει να γνωρίζετε για τη Γενοκτονία των Αρμενίων </vt:lpstr>
      <vt:lpstr>Διαφάνεια 14</vt:lpstr>
      <vt:lpstr>Διαφάνεια 15</vt:lpstr>
      <vt:lpstr>Διαφάνεια 16</vt:lpstr>
      <vt:lpstr>Διαφάνεια 17</vt:lpstr>
      <vt:lpstr>Διαφάνεια 18</vt:lpstr>
      <vt:lpstr>Γενοκτονία Εβραίων </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“Επέζησα από τα στρατόπεδα των Ναζί, δεν έχω χρόνο να φοβηθώ” </vt:lpstr>
      <vt:lpstr>Διαφάνεια 29</vt:lpstr>
      <vt:lpstr>Διαφάνεια 30</vt:lpstr>
      <vt:lpstr>Διαφάνεια 31</vt:lpstr>
      <vt:lpstr>Διαφάνεια 32</vt:lpstr>
      <vt:lpstr>Διαφάνεια 33</vt:lpstr>
      <vt:lpstr>Διαφάνεια 34</vt:lpstr>
      <vt:lpstr>ΕΝΟΤΗΤΑ 5</vt:lpstr>
      <vt:lpstr>Γενοκτονία ιθαγενών Ινδιανων</vt:lpstr>
      <vt:lpstr>Η Λεηλασία ενός όμορφου κόσμου.</vt:lpstr>
      <vt:lpstr>Ορισμένοι ερευνητές κάνουν λόγο για 100 εκατομμύρια ανθρώπους που εξοντώθηκαν συνολικά, μεταξύ αυτών γύρω στα 18 εκατομμύρια σε περιοχές του Βόρειου Μεξικού, ενώ οι θάνατοι που συνδέονται με το εμπόριο δουλείας Ιθαγενών υπολογίζονται στα 28 εκατομμύρια. Όπως όλα δείχνουν, οι ιθαγενείς πλήρωσαν πολύ ακριβά τα προνόμια που είχαν να κατοικούν σε πλούσια εδάφη</vt:lpstr>
      <vt:lpstr>Η χώρα των ινδιάνων και ο αποικισμός των ευρωπαίων.</vt:lpstr>
      <vt:lpstr> Οι επιδημίες που έφεραν οι ευρωπαίοι.</vt:lpstr>
      <vt:lpstr>Τα δεινά των ινδιάνων </vt:lpstr>
      <vt:lpstr>Διαφάνεια 42</vt:lpstr>
      <vt:lpstr>ΓΕΝΟΚΤΟΝΙΑ ΤΩΝ ΠΟΝΤΙΩΝ </vt:lpstr>
      <vt:lpstr>Διαφάνεια 44</vt:lpstr>
      <vt:lpstr>Τι εννούμε με τον όρο "γενοκτονία" ; </vt:lpstr>
      <vt:lpstr>Διαφάνεια 46</vt:lpstr>
      <vt:lpstr> ΜΑΡΤΥΡΙΕΣ ΓΙΑ ΓΕΝΟΚΤΟΝΙΑ </vt:lpstr>
      <vt:lpstr> &lt;&lt;Τρυπούσαν παιδιά με τα ξίφη τους για να μην κλαίνε. Παντού βλέπαμε πτώματα&gt;&gt; </vt:lpstr>
      <vt:lpstr>            ΔΕΝ   ΞΕΧΝΩ </vt:lpstr>
      <vt:lpstr>Για την εργασία εργάστηκαν </vt:lpstr>
      <vt:lpstr>Η ΓΕΝΟΚΤΟΝΙΑ ΤΩΝ ΠΥΓΜΑΙΩΝ</vt:lpstr>
      <vt:lpstr>Γενικές Πληροφορίες:</vt:lpstr>
      <vt:lpstr>Οι δουλειές των ανδρών της φυλής</vt:lpstr>
      <vt:lpstr>Οι δουλειές των γυναικών της φυλής</vt:lpstr>
      <vt:lpstr>Ψυχαγωγία της φυλής</vt:lpstr>
      <vt:lpstr>Μια ταλαιπωρημένη φυλή</vt:lpstr>
      <vt:lpstr>            ΑιτΙεσ θανΑτου. </vt:lpstr>
      <vt:lpstr>Φυσικές αιτίες θανάτου.</vt:lpstr>
      <vt:lpstr>Φυλετικοί &amp;Οικονομικοί Λόγοι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ΓΕΝΟΚΤΟΝΙΕΣ</dc:title>
  <cp:lastModifiedBy>Poly</cp:lastModifiedBy>
  <cp:revision>4</cp:revision>
  <dcterms:modified xsi:type="dcterms:W3CDTF">2016-01-15T11:14:17Z</dcterms:modified>
</cp:coreProperties>
</file>